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4"/>
  </p:notesMasterIdLst>
  <p:sldIdLst>
    <p:sldId id="256" r:id="rId2"/>
    <p:sldId id="285" r:id="rId3"/>
    <p:sldId id="258" r:id="rId4"/>
    <p:sldId id="259" r:id="rId5"/>
    <p:sldId id="260" r:id="rId6"/>
    <p:sldId id="261" r:id="rId7"/>
    <p:sldId id="262" r:id="rId8"/>
    <p:sldId id="263" r:id="rId9"/>
    <p:sldId id="286" r:id="rId10"/>
    <p:sldId id="265" r:id="rId11"/>
    <p:sldId id="266" r:id="rId12"/>
    <p:sldId id="417" r:id="rId13"/>
    <p:sldId id="418" r:id="rId14"/>
    <p:sldId id="419" r:id="rId15"/>
    <p:sldId id="420" r:id="rId16"/>
    <p:sldId id="421" r:id="rId17"/>
    <p:sldId id="440" r:id="rId18"/>
    <p:sldId id="441" r:id="rId19"/>
    <p:sldId id="284" r:id="rId20"/>
    <p:sldId id="329" r:id="rId21"/>
    <p:sldId id="288" r:id="rId22"/>
    <p:sldId id="382" r:id="rId2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67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EFD4CA-3B79-4D28-8776-AC05710BB63A}" type="datetimeFigureOut">
              <a:rPr lang="tr-TR" smtClean="0"/>
              <a:pPr/>
              <a:t>22.11.2019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203F16-6000-41C4-899C-CA30D91F675E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301222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A534A79-1ABB-406D-857F-A9407876EADE}" type="slidenum">
              <a:rPr lang="tr-TR" smtClean="0"/>
              <a:pPr/>
              <a:t>9</a:t>
            </a:fld>
            <a:endParaRPr lang="tr-TR" smtClean="0"/>
          </a:p>
        </p:txBody>
      </p:sp>
      <p:sp>
        <p:nvSpPr>
          <p:cNvPr id="86019" name="Rectangle 7"/>
          <p:cNvSpPr txBox="1">
            <a:spLocks noGrp="1" noChangeArrowheads="1"/>
          </p:cNvSpPr>
          <p:nvPr/>
        </p:nvSpPr>
        <p:spPr bwMode="auto">
          <a:xfrm>
            <a:off x="3885010" y="8684684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857CCA59-0E9E-48C3-AA7A-FCDBCD8E62C3}" type="slidenum">
              <a:rPr lang="en-GB" sz="1200">
                <a:latin typeface="Arial" charset="0"/>
                <a:cs typeface="Arial" charset="0"/>
              </a:rPr>
              <a:pPr algn="r"/>
              <a:t>9</a:t>
            </a:fld>
            <a:endParaRPr lang="en-GB" sz="1200">
              <a:latin typeface="Arial" charset="0"/>
              <a:cs typeface="Arial" charset="0"/>
            </a:endParaRPr>
          </a:p>
        </p:txBody>
      </p:sp>
      <p:sp>
        <p:nvSpPr>
          <p:cNvPr id="8602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2150"/>
            <a:ext cx="4552950" cy="3416300"/>
          </a:xfrm>
          <a:ln/>
        </p:spPr>
      </p:sp>
      <p:sp>
        <p:nvSpPr>
          <p:cNvPr id="8602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endParaRPr lang="tr-TR" smtClean="0">
              <a:ea typeface="ＭＳ Ｐゴシック" pitchFamily="-65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2A02D-C74B-4418-8319-F4124100E1F6}" type="datetime1">
              <a:rPr lang="tr-TR" smtClean="0"/>
              <a:t>22.11.2019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36DC1-9594-43E1-9AA9-82BFC107920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B84A3-8038-4A15-A9B9-36DEEB014B3B}" type="datetime1">
              <a:rPr lang="tr-TR" smtClean="0"/>
              <a:t>22.11.2019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36DC1-9594-43E1-9AA9-82BFC107920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872DD-0FB4-4C93-98AB-DCFC0EE43538}" type="datetime1">
              <a:rPr lang="tr-TR" smtClean="0"/>
              <a:t>22.11.2019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36DC1-9594-43E1-9AA9-82BFC107920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85B23-8F67-46E5-990A-1605D00BB197}" type="datetime1">
              <a:rPr lang="tr-TR" smtClean="0"/>
              <a:t>22.11.2019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36DC1-9594-43E1-9AA9-82BFC107920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466B4-AB8B-48A8-9B16-EAA5D450CB64}" type="datetime1">
              <a:rPr lang="tr-TR" smtClean="0"/>
              <a:t>22.11.2019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36DC1-9594-43E1-9AA9-82BFC107920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9BA83-D8D2-44CB-944D-C89FECBB7C06}" type="datetime1">
              <a:rPr lang="tr-TR" smtClean="0"/>
              <a:t>22.11.2019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36DC1-9594-43E1-9AA9-82BFC107920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F57CA-624C-45B9-B6ED-EE6903179A1E}" type="datetime1">
              <a:rPr lang="tr-TR" smtClean="0"/>
              <a:t>22.11.2019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36DC1-9594-43E1-9AA9-82BFC107920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30B75-1F66-433B-A045-E6BB16730D85}" type="datetime1">
              <a:rPr lang="tr-TR" smtClean="0"/>
              <a:t>22.11.2019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36DC1-9594-43E1-9AA9-82BFC107920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2C1C9-48A8-4AEC-B782-D283021050BC}" type="datetime1">
              <a:rPr lang="tr-TR" smtClean="0"/>
              <a:t>22.11.2019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36DC1-9594-43E1-9AA9-82BFC107920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8BD26-1E0F-454D-8DD4-829D90D4F085}" type="datetime1">
              <a:rPr lang="tr-TR" smtClean="0"/>
              <a:t>22.11.2019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36DC1-9594-43E1-9AA9-82BFC107920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8ACFB-1FF0-4DC7-8EE3-BC620F25E605}" type="datetime1">
              <a:rPr lang="tr-TR" smtClean="0"/>
              <a:t>22.11.2019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36DC1-9594-43E1-9AA9-82BFC107920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2973A6-C1DE-410D-9FF9-C2F9A7201EC8}" type="datetime1">
              <a:rPr lang="tr-TR" smtClean="0"/>
              <a:t>22.11.2019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636DC1-9594-43E1-9AA9-82BFC107920A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467544" y="1484784"/>
            <a:ext cx="8280920" cy="2190105"/>
          </a:xfrm>
        </p:spPr>
        <p:txBody>
          <a:bodyPr>
            <a:noAutofit/>
          </a:bodyPr>
          <a:lstStyle/>
          <a:p>
            <a:r>
              <a:rPr lang="tr-TR" sz="4800" b="1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Kariyer Gelişim Sürecini Etkileyen </a:t>
            </a:r>
            <a:r>
              <a:rPr lang="tr-TR" sz="4800" b="1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Faktörler</a:t>
            </a:r>
            <a:br>
              <a:rPr lang="tr-TR" sz="4800" b="1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</a:br>
            <a:r>
              <a:rPr lang="tr-TR" sz="4800" b="1" dirty="0" smtClean="0">
                <a:solidFill>
                  <a:srgbClr val="FF0000"/>
                </a:solidFill>
                <a:latin typeface="Arial Black" pitchFamily="34" charset="0"/>
              </a:rPr>
              <a:t>Yetenek ve İlgiler</a:t>
            </a:r>
            <a:endParaRPr lang="tr-TR" sz="4800" b="1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3" name="4 Altbilgi Yer Tutucusu"/>
          <p:cNvSpPr>
            <a:spLocks noGrp="1"/>
          </p:cNvSpPr>
          <p:nvPr/>
        </p:nvSpPr>
        <p:spPr bwMode="auto">
          <a:xfrm>
            <a:off x="3419872" y="6237312"/>
            <a:ext cx="2963862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40" tIns="47320" rIns="94640" bIns="4732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Garamond" pitchFamily="18" charset="0"/>
                <a:ea typeface="ＭＳ Ｐゴシック" pitchFamily="-65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9pPr>
          </a:lstStyle>
          <a:p>
            <a:pPr>
              <a:defRPr/>
            </a:pPr>
            <a:r>
              <a:rPr lang="tr-TR" sz="1400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Mesleki Rehberlik ve Danışma</a:t>
            </a:r>
          </a:p>
          <a:p>
            <a:pPr>
              <a:defRPr/>
            </a:pPr>
            <a:r>
              <a:rPr lang="tr-TR" sz="1400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Prof. Dr. Metin PİŞKİN</a:t>
            </a:r>
            <a:endParaRPr lang="tr-TR" sz="1400" b="1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rgbClr val="FF0000"/>
                </a:solidFill>
              </a:rPr>
              <a:t>Yetenek – Beceri Farkı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tr-TR" dirty="0"/>
              <a:t>Beceri ve yetenek kavramları birbirine yakın anlamlar içermekle birlikte, bu ikisi arasında ince bir fark vardır. 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tr-TR" dirty="0" smtClean="0"/>
              <a:t>Yetenek</a:t>
            </a:r>
            <a:r>
              <a:rPr lang="tr-TR" dirty="0"/>
              <a:t>, bireyin performansına yansıtacağı potansiyel iken; beceri, bireyin ondan istenen işi yapabilecek düzeyde olması anlamına gelir. </a:t>
            </a:r>
            <a:endParaRPr lang="tr-TR" dirty="0" smtClean="0"/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tr-TR" dirty="0" smtClean="0"/>
              <a:t>Bir </a:t>
            </a:r>
            <a:r>
              <a:rPr lang="tr-TR" dirty="0"/>
              <a:t>başka ifade ile beceri; potansiyel, ilgi ve koşulların etkileşimi sonucunda gelinen noktayı gösterir. </a:t>
            </a:r>
            <a:endParaRPr lang="tr-TR" dirty="0" smtClean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36DC1-9594-43E1-9AA9-82BFC107920A}" type="slidenum">
              <a:rPr lang="tr-TR" smtClean="0"/>
              <a:pPr/>
              <a:t>10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/>
        </p:nvSpPr>
        <p:spPr bwMode="auto">
          <a:xfrm>
            <a:off x="3419872" y="6237312"/>
            <a:ext cx="2963862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40" tIns="47320" rIns="94640" bIns="4732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Garamond" pitchFamily="18" charset="0"/>
                <a:ea typeface="ＭＳ Ｐゴシック" pitchFamily="-65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9pPr>
          </a:lstStyle>
          <a:p>
            <a:pPr>
              <a:defRPr/>
            </a:pPr>
            <a:r>
              <a:rPr lang="tr-TR" sz="1400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Mesleki Rehberlik ve Danışma</a:t>
            </a:r>
          </a:p>
          <a:p>
            <a:pPr>
              <a:defRPr/>
            </a:pPr>
            <a:r>
              <a:rPr lang="tr-TR" sz="1400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Prof. Dr. Metin PİŞKİN</a:t>
            </a:r>
            <a:endParaRPr lang="tr-TR" sz="1400" b="1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>
                <a:solidFill>
                  <a:srgbClr val="FF0000"/>
                </a:solidFill>
              </a:rPr>
              <a:t>Yetenek </a:t>
            </a:r>
            <a:r>
              <a:rPr lang="tr-TR" b="1" dirty="0" smtClean="0">
                <a:solidFill>
                  <a:srgbClr val="FF0000"/>
                </a:solidFill>
              </a:rPr>
              <a:t>Alanları </a:t>
            </a:r>
            <a:r>
              <a:rPr lang="tr-TR" sz="3200" dirty="0" smtClean="0"/>
              <a:t>(</a:t>
            </a:r>
            <a:r>
              <a:rPr lang="tr-TR" sz="3200" dirty="0" err="1" smtClean="0"/>
              <a:t>Rotundo</a:t>
            </a:r>
            <a:r>
              <a:rPr lang="tr-TR" sz="3200" dirty="0" smtClean="0"/>
              <a:t>, 2006)</a:t>
            </a: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899592" y="1600200"/>
            <a:ext cx="7787208" cy="4525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UcPeriod"/>
            </a:pPr>
            <a:r>
              <a:rPr lang="tr-TR" dirty="0" smtClean="0"/>
              <a:t>Zihinsel </a:t>
            </a:r>
            <a:r>
              <a:rPr lang="tr-TR" dirty="0"/>
              <a:t>Yetenekler </a:t>
            </a:r>
            <a:endParaRPr lang="tr-TR" dirty="0" smtClean="0"/>
          </a:p>
          <a:p>
            <a:pPr marL="514350" indent="-514350">
              <a:buFont typeface="+mj-lt"/>
              <a:buAutoNum type="alphaUcPeriod"/>
            </a:pPr>
            <a:r>
              <a:rPr lang="tr-TR" dirty="0" err="1" smtClean="0"/>
              <a:t>Psikomotor</a:t>
            </a:r>
            <a:r>
              <a:rPr lang="tr-TR" dirty="0" smtClean="0"/>
              <a:t> </a:t>
            </a:r>
            <a:r>
              <a:rPr lang="tr-TR" dirty="0"/>
              <a:t>yetenekler </a:t>
            </a:r>
            <a:endParaRPr lang="tr-TR" dirty="0" smtClean="0"/>
          </a:p>
          <a:p>
            <a:pPr marL="514350" indent="-514350">
              <a:buFont typeface="+mj-lt"/>
              <a:buAutoNum type="alphaUcPeriod"/>
            </a:pPr>
            <a:r>
              <a:rPr lang="tr-TR" dirty="0" smtClean="0"/>
              <a:t>Duyusal </a:t>
            </a:r>
            <a:r>
              <a:rPr lang="tr-TR" dirty="0"/>
              <a:t>veya Algısal </a:t>
            </a:r>
            <a:endParaRPr lang="tr-TR" dirty="0" smtClean="0"/>
          </a:p>
          <a:p>
            <a:pPr marL="514350" indent="-514350">
              <a:buFont typeface="+mj-lt"/>
              <a:buAutoNum type="alphaUcPeriod"/>
            </a:pPr>
            <a:r>
              <a:rPr lang="tr-TR" dirty="0" smtClean="0"/>
              <a:t>Fiziksel </a:t>
            </a:r>
            <a:r>
              <a:rPr lang="tr-TR" dirty="0"/>
              <a:t>yetenekler </a:t>
            </a:r>
            <a:endParaRPr lang="tr-TR" dirty="0" smtClean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36DC1-9594-43E1-9AA9-82BFC107920A}" type="slidenum">
              <a:rPr lang="tr-TR" smtClean="0"/>
              <a:pPr/>
              <a:t>11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/>
        </p:nvSpPr>
        <p:spPr bwMode="auto">
          <a:xfrm>
            <a:off x="3419872" y="6237312"/>
            <a:ext cx="2963862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40" tIns="47320" rIns="94640" bIns="4732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Garamond" pitchFamily="18" charset="0"/>
                <a:ea typeface="ＭＳ Ｐゴシック" pitchFamily="-65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9pPr>
          </a:lstStyle>
          <a:p>
            <a:pPr>
              <a:defRPr/>
            </a:pPr>
            <a:r>
              <a:rPr lang="tr-TR" sz="1400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Mesleki Rehberlik ve Danışma</a:t>
            </a:r>
          </a:p>
          <a:p>
            <a:pPr>
              <a:defRPr/>
            </a:pPr>
            <a:r>
              <a:rPr lang="tr-TR" sz="1400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Prof. Dr. Metin PİŞKİN</a:t>
            </a:r>
            <a:endParaRPr lang="tr-TR" sz="1400" b="1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1. Zihinsel Yetenekler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tr-TR" dirty="0" smtClean="0"/>
              <a:t>Düşünme, muhakeme, okuma, yazma, matematiksel </a:t>
            </a:r>
            <a:r>
              <a:rPr lang="tr-TR" dirty="0" err="1" smtClean="0"/>
              <a:t>usavurum</a:t>
            </a:r>
            <a:r>
              <a:rPr lang="tr-TR" dirty="0" smtClean="0"/>
              <a:t> gibi zihinsel kapasite ile ilgili olan yeteneklerdir.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tr-TR" dirty="0" smtClean="0"/>
              <a:t>Genel akademik yetenek.</a:t>
            </a:r>
          </a:p>
        </p:txBody>
      </p:sp>
      <p:pic>
        <p:nvPicPr>
          <p:cNvPr id="516098" name="Picture 2" descr="https://encrypted-tbn2.gstatic.com/images?q=tbn:ANd9GcR4HoaLyn2oicUtJtASn9Msue7vqjxyisuNCCJEEB4Ys3kYIyf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31840" y="4221088"/>
            <a:ext cx="2752725" cy="1657351"/>
          </a:xfrm>
          <a:prstGeom prst="rect">
            <a:avLst/>
          </a:prstGeom>
          <a:noFill/>
        </p:spPr>
      </p:pic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9E360-E102-464C-8353-EDE3588D433D}" type="slidenum">
              <a:rPr lang="tr-TR" smtClean="0"/>
              <a:pPr/>
              <a:t>12</a:t>
            </a:fld>
            <a:endParaRPr lang="tr-TR"/>
          </a:p>
        </p:txBody>
      </p:sp>
      <p:sp>
        <p:nvSpPr>
          <p:cNvPr id="6" name="4 Altbilgi Yer Tutucusu"/>
          <p:cNvSpPr>
            <a:spLocks noGrp="1"/>
          </p:cNvSpPr>
          <p:nvPr/>
        </p:nvSpPr>
        <p:spPr bwMode="auto">
          <a:xfrm>
            <a:off x="3419872" y="6237312"/>
            <a:ext cx="2963862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40" tIns="47320" rIns="94640" bIns="4732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Garamond" pitchFamily="18" charset="0"/>
                <a:ea typeface="ＭＳ Ｐゴシック" pitchFamily="-65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9pPr>
          </a:lstStyle>
          <a:p>
            <a:pPr>
              <a:defRPr/>
            </a:pPr>
            <a:r>
              <a:rPr lang="tr-TR" sz="1400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Mesleki Rehberlik ve Danışma</a:t>
            </a:r>
          </a:p>
          <a:p>
            <a:pPr>
              <a:defRPr/>
            </a:pPr>
            <a:r>
              <a:rPr lang="tr-TR" sz="1400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Prof. Dr. Metin PİŞKİN</a:t>
            </a:r>
            <a:endParaRPr lang="tr-TR" sz="1400" b="1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>
                <a:solidFill>
                  <a:srgbClr val="FF3300"/>
                </a:solidFill>
              </a:rPr>
              <a:t>2. Psikomotor Yetenekler</a:t>
            </a:r>
            <a:endParaRPr lang="tr-TR" smtClean="0"/>
          </a:p>
        </p:txBody>
      </p:sp>
      <p:sp>
        <p:nvSpPr>
          <p:cNvPr id="14339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4834880" cy="4205063"/>
          </a:xfrm>
        </p:spPr>
        <p:txBody>
          <a:bodyPr>
            <a:normAutofit/>
          </a:bodyPr>
          <a:lstStyle/>
          <a:p>
            <a:r>
              <a:rPr lang="tr-TR" sz="2700" dirty="0" smtClean="0"/>
              <a:t>Kaslar ve bedenle yapılan aktivitelerde kendini gösterir. </a:t>
            </a:r>
          </a:p>
          <a:p>
            <a:r>
              <a:rPr lang="tr-TR" sz="2700" dirty="0" smtClean="0"/>
              <a:t>Bedensel etkinliklerde;</a:t>
            </a:r>
          </a:p>
          <a:p>
            <a:pPr lvl="1"/>
            <a:r>
              <a:rPr lang="tr-TR" sz="2700" dirty="0" smtClean="0"/>
              <a:t>Reaksiyon zamanı, </a:t>
            </a:r>
          </a:p>
          <a:p>
            <a:pPr lvl="1"/>
            <a:r>
              <a:rPr lang="tr-TR" sz="2700" dirty="0" smtClean="0"/>
              <a:t>Reaksiyon hızı, </a:t>
            </a:r>
          </a:p>
          <a:p>
            <a:pPr lvl="1"/>
            <a:r>
              <a:rPr lang="tr-TR" sz="2700" dirty="0" smtClean="0"/>
              <a:t>Duyarlılık, </a:t>
            </a:r>
          </a:p>
          <a:p>
            <a:pPr lvl="1"/>
            <a:r>
              <a:rPr lang="tr-TR" sz="2700" dirty="0" smtClean="0"/>
              <a:t>Bedensel koordinasyon  vb.</a:t>
            </a: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9E360-E102-464C-8353-EDE3588D433D}" type="slidenum">
              <a:rPr lang="tr-TR" smtClean="0"/>
              <a:pPr/>
              <a:t>13</a:t>
            </a:fld>
            <a:endParaRPr lang="tr-T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0863" y="6213428"/>
            <a:ext cx="2962275" cy="585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>
                <a:solidFill>
                  <a:srgbClr val="FF3300"/>
                </a:solidFill>
              </a:rPr>
              <a:t>3. Duyusal veya Algısal Yetenekler</a:t>
            </a:r>
            <a:endParaRPr lang="tr-TR" smtClean="0"/>
          </a:p>
        </p:txBody>
      </p:sp>
      <p:sp>
        <p:nvSpPr>
          <p:cNvPr id="1536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Bir uyarıcıyı algılama ya da fark etmeyi sağlayan görsel, işitsel kapasite.</a:t>
            </a: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9E360-E102-464C-8353-EDE3588D433D}" type="slidenum">
              <a:rPr lang="tr-TR" smtClean="0"/>
              <a:pPr/>
              <a:t>14</a:t>
            </a:fld>
            <a:endParaRPr lang="tr-TR"/>
          </a:p>
        </p:txBody>
      </p:sp>
      <p:sp>
        <p:nvSpPr>
          <p:cNvPr id="7" name="4 Altbilgi Yer Tutucusu"/>
          <p:cNvSpPr>
            <a:spLocks noGrp="1"/>
          </p:cNvSpPr>
          <p:nvPr/>
        </p:nvSpPr>
        <p:spPr bwMode="auto">
          <a:xfrm>
            <a:off x="3419872" y="6237312"/>
            <a:ext cx="2963862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40" tIns="47320" rIns="94640" bIns="4732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Garamond" pitchFamily="18" charset="0"/>
                <a:ea typeface="ＭＳ Ｐゴシック" pitchFamily="-65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9pPr>
          </a:lstStyle>
          <a:p>
            <a:pPr>
              <a:defRPr/>
            </a:pPr>
            <a:r>
              <a:rPr lang="tr-TR" sz="1400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Mesleki Rehberlik ve Danışma</a:t>
            </a:r>
          </a:p>
          <a:p>
            <a:pPr>
              <a:defRPr/>
            </a:pPr>
            <a:r>
              <a:rPr lang="tr-TR" sz="1400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Prof. Dr. Metin PİŞKİN</a:t>
            </a:r>
            <a:endParaRPr lang="tr-TR" sz="1400" b="1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5698976" cy="1143000"/>
          </a:xfrm>
        </p:spPr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4. Fiziksel Yetenekler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95536" y="2060848"/>
            <a:ext cx="8229600" cy="1656184"/>
          </a:xfrm>
        </p:spPr>
        <p:txBody>
          <a:bodyPr/>
          <a:lstStyle/>
          <a:p>
            <a:r>
              <a:rPr lang="tr-TR" dirty="0" smtClean="0"/>
              <a:t>Kas gücü, </a:t>
            </a:r>
            <a:r>
              <a:rPr lang="tr-TR" dirty="0" err="1" smtClean="0"/>
              <a:t>kardiyovasküler</a:t>
            </a:r>
            <a:r>
              <a:rPr lang="tr-TR" dirty="0" smtClean="0"/>
              <a:t> dayanıklılık ve bedensel olarak yapılabilen hareket kalitesi ile ilişkilidir. </a:t>
            </a: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9E360-E102-464C-8353-EDE3588D433D}" type="slidenum">
              <a:rPr lang="tr-TR" smtClean="0"/>
              <a:pPr/>
              <a:t>15</a:t>
            </a:fld>
            <a:endParaRPr lang="tr-TR"/>
          </a:p>
        </p:txBody>
      </p:sp>
      <p:sp>
        <p:nvSpPr>
          <p:cNvPr id="7" name="4 Altbilgi Yer Tutucusu"/>
          <p:cNvSpPr>
            <a:spLocks noGrp="1"/>
          </p:cNvSpPr>
          <p:nvPr/>
        </p:nvSpPr>
        <p:spPr bwMode="auto">
          <a:xfrm>
            <a:off x="3419872" y="6237312"/>
            <a:ext cx="2963862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40" tIns="47320" rIns="94640" bIns="4732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Garamond" pitchFamily="18" charset="0"/>
                <a:ea typeface="ＭＳ Ｐゴシック" pitchFamily="-65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9pPr>
          </a:lstStyle>
          <a:p>
            <a:pPr>
              <a:defRPr/>
            </a:pPr>
            <a:r>
              <a:rPr lang="tr-TR" sz="1400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Mesleki Rehberlik ve Danışma</a:t>
            </a:r>
          </a:p>
          <a:p>
            <a:pPr>
              <a:defRPr/>
            </a:pPr>
            <a:r>
              <a:rPr lang="tr-TR" sz="1400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Prof. Dr. Metin PİŞKİN</a:t>
            </a:r>
            <a:endParaRPr lang="tr-TR" sz="1400" b="1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1 Başlık"/>
          <p:cNvSpPr>
            <a:spLocks noGrp="1"/>
          </p:cNvSpPr>
          <p:nvPr>
            <p:ph type="title"/>
          </p:nvPr>
        </p:nvSpPr>
        <p:spPr>
          <a:xfrm>
            <a:off x="464562" y="404664"/>
            <a:ext cx="8229135" cy="2399392"/>
          </a:xfrm>
        </p:spPr>
        <p:txBody>
          <a:bodyPr/>
          <a:lstStyle/>
          <a:p>
            <a:endParaRPr lang="tr-TR" dirty="0" smtClean="0">
              <a:solidFill>
                <a:srgbClr val="FF0000"/>
              </a:solidFill>
            </a:endParaRPr>
          </a:p>
        </p:txBody>
      </p:sp>
      <p:sp>
        <p:nvSpPr>
          <p:cNvPr id="3" name="2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9E360-E102-464C-8353-EDE3588D433D}" type="slidenum">
              <a:rPr lang="tr-TR" smtClean="0"/>
              <a:pPr/>
              <a:t>16</a:t>
            </a:fld>
            <a:endParaRPr lang="tr-TR"/>
          </a:p>
        </p:txBody>
      </p:sp>
      <p:sp>
        <p:nvSpPr>
          <p:cNvPr id="4" name="4 Altbilgi Yer Tutucusu"/>
          <p:cNvSpPr>
            <a:spLocks noGrp="1"/>
          </p:cNvSpPr>
          <p:nvPr/>
        </p:nvSpPr>
        <p:spPr bwMode="auto">
          <a:xfrm>
            <a:off x="3419872" y="6237312"/>
            <a:ext cx="2963862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40" tIns="47320" rIns="94640" bIns="4732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Garamond" pitchFamily="18" charset="0"/>
                <a:ea typeface="ＭＳ Ｐゴシック" pitchFamily="-65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9pPr>
          </a:lstStyle>
          <a:p>
            <a:pPr>
              <a:defRPr/>
            </a:pPr>
            <a:r>
              <a:rPr lang="tr-TR" sz="1400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Mesleki Rehberlik ve Danışma</a:t>
            </a:r>
          </a:p>
          <a:p>
            <a:pPr>
              <a:defRPr/>
            </a:pPr>
            <a:r>
              <a:rPr lang="tr-TR" sz="1400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Prof. Dr. Metin PİŞKİN</a:t>
            </a:r>
            <a:endParaRPr lang="tr-TR" sz="1400" b="1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>
                <a:solidFill>
                  <a:srgbClr val="FF0000"/>
                </a:solidFill>
              </a:rPr>
              <a:t>Genel Yetenek Test Bataryasına Göre Yetenek Sınıflandırılması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259632" y="1600200"/>
            <a:ext cx="7427168" cy="4525963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tr-TR" dirty="0" smtClean="0">
                <a:solidFill>
                  <a:schemeClr val="accent1">
                    <a:lumMod val="75000"/>
                  </a:schemeClr>
                </a:solidFill>
              </a:rPr>
              <a:t>Zekâ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>
                <a:solidFill>
                  <a:schemeClr val="accent1">
                    <a:lumMod val="75000"/>
                  </a:schemeClr>
                </a:solidFill>
              </a:rPr>
              <a:t>Sözel </a:t>
            </a:r>
            <a:r>
              <a:rPr lang="tr-TR" dirty="0" smtClean="0">
                <a:solidFill>
                  <a:schemeClr val="accent1">
                    <a:lumMod val="75000"/>
                  </a:schemeClr>
                </a:solidFill>
              </a:rPr>
              <a:t>Yetenek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>
                <a:solidFill>
                  <a:schemeClr val="accent1">
                    <a:lumMod val="75000"/>
                  </a:schemeClr>
                </a:solidFill>
              </a:rPr>
              <a:t>Sayısal </a:t>
            </a:r>
            <a:r>
              <a:rPr lang="tr-TR" dirty="0" smtClean="0">
                <a:solidFill>
                  <a:schemeClr val="accent1">
                    <a:lumMod val="75000"/>
                  </a:schemeClr>
                </a:solidFill>
              </a:rPr>
              <a:t>Yetenek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>
                <a:solidFill>
                  <a:schemeClr val="accent1">
                    <a:lumMod val="75000"/>
                  </a:schemeClr>
                </a:solidFill>
              </a:rPr>
              <a:t>Uzay-Mekân İlişkileri </a:t>
            </a:r>
            <a:r>
              <a:rPr lang="tr-TR" dirty="0" smtClean="0">
                <a:solidFill>
                  <a:schemeClr val="accent1">
                    <a:lumMod val="75000"/>
                  </a:schemeClr>
                </a:solidFill>
              </a:rPr>
              <a:t>Yeteneği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>
                <a:solidFill>
                  <a:schemeClr val="accent1">
                    <a:lumMod val="75000"/>
                  </a:schemeClr>
                </a:solidFill>
              </a:rPr>
              <a:t>Şekil </a:t>
            </a:r>
            <a:r>
              <a:rPr lang="tr-TR" dirty="0" smtClean="0">
                <a:solidFill>
                  <a:schemeClr val="accent1">
                    <a:lumMod val="75000"/>
                  </a:schemeClr>
                </a:solidFill>
              </a:rPr>
              <a:t>Algısı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>
                <a:solidFill>
                  <a:schemeClr val="accent1">
                    <a:lumMod val="75000"/>
                  </a:schemeClr>
                </a:solidFill>
              </a:rPr>
              <a:t>Büro İşleri </a:t>
            </a:r>
            <a:r>
              <a:rPr lang="tr-TR" dirty="0" smtClean="0">
                <a:solidFill>
                  <a:schemeClr val="accent1">
                    <a:lumMod val="75000"/>
                  </a:schemeClr>
                </a:solidFill>
              </a:rPr>
              <a:t>Yeteneği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>
                <a:solidFill>
                  <a:schemeClr val="accent1">
                    <a:lumMod val="75000"/>
                  </a:schemeClr>
                </a:solidFill>
              </a:rPr>
              <a:t>Motor </a:t>
            </a:r>
            <a:r>
              <a:rPr lang="tr-TR" dirty="0" smtClean="0">
                <a:solidFill>
                  <a:schemeClr val="accent1">
                    <a:lumMod val="75000"/>
                  </a:schemeClr>
                </a:solidFill>
              </a:rPr>
              <a:t>Koordinasyon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>
                <a:solidFill>
                  <a:schemeClr val="accent1">
                    <a:lumMod val="75000"/>
                  </a:schemeClr>
                </a:solidFill>
              </a:rPr>
              <a:t>Parmak </a:t>
            </a:r>
            <a:r>
              <a:rPr lang="tr-TR" dirty="0" smtClean="0">
                <a:solidFill>
                  <a:schemeClr val="accent1">
                    <a:lumMod val="75000"/>
                  </a:schemeClr>
                </a:solidFill>
              </a:rPr>
              <a:t>Becerisi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>
                <a:solidFill>
                  <a:schemeClr val="accent1">
                    <a:lumMod val="75000"/>
                  </a:schemeClr>
                </a:solidFill>
              </a:rPr>
              <a:t>El Becerisi</a:t>
            </a:r>
            <a:endParaRPr lang="tr-TR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514350" indent="-514350">
              <a:buFont typeface="+mj-lt"/>
              <a:buAutoNum type="arabicPeriod"/>
            </a:pPr>
            <a:endParaRPr lang="tr-TR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36DC1-9594-43E1-9AA9-82BFC107920A}" type="slidenum">
              <a:rPr lang="tr-TR" smtClean="0"/>
              <a:pPr/>
              <a:t>17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1968273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>
                <a:solidFill>
                  <a:srgbClr val="FF0000"/>
                </a:solidFill>
              </a:rPr>
              <a:t>Gardner’ın Çoklu Zeka Sınıflandırması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99592" y="1600200"/>
            <a:ext cx="7787208" cy="4525963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tr-TR" dirty="0">
                <a:solidFill>
                  <a:schemeClr val="accent1">
                    <a:lumMod val="75000"/>
                  </a:schemeClr>
                </a:solidFill>
              </a:rPr>
              <a:t>Sözel - Dilsel </a:t>
            </a:r>
            <a:r>
              <a:rPr lang="tr-TR" dirty="0" smtClean="0">
                <a:solidFill>
                  <a:schemeClr val="accent1">
                    <a:lumMod val="75000"/>
                  </a:schemeClr>
                </a:solidFill>
              </a:rPr>
              <a:t>Zekâ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>
                <a:solidFill>
                  <a:schemeClr val="accent1">
                    <a:lumMod val="75000"/>
                  </a:schemeClr>
                </a:solidFill>
              </a:rPr>
              <a:t>Mantıksal Matematiksel </a:t>
            </a:r>
            <a:r>
              <a:rPr lang="tr-TR" dirty="0" smtClean="0">
                <a:solidFill>
                  <a:schemeClr val="accent1">
                    <a:lumMod val="75000"/>
                  </a:schemeClr>
                </a:solidFill>
              </a:rPr>
              <a:t>Zekâ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>
                <a:solidFill>
                  <a:schemeClr val="accent1">
                    <a:lumMod val="75000"/>
                  </a:schemeClr>
                </a:solidFill>
              </a:rPr>
              <a:t>Müziksel </a:t>
            </a:r>
            <a:r>
              <a:rPr lang="tr-TR" dirty="0" smtClean="0">
                <a:solidFill>
                  <a:schemeClr val="accent1">
                    <a:lumMod val="75000"/>
                  </a:schemeClr>
                </a:solidFill>
              </a:rPr>
              <a:t>Zekâ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>
                <a:solidFill>
                  <a:schemeClr val="accent1">
                    <a:lumMod val="75000"/>
                  </a:schemeClr>
                </a:solidFill>
              </a:rPr>
              <a:t>Kinestetik Görsel-Bedensel </a:t>
            </a:r>
            <a:r>
              <a:rPr lang="tr-TR" dirty="0" smtClean="0">
                <a:solidFill>
                  <a:schemeClr val="accent1">
                    <a:lumMod val="75000"/>
                  </a:schemeClr>
                </a:solidFill>
              </a:rPr>
              <a:t>Zekâ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>
                <a:solidFill>
                  <a:schemeClr val="accent1">
                    <a:lumMod val="75000"/>
                  </a:schemeClr>
                </a:solidFill>
              </a:rPr>
              <a:t>Uzamsal </a:t>
            </a:r>
            <a:r>
              <a:rPr lang="tr-TR" dirty="0" smtClean="0">
                <a:solidFill>
                  <a:schemeClr val="accent1">
                    <a:lumMod val="75000"/>
                  </a:schemeClr>
                </a:solidFill>
              </a:rPr>
              <a:t>Zekâ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>
                <a:solidFill>
                  <a:schemeClr val="accent1">
                    <a:lumMod val="75000"/>
                  </a:schemeClr>
                </a:solidFill>
              </a:rPr>
              <a:t>Doğa </a:t>
            </a:r>
            <a:r>
              <a:rPr lang="tr-TR" dirty="0" smtClean="0">
                <a:solidFill>
                  <a:schemeClr val="accent1">
                    <a:lumMod val="75000"/>
                  </a:schemeClr>
                </a:solidFill>
              </a:rPr>
              <a:t>Zekâsı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>
                <a:solidFill>
                  <a:schemeClr val="accent1">
                    <a:lumMod val="75000"/>
                  </a:schemeClr>
                </a:solidFill>
              </a:rPr>
              <a:t>İçsel </a:t>
            </a:r>
            <a:r>
              <a:rPr lang="tr-TR" dirty="0" smtClean="0">
                <a:solidFill>
                  <a:schemeClr val="accent1">
                    <a:lumMod val="75000"/>
                  </a:schemeClr>
                </a:solidFill>
              </a:rPr>
              <a:t>Zekâ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>
                <a:solidFill>
                  <a:schemeClr val="accent1">
                    <a:lumMod val="75000"/>
                  </a:schemeClr>
                </a:solidFill>
              </a:rPr>
              <a:t>Kişilerarası Zekâ</a:t>
            </a:r>
            <a:endParaRPr lang="tr-TR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514350" indent="-514350">
              <a:buFont typeface="+mj-lt"/>
              <a:buAutoNum type="arabicPeriod"/>
            </a:pPr>
            <a:endParaRPr lang="tr-TR" dirty="0" smtClean="0">
              <a:solidFill>
                <a:srgbClr val="FF3300"/>
              </a:solidFill>
            </a:endParaRPr>
          </a:p>
          <a:p>
            <a:pPr marL="514350" indent="-514350">
              <a:buFont typeface="+mj-lt"/>
              <a:buAutoNum type="arabicPeriod"/>
            </a:pPr>
            <a:endParaRPr lang="tr-TR" dirty="0" smtClean="0">
              <a:solidFill>
                <a:srgbClr val="FF3300"/>
              </a:solidFill>
            </a:endParaRPr>
          </a:p>
          <a:p>
            <a:pPr marL="514350" indent="-514350">
              <a:buFont typeface="+mj-lt"/>
              <a:buAutoNum type="arabicPeriod"/>
            </a:pPr>
            <a:endParaRPr lang="tr-TR" dirty="0" smtClean="0">
              <a:solidFill>
                <a:srgbClr val="FF3300"/>
              </a:solidFill>
            </a:endParaRPr>
          </a:p>
          <a:p>
            <a:pPr marL="514350" indent="-514350">
              <a:buFont typeface="+mj-lt"/>
              <a:buAutoNum type="arabicPeriod"/>
            </a:pPr>
            <a:endParaRPr lang="tr-TR" dirty="0" smtClean="0">
              <a:solidFill>
                <a:srgbClr val="FF3300"/>
              </a:solidFill>
            </a:endParaRPr>
          </a:p>
          <a:p>
            <a:pPr marL="514350" indent="-514350">
              <a:buFont typeface="+mj-lt"/>
              <a:buAutoNum type="arabicPeriod"/>
            </a:pPr>
            <a:endParaRPr lang="tr-TR" dirty="0" smtClean="0">
              <a:solidFill>
                <a:srgbClr val="FF3300"/>
              </a:solidFill>
            </a:endParaRPr>
          </a:p>
          <a:p>
            <a:pPr marL="514350" indent="-514350">
              <a:buFont typeface="+mj-lt"/>
              <a:buAutoNum type="arabicPeriod"/>
            </a:pPr>
            <a:endParaRPr lang="tr-TR" dirty="0" smtClean="0">
              <a:solidFill>
                <a:srgbClr val="FF3300"/>
              </a:solidFill>
            </a:endParaRPr>
          </a:p>
          <a:p>
            <a:pPr marL="514350" indent="-514350">
              <a:buFont typeface="+mj-lt"/>
              <a:buAutoNum type="arabicPeriod"/>
            </a:pP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36DC1-9594-43E1-9AA9-82BFC107920A}" type="slidenum">
              <a:rPr lang="tr-TR" smtClean="0"/>
              <a:pPr/>
              <a:t>18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1753452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tr-TR" b="1" dirty="0" smtClean="0">
                <a:solidFill>
                  <a:srgbClr val="FF0000"/>
                </a:solidFill>
              </a:rPr>
              <a:t>b) İlgi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tr-TR" sz="2400" dirty="0" smtClean="0"/>
              <a:t>Bir etkinliğin özünden elde edilen doyum.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tr-TR" sz="2400" dirty="0" smtClean="0"/>
              <a:t>belli faaliyetlere isteyerek yönelme, 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tr-TR" sz="2400" dirty="0" smtClean="0"/>
              <a:t>bu faaliyetleri kısıtlayıcı koşullar altında bile başka faaliyetlere tercih etme ve 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tr-TR" sz="2400" dirty="0" smtClean="0"/>
              <a:t>bu faaliyetleri yaparken yorgunluk yerine dinlenmişlik, bıkkınlık yerine devam etme isteği duyma durumlarında varlığına hükmettiğimiz bir iç uyarıcıdır. 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36DC1-9594-43E1-9AA9-82BFC107920A}" type="slidenum">
              <a:rPr lang="tr-TR" smtClean="0"/>
              <a:pPr/>
              <a:t>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/>
        </p:nvSpPr>
        <p:spPr bwMode="auto">
          <a:xfrm>
            <a:off x="3419872" y="6237312"/>
            <a:ext cx="2963862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40" tIns="47320" rIns="94640" bIns="4732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Garamond" pitchFamily="18" charset="0"/>
                <a:ea typeface="ＭＳ Ｐゴシック" pitchFamily="-65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9pPr>
          </a:lstStyle>
          <a:p>
            <a:pPr>
              <a:defRPr/>
            </a:pPr>
            <a:r>
              <a:rPr lang="tr-TR" sz="1400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Mesleki Rehberlik ve Danışma</a:t>
            </a:r>
          </a:p>
          <a:p>
            <a:pPr>
              <a:defRPr/>
            </a:pPr>
            <a:r>
              <a:rPr lang="tr-TR" sz="1400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Prof. Dr. Metin PİŞKİN</a:t>
            </a:r>
            <a:endParaRPr lang="tr-TR" sz="1400" b="1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 smtClean="0">
                <a:solidFill>
                  <a:srgbClr val="FF0000"/>
                </a:solidFill>
              </a:rPr>
              <a:t>İçindekiler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tr-TR" dirty="0" smtClean="0"/>
              <a:t>Kariyer </a:t>
            </a:r>
            <a:r>
              <a:rPr lang="tr-TR" dirty="0"/>
              <a:t>Gelişim Sürecini Etkileyen Faktörler</a:t>
            </a:r>
          </a:p>
          <a:p>
            <a:pPr lvl="1">
              <a:buFont typeface="Arial" pitchFamily="34" charset="0"/>
              <a:buChar char="•"/>
            </a:pPr>
            <a:r>
              <a:rPr lang="tr-TR" dirty="0"/>
              <a:t>Psikolojik Faktörler:</a:t>
            </a:r>
          </a:p>
          <a:p>
            <a:pPr lvl="1">
              <a:buFont typeface="Arial" pitchFamily="34" charset="0"/>
              <a:buChar char="•"/>
            </a:pPr>
            <a:r>
              <a:rPr lang="tr-TR" dirty="0"/>
              <a:t>Sosyolojik Faktörler</a:t>
            </a:r>
          </a:p>
          <a:p>
            <a:pPr lvl="1">
              <a:buFont typeface="Arial" pitchFamily="34" charset="0"/>
              <a:buChar char="•"/>
            </a:pPr>
            <a:r>
              <a:rPr lang="tr-TR" dirty="0"/>
              <a:t>Cinsiyet</a:t>
            </a:r>
          </a:p>
          <a:p>
            <a:pPr lvl="1">
              <a:buFont typeface="Arial" pitchFamily="34" charset="0"/>
              <a:buChar char="•"/>
            </a:pPr>
            <a:r>
              <a:rPr lang="tr-TR" dirty="0"/>
              <a:t>Ekonomik Ve Politik </a:t>
            </a:r>
            <a:r>
              <a:rPr lang="tr-TR" dirty="0" smtClean="0"/>
              <a:t>Faktörler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36DC1-9594-43E1-9AA9-82BFC107920A}" type="slidenum">
              <a:rPr lang="tr-TR" smtClean="0"/>
              <a:pPr/>
              <a:t>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/>
        </p:nvSpPr>
        <p:spPr bwMode="auto">
          <a:xfrm>
            <a:off x="3419872" y="6237312"/>
            <a:ext cx="2963862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40" tIns="47320" rIns="94640" bIns="4732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Garamond" pitchFamily="18" charset="0"/>
                <a:ea typeface="ＭＳ Ｐゴシック" pitchFamily="-65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9pPr>
          </a:lstStyle>
          <a:p>
            <a:pPr>
              <a:defRPr/>
            </a:pPr>
            <a:r>
              <a:rPr lang="tr-TR" sz="1400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Mesleki Rehberlik ve Danışma</a:t>
            </a:r>
          </a:p>
          <a:p>
            <a:pPr>
              <a:defRPr/>
            </a:pPr>
            <a:r>
              <a:rPr lang="tr-TR" sz="1400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Prof. Dr. Metin PİŞKİN</a:t>
            </a:r>
            <a:endParaRPr lang="tr-TR" sz="1400" b="1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433" y="275167"/>
            <a:ext cx="8218280" cy="560917"/>
          </a:xfrm>
        </p:spPr>
        <p:txBody>
          <a:bodyPr rtlCol="0">
            <a:normAutofit fontScale="90000"/>
          </a:bodyPr>
          <a:lstStyle/>
          <a:p>
            <a:pPr defTabSz="913997">
              <a:defRPr/>
            </a:pPr>
            <a:r>
              <a:rPr lang="tr-TR" sz="4000" dirty="0" smtClean="0">
                <a:solidFill>
                  <a:srgbClr val="FF3300"/>
                </a:solidFill>
              </a:rPr>
              <a:t>Bazı ilgi türleri  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>
          <a:xfrm>
            <a:off x="914865" y="1341060"/>
            <a:ext cx="7782557" cy="452664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sz="2400" dirty="0" smtClean="0"/>
              <a:t>Temel Bilim İlgisi</a:t>
            </a:r>
          </a:p>
          <a:p>
            <a:pPr eaLnBrk="1" hangingPunct="1">
              <a:lnSpc>
                <a:spcPct val="90000"/>
              </a:lnSpc>
            </a:pPr>
            <a:r>
              <a:rPr lang="tr-TR" sz="2400" dirty="0" smtClean="0"/>
              <a:t>Sosyal Bilim İlgisi</a:t>
            </a:r>
          </a:p>
          <a:p>
            <a:pPr eaLnBrk="1" hangingPunct="1">
              <a:lnSpc>
                <a:spcPct val="90000"/>
              </a:lnSpc>
            </a:pPr>
            <a:r>
              <a:rPr lang="tr-TR" sz="2400" dirty="0" smtClean="0"/>
              <a:t>Canlı Varlık İlgisi</a:t>
            </a:r>
          </a:p>
          <a:p>
            <a:pPr eaLnBrk="1" hangingPunct="1">
              <a:lnSpc>
                <a:spcPct val="90000"/>
              </a:lnSpc>
            </a:pPr>
            <a:r>
              <a:rPr lang="tr-TR" sz="2400" dirty="0" smtClean="0"/>
              <a:t>Mekanik İlgi</a:t>
            </a:r>
          </a:p>
          <a:p>
            <a:pPr eaLnBrk="1" hangingPunct="1">
              <a:lnSpc>
                <a:spcPct val="90000"/>
              </a:lnSpc>
            </a:pPr>
            <a:r>
              <a:rPr lang="tr-TR" sz="2400" dirty="0" smtClean="0"/>
              <a:t>İkna İlgisi</a:t>
            </a:r>
          </a:p>
          <a:p>
            <a:pPr eaLnBrk="1" hangingPunct="1">
              <a:lnSpc>
                <a:spcPct val="90000"/>
              </a:lnSpc>
            </a:pPr>
            <a:r>
              <a:rPr lang="tr-TR" sz="2400" dirty="0" smtClean="0"/>
              <a:t>Ticaret İlgisi</a:t>
            </a:r>
          </a:p>
          <a:p>
            <a:pPr eaLnBrk="1" hangingPunct="1">
              <a:lnSpc>
                <a:spcPct val="90000"/>
              </a:lnSpc>
            </a:pPr>
            <a:r>
              <a:rPr lang="tr-TR" sz="2400" dirty="0" smtClean="0"/>
              <a:t>İş Ayrıntıları İlgisi</a:t>
            </a:r>
          </a:p>
          <a:p>
            <a:pPr eaLnBrk="1" hangingPunct="1">
              <a:lnSpc>
                <a:spcPct val="90000"/>
              </a:lnSpc>
            </a:pPr>
            <a:r>
              <a:rPr lang="tr-TR" sz="2400" dirty="0" smtClean="0"/>
              <a:t>Edebiyat İlgisi</a:t>
            </a:r>
          </a:p>
          <a:p>
            <a:pPr eaLnBrk="1" hangingPunct="1">
              <a:lnSpc>
                <a:spcPct val="90000"/>
              </a:lnSpc>
            </a:pPr>
            <a:r>
              <a:rPr lang="tr-TR" sz="2400" dirty="0" smtClean="0"/>
              <a:t>Güzel Sanatlar İlgisi</a:t>
            </a:r>
          </a:p>
          <a:p>
            <a:pPr eaLnBrk="1" hangingPunct="1">
              <a:lnSpc>
                <a:spcPct val="90000"/>
              </a:lnSpc>
            </a:pPr>
            <a:r>
              <a:rPr lang="tr-TR" sz="2400" dirty="0" smtClean="0"/>
              <a:t>Müzik İlgisi</a:t>
            </a:r>
          </a:p>
          <a:p>
            <a:pPr eaLnBrk="1" hangingPunct="1">
              <a:lnSpc>
                <a:spcPct val="90000"/>
              </a:lnSpc>
            </a:pPr>
            <a:r>
              <a:rPr lang="tr-TR" sz="2400" dirty="0" smtClean="0"/>
              <a:t>Sosyal Yardım İlgisi</a:t>
            </a:r>
          </a:p>
        </p:txBody>
      </p:sp>
      <p:sp>
        <p:nvSpPr>
          <p:cNvPr id="5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FB8094-A268-48D3-A82E-D00CAF4E9686}" type="slidenum">
              <a:rPr lang="tr-TR"/>
              <a:pPr>
                <a:defRPr/>
              </a:pPr>
              <a:t>20</a:t>
            </a:fld>
            <a:endParaRPr lang="tr-TR"/>
          </a:p>
        </p:txBody>
      </p:sp>
      <p:sp>
        <p:nvSpPr>
          <p:cNvPr id="6" name="4 Altbilgi Yer Tutucusu"/>
          <p:cNvSpPr>
            <a:spLocks noGrp="1"/>
          </p:cNvSpPr>
          <p:nvPr/>
        </p:nvSpPr>
        <p:spPr bwMode="auto">
          <a:xfrm>
            <a:off x="3419872" y="6237312"/>
            <a:ext cx="2963862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40" tIns="47320" rIns="94640" bIns="4732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Garamond" pitchFamily="18" charset="0"/>
                <a:ea typeface="ＭＳ Ｐゴシック" pitchFamily="-65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9pPr>
          </a:lstStyle>
          <a:p>
            <a:pPr>
              <a:defRPr/>
            </a:pPr>
            <a:r>
              <a:rPr lang="tr-TR" sz="1400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Mesleki Rehberlik ve Danışma</a:t>
            </a:r>
          </a:p>
          <a:p>
            <a:pPr>
              <a:defRPr/>
            </a:pPr>
            <a:r>
              <a:rPr lang="tr-TR" sz="1400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Prof. Dr. Metin PİŞKİN</a:t>
            </a:r>
            <a:endParaRPr lang="tr-TR" sz="1400" b="1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rgbClr val="FF0000"/>
                </a:solidFill>
              </a:rPr>
              <a:t>İlgileri Belirleme Yöntemleri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5842992" cy="4525963"/>
          </a:xfrm>
        </p:spPr>
        <p:txBody>
          <a:bodyPr>
            <a:noAutofit/>
          </a:bodyPr>
          <a:lstStyle/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tr-TR" sz="2400" b="1" i="1" dirty="0"/>
              <a:t>İfade Edilen İlgiler</a:t>
            </a:r>
            <a:r>
              <a:rPr lang="tr-TR" sz="2400" dirty="0"/>
              <a:t>: Bireyin sözcükleriyle ifade ettiği </a:t>
            </a:r>
            <a:r>
              <a:rPr lang="tr-TR" sz="2400" dirty="0" smtClean="0"/>
              <a:t>ilgiler</a:t>
            </a:r>
            <a:r>
              <a:rPr lang="tr-TR" sz="2400" dirty="0"/>
              <a:t>.</a:t>
            </a:r>
          </a:p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tr-TR" sz="2400" b="1" i="1" dirty="0"/>
              <a:t>Gözlenen İlgiler</a:t>
            </a:r>
            <a:r>
              <a:rPr lang="tr-TR" sz="2400" dirty="0"/>
              <a:t>: Bireyin </a:t>
            </a:r>
            <a:r>
              <a:rPr lang="tr-TR" sz="2400" dirty="0" smtClean="0"/>
              <a:t>yaptığı </a:t>
            </a:r>
            <a:r>
              <a:rPr lang="tr-TR" sz="2400" dirty="0"/>
              <a:t>faaliyetlere </a:t>
            </a:r>
            <a:r>
              <a:rPr lang="tr-TR" sz="2400" dirty="0" smtClean="0"/>
              <a:t>bakarak </a:t>
            </a:r>
            <a:r>
              <a:rPr lang="tr-TR" sz="2400" dirty="0"/>
              <a:t>anlaşılabilecek ilgiler.</a:t>
            </a:r>
          </a:p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tr-TR" sz="2400" b="1" i="1" dirty="0"/>
              <a:t>Envanterle Ölçülen İlgiler</a:t>
            </a:r>
            <a:r>
              <a:rPr lang="tr-TR" sz="2400" dirty="0"/>
              <a:t>: Bireyin </a:t>
            </a:r>
            <a:r>
              <a:rPr lang="tr-TR" sz="2400" dirty="0" smtClean="0"/>
              <a:t>ilgilerini bir </a:t>
            </a:r>
            <a:r>
              <a:rPr lang="tr-TR" sz="2400" dirty="0"/>
              <a:t>dizi maddeden oluşan envanterlerle ölçülen ilgiler.</a:t>
            </a:r>
          </a:p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tr-TR" sz="2400" b="1" i="1" dirty="0"/>
              <a:t>Testlerle Ölçülen İlgiler</a:t>
            </a:r>
            <a:r>
              <a:rPr lang="tr-TR" sz="2400" dirty="0"/>
              <a:t>: Yetenek testlerinden elde edilen sonuçlara bakarak belirlenen ilgiler</a:t>
            </a:r>
            <a:r>
              <a:rPr lang="tr-TR" sz="2400" dirty="0" smtClean="0"/>
              <a:t>.</a:t>
            </a:r>
            <a:endParaRPr lang="tr-TR" sz="2400" dirty="0"/>
          </a:p>
        </p:txBody>
      </p:sp>
      <p:pic>
        <p:nvPicPr>
          <p:cNvPr id="4" name="Picture 10" descr="STELLAROBSQ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60232" y="1988840"/>
            <a:ext cx="2161659" cy="2160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1" descr="test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32240" y="4581128"/>
            <a:ext cx="2110579" cy="1409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36DC1-9594-43E1-9AA9-82BFC107920A}" type="slidenum">
              <a:rPr lang="tr-TR" smtClean="0"/>
              <a:pPr/>
              <a:t>21</a:t>
            </a:fld>
            <a:endParaRPr lang="tr-TR"/>
          </a:p>
        </p:txBody>
      </p:sp>
      <p:sp>
        <p:nvSpPr>
          <p:cNvPr id="7" name="4 Altbilgi Yer Tutucusu"/>
          <p:cNvSpPr>
            <a:spLocks noGrp="1"/>
          </p:cNvSpPr>
          <p:nvPr/>
        </p:nvSpPr>
        <p:spPr bwMode="auto">
          <a:xfrm>
            <a:off x="3419872" y="6237312"/>
            <a:ext cx="2963862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40" tIns="47320" rIns="94640" bIns="4732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Garamond" pitchFamily="18" charset="0"/>
                <a:ea typeface="ＭＳ Ｐゴシック" pitchFamily="-65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9pPr>
          </a:lstStyle>
          <a:p>
            <a:pPr>
              <a:defRPr/>
            </a:pPr>
            <a:r>
              <a:rPr lang="tr-TR" sz="1400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Mesleki Rehberlik ve Danışma</a:t>
            </a:r>
          </a:p>
          <a:p>
            <a:pPr>
              <a:defRPr/>
            </a:pPr>
            <a:r>
              <a:rPr lang="tr-TR" sz="1400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Prof. Dr. Metin PİŞKİN</a:t>
            </a:r>
            <a:endParaRPr lang="tr-TR" sz="1400" b="1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95536" y="1052736"/>
            <a:ext cx="8229600" cy="2218258"/>
          </a:xfrm>
        </p:spPr>
        <p:txBody>
          <a:bodyPr/>
          <a:lstStyle/>
          <a:p>
            <a:r>
              <a:rPr lang="tr-TR" sz="5400" dirty="0" smtClean="0">
                <a:solidFill>
                  <a:srgbClr val="FF0000"/>
                </a:solidFill>
                <a:latin typeface="Arial Black" pitchFamily="34" charset="0"/>
              </a:rPr>
              <a:t>Teşekkürler</a:t>
            </a:r>
            <a:endParaRPr lang="tr-TR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36DC1-9594-43E1-9AA9-82BFC107920A}" type="slidenum">
              <a:rPr lang="tr-TR" smtClean="0"/>
              <a:pPr/>
              <a:t>22</a:t>
            </a:fld>
            <a:endParaRPr lang="tr-TR"/>
          </a:p>
        </p:txBody>
      </p:sp>
      <p:sp>
        <p:nvSpPr>
          <p:cNvPr id="4" name="4 Altbilgi Yer Tutucusu"/>
          <p:cNvSpPr>
            <a:spLocks noGrp="1"/>
          </p:cNvSpPr>
          <p:nvPr/>
        </p:nvSpPr>
        <p:spPr bwMode="auto">
          <a:xfrm>
            <a:off x="3419872" y="6237312"/>
            <a:ext cx="2963862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40" tIns="47320" rIns="94640" bIns="4732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Garamond" pitchFamily="18" charset="0"/>
                <a:ea typeface="ＭＳ Ｐゴシック" pitchFamily="-65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9pPr>
          </a:lstStyle>
          <a:p>
            <a:pPr>
              <a:defRPr/>
            </a:pPr>
            <a:r>
              <a:rPr lang="tr-TR" sz="1400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Mesleki Rehberlik ve Danışma</a:t>
            </a:r>
          </a:p>
          <a:p>
            <a:pPr>
              <a:defRPr/>
            </a:pPr>
            <a:r>
              <a:rPr lang="tr-TR" sz="1400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Prof. Dr. Metin PİŞKİN</a:t>
            </a:r>
            <a:endParaRPr lang="tr-TR" sz="1400" b="1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rgbClr val="FF0000"/>
                </a:solidFill>
              </a:rPr>
              <a:t>A) Psikolojik </a:t>
            </a:r>
            <a:r>
              <a:rPr lang="tr-TR" b="1" dirty="0">
                <a:solidFill>
                  <a:srgbClr val="FF0000"/>
                </a:solidFill>
              </a:rPr>
              <a:t>Faktörler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971600" y="1988841"/>
            <a:ext cx="7128792" cy="2880320"/>
          </a:xfrm>
        </p:spPr>
        <p:txBody>
          <a:bodyPr>
            <a:normAutofit/>
          </a:bodyPr>
          <a:lstStyle/>
          <a:p>
            <a:r>
              <a:rPr lang="tr-TR" sz="3600" dirty="0" smtClean="0"/>
              <a:t>Yetenek</a:t>
            </a:r>
          </a:p>
          <a:p>
            <a:r>
              <a:rPr lang="tr-TR" sz="3600" dirty="0" smtClean="0"/>
              <a:t>İlgi</a:t>
            </a:r>
          </a:p>
          <a:p>
            <a:r>
              <a:rPr lang="tr-TR" sz="3600" dirty="0" smtClean="0"/>
              <a:t>Kişilik</a:t>
            </a:r>
          </a:p>
          <a:p>
            <a:r>
              <a:rPr lang="tr-TR" sz="3600" dirty="0" smtClean="0"/>
              <a:t>Meslek </a:t>
            </a:r>
            <a:r>
              <a:rPr lang="tr-TR" sz="3600" dirty="0"/>
              <a:t>değerleri 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36DC1-9594-43E1-9AA9-82BFC107920A}" type="slidenum">
              <a:rPr lang="tr-TR" smtClean="0"/>
              <a:pPr/>
              <a:t>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/>
        </p:nvSpPr>
        <p:spPr bwMode="auto">
          <a:xfrm>
            <a:off x="3419872" y="6237312"/>
            <a:ext cx="2963862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40" tIns="47320" rIns="94640" bIns="4732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Garamond" pitchFamily="18" charset="0"/>
                <a:ea typeface="ＭＳ Ｐゴシック" pitchFamily="-65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9pPr>
          </a:lstStyle>
          <a:p>
            <a:pPr>
              <a:defRPr/>
            </a:pPr>
            <a:r>
              <a:rPr lang="tr-TR" sz="1400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Mesleki Rehberlik ve Danışma</a:t>
            </a:r>
          </a:p>
          <a:p>
            <a:pPr>
              <a:defRPr/>
            </a:pPr>
            <a:r>
              <a:rPr lang="tr-TR" sz="1400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Prof. Dr. Metin PİŞKİN</a:t>
            </a:r>
            <a:endParaRPr lang="tr-TR" sz="1400" b="1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tr-TR" b="1" dirty="0" smtClean="0">
                <a:solidFill>
                  <a:srgbClr val="FF0000"/>
                </a:solidFill>
              </a:rPr>
              <a:t>a) Yetenek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Çeşitli </a:t>
            </a:r>
            <a:r>
              <a:rPr lang="tr-TR" dirty="0"/>
              <a:t>alanlarda sergilenebilen performans </a:t>
            </a:r>
            <a:r>
              <a:rPr lang="tr-TR" dirty="0" smtClean="0"/>
              <a:t>kapasitesi. </a:t>
            </a:r>
          </a:p>
          <a:p>
            <a:r>
              <a:rPr lang="tr-TR" dirty="0"/>
              <a:t>Ö</a:t>
            </a:r>
            <a:r>
              <a:rPr lang="tr-TR" dirty="0" smtClean="0"/>
              <a:t>ğrenme </a:t>
            </a:r>
            <a:r>
              <a:rPr lang="tr-TR" dirty="0"/>
              <a:t>gücü </a:t>
            </a:r>
            <a:endParaRPr lang="tr-TR" dirty="0" smtClean="0"/>
          </a:p>
          <a:p>
            <a:r>
              <a:rPr lang="tr-TR" dirty="0" smtClean="0"/>
              <a:t>Bir </a:t>
            </a:r>
            <a:r>
              <a:rPr lang="tr-TR" dirty="0"/>
              <a:t>iş, görev ya da faaliyeti diğer insanlara göre daha başarılı ve daha hızlı bir şekilde yapabilme </a:t>
            </a:r>
            <a:r>
              <a:rPr lang="tr-TR" dirty="0" smtClean="0"/>
              <a:t>yetisi.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36DC1-9594-43E1-9AA9-82BFC107920A}" type="slidenum">
              <a:rPr lang="tr-TR" smtClean="0"/>
              <a:pPr/>
              <a:t>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/>
        </p:nvSpPr>
        <p:spPr bwMode="auto">
          <a:xfrm>
            <a:off x="3419872" y="6237312"/>
            <a:ext cx="2963862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40" tIns="47320" rIns="94640" bIns="4732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Garamond" pitchFamily="18" charset="0"/>
                <a:ea typeface="ＭＳ Ｐゴシック" pitchFamily="-65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9pPr>
          </a:lstStyle>
          <a:p>
            <a:pPr>
              <a:defRPr/>
            </a:pPr>
            <a:r>
              <a:rPr lang="tr-TR" sz="1400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Mesleki Rehberlik ve Danışma</a:t>
            </a:r>
          </a:p>
          <a:p>
            <a:pPr>
              <a:defRPr/>
            </a:pPr>
            <a:r>
              <a:rPr lang="tr-TR" sz="1400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Prof. Dr. Metin PİŞKİN</a:t>
            </a:r>
            <a:endParaRPr lang="tr-TR" sz="1400" b="1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rgbClr val="FF0000"/>
                </a:solidFill>
              </a:rPr>
              <a:t>Yetenek*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i="1" dirty="0"/>
              <a:t>H</a:t>
            </a:r>
            <a:r>
              <a:rPr lang="tr-TR" i="1" dirty="0" smtClean="0"/>
              <a:t>er </a:t>
            </a:r>
            <a:r>
              <a:rPr lang="tr-TR" i="1" dirty="0"/>
              <a:t>hangi bir davranışı (bilgi veya beceriyi) öğrenebilmek için doğuşta sahip olunan gizilgücün (kapasitenin) çevre ile etkileşim sonucu geliştirilmiş ve yeni öğrenmeler için hazır hale getirilmiş kısmı</a:t>
            </a:r>
            <a:r>
              <a:rPr lang="tr-TR" i="1" dirty="0" smtClean="0"/>
              <a:t>” .</a:t>
            </a:r>
          </a:p>
          <a:p>
            <a:pPr>
              <a:spcBef>
                <a:spcPts val="1800"/>
              </a:spcBef>
              <a:spcAft>
                <a:spcPts val="600"/>
              </a:spcAft>
              <a:buNone/>
            </a:pPr>
            <a:r>
              <a:rPr lang="tr-TR" sz="1600" i="1" dirty="0" smtClean="0"/>
              <a:t>	* Kuzgun, Y. (2008), </a:t>
            </a:r>
            <a:r>
              <a:rPr lang="tr-TR" sz="1600" i="1" dirty="0"/>
              <a:t>Meslek </a:t>
            </a:r>
            <a:r>
              <a:rPr lang="tr-TR" sz="1600" i="1" dirty="0" smtClean="0"/>
              <a:t>Danışmanlığı</a:t>
            </a:r>
            <a:r>
              <a:rPr lang="tr-TR" sz="1600" i="1" dirty="0"/>
              <a:t>: </a:t>
            </a:r>
            <a:r>
              <a:rPr lang="tr-TR" sz="1600" i="1" dirty="0" smtClean="0"/>
              <a:t>Kuramlar Uygulamalar, Nobel Yayın Dağıtım</a:t>
            </a:r>
            <a:endParaRPr lang="tr-TR" sz="1600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36DC1-9594-43E1-9AA9-82BFC107920A}" type="slidenum">
              <a:rPr lang="tr-TR" smtClean="0"/>
              <a:pPr/>
              <a:t>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/>
        </p:nvSpPr>
        <p:spPr bwMode="auto">
          <a:xfrm>
            <a:off x="3419872" y="6237312"/>
            <a:ext cx="2963862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40" tIns="47320" rIns="94640" bIns="4732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Garamond" pitchFamily="18" charset="0"/>
                <a:ea typeface="ＭＳ Ｐゴシック" pitchFamily="-65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9pPr>
          </a:lstStyle>
          <a:p>
            <a:pPr>
              <a:defRPr/>
            </a:pPr>
            <a:r>
              <a:rPr lang="tr-TR" sz="1400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Mesleki Rehberlik ve Danışma</a:t>
            </a:r>
          </a:p>
          <a:p>
            <a:pPr>
              <a:defRPr/>
            </a:pPr>
            <a:r>
              <a:rPr lang="tr-TR" sz="1400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Prof. Dr. Metin PİŞKİN</a:t>
            </a:r>
            <a:endParaRPr lang="tr-TR" sz="1400" b="1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rgbClr val="FF0000"/>
                </a:solidFill>
              </a:rPr>
              <a:t>Yeteneğin Kaynağı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971600" y="1600201"/>
            <a:ext cx="7715200" cy="3052936"/>
          </a:xfrm>
        </p:spPr>
        <p:txBody>
          <a:bodyPr>
            <a:normAutofit/>
          </a:bodyPr>
          <a:lstStyle/>
          <a:p>
            <a:r>
              <a:rPr lang="tr-TR" dirty="0" smtClean="0"/>
              <a:t>Genetik</a:t>
            </a:r>
          </a:p>
          <a:p>
            <a:r>
              <a:rPr lang="tr-TR" dirty="0" smtClean="0"/>
              <a:t>Çevresel faktörler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36DC1-9594-43E1-9AA9-82BFC107920A}" type="slidenum">
              <a:rPr lang="tr-TR" smtClean="0"/>
              <a:pPr/>
              <a:t>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/>
        </p:nvSpPr>
        <p:spPr bwMode="auto">
          <a:xfrm>
            <a:off x="3419872" y="6237312"/>
            <a:ext cx="2963862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40" tIns="47320" rIns="94640" bIns="4732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Garamond" pitchFamily="18" charset="0"/>
                <a:ea typeface="ＭＳ Ｐゴシック" pitchFamily="-65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9pPr>
          </a:lstStyle>
          <a:p>
            <a:pPr>
              <a:defRPr/>
            </a:pPr>
            <a:r>
              <a:rPr lang="tr-TR" sz="1400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Mesleki Rehberlik ve Danışma</a:t>
            </a:r>
          </a:p>
          <a:p>
            <a:pPr>
              <a:defRPr/>
            </a:pPr>
            <a:r>
              <a:rPr lang="tr-TR" sz="1400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Prof. Dr. Metin PİŞKİN</a:t>
            </a:r>
            <a:endParaRPr lang="tr-TR" sz="1400" b="1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rgbClr val="FF0000"/>
                </a:solidFill>
              </a:rPr>
              <a:t>Yeteneğin Özelliği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Yetenek zamanla geliştirilebilir.</a:t>
            </a:r>
          </a:p>
          <a:p>
            <a:r>
              <a:rPr lang="tr-TR" dirty="0" smtClean="0"/>
              <a:t>Yetenek görece durağanlık gösterir.</a:t>
            </a:r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36DC1-9594-43E1-9AA9-82BFC107920A}" type="slidenum">
              <a:rPr lang="tr-TR" smtClean="0"/>
              <a:pPr/>
              <a:t>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/>
        </p:nvSpPr>
        <p:spPr bwMode="auto">
          <a:xfrm>
            <a:off x="3419872" y="6237312"/>
            <a:ext cx="2963862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40" tIns="47320" rIns="94640" bIns="4732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Garamond" pitchFamily="18" charset="0"/>
                <a:ea typeface="ＭＳ Ｐゴシック" pitchFamily="-65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9pPr>
          </a:lstStyle>
          <a:p>
            <a:pPr>
              <a:defRPr/>
            </a:pPr>
            <a:r>
              <a:rPr lang="tr-TR" sz="1400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Mesleki Rehberlik ve Danışma</a:t>
            </a:r>
          </a:p>
          <a:p>
            <a:pPr>
              <a:defRPr/>
            </a:pPr>
            <a:r>
              <a:rPr lang="tr-TR" sz="1400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Prof. Dr. Metin PİŞKİN</a:t>
            </a:r>
            <a:endParaRPr lang="tr-TR" sz="1400" b="1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rgbClr val="FF0000"/>
                </a:solidFill>
              </a:rPr>
              <a:t>Beceri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i="1" dirty="0"/>
              <a:t>Beceri</a:t>
            </a:r>
            <a:r>
              <a:rPr lang="tr-TR" dirty="0"/>
              <a:t>, bireyin bilişsel, </a:t>
            </a:r>
            <a:r>
              <a:rPr lang="tr-TR" dirty="0" err="1"/>
              <a:t>psikomotor</a:t>
            </a:r>
            <a:r>
              <a:rPr lang="tr-TR" dirty="0"/>
              <a:t> ya da fiziksel işlev görmesi olarak tanımlanan alanlarda şu andaki performans düzeyidir. </a:t>
            </a:r>
            <a:endParaRPr lang="tr-TR" dirty="0" smtClean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36DC1-9594-43E1-9AA9-82BFC107920A}" type="slidenum">
              <a:rPr lang="tr-TR" smtClean="0"/>
              <a:pPr/>
              <a:t>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/>
        </p:nvSpPr>
        <p:spPr bwMode="auto">
          <a:xfrm>
            <a:off x="3419872" y="6237312"/>
            <a:ext cx="2963862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40" tIns="47320" rIns="94640" bIns="4732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Garamond" pitchFamily="18" charset="0"/>
                <a:ea typeface="ＭＳ Ｐゴシック" pitchFamily="-65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9pPr>
          </a:lstStyle>
          <a:p>
            <a:pPr>
              <a:defRPr/>
            </a:pPr>
            <a:r>
              <a:rPr lang="tr-TR" sz="1400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Mesleki Rehberlik ve Danışma</a:t>
            </a:r>
          </a:p>
          <a:p>
            <a:pPr>
              <a:defRPr/>
            </a:pPr>
            <a:r>
              <a:rPr lang="tr-TR" sz="1400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Prof. Dr. Metin PİŞKİN</a:t>
            </a:r>
            <a:endParaRPr lang="tr-TR" sz="1400" b="1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04800" y="228600"/>
            <a:ext cx="8515672" cy="1219200"/>
          </a:xfrm>
          <a:solidFill>
            <a:schemeClr val="tx2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pPr eaLnBrk="1" hangingPunct="1"/>
            <a:r>
              <a:rPr lang="tr-TR" sz="4000" b="1" dirty="0" smtClean="0"/>
              <a:t>BECERİ</a:t>
            </a:r>
            <a:r>
              <a:rPr lang="tr-TR" sz="4000" dirty="0" smtClean="0"/>
              <a:t> = </a:t>
            </a:r>
            <a:br>
              <a:rPr lang="tr-TR" sz="4000" dirty="0" smtClean="0"/>
            </a:br>
            <a:r>
              <a:rPr lang="tr-TR" sz="4000" dirty="0" smtClean="0"/>
              <a:t>Potansiyel </a:t>
            </a:r>
            <a:r>
              <a:rPr lang="en-US" sz="4000" dirty="0" smtClean="0">
                <a:ea typeface="ＭＳ Ｐゴシック" pitchFamily="-65" charset="-128"/>
              </a:rPr>
              <a:t>+ </a:t>
            </a:r>
            <a:r>
              <a:rPr lang="tr-TR" sz="4000" dirty="0" smtClean="0"/>
              <a:t>İlgi</a:t>
            </a:r>
            <a:r>
              <a:rPr lang="en-US" sz="4000" dirty="0" smtClean="0">
                <a:ea typeface="ＭＳ Ｐゴシック" pitchFamily="-65" charset="-128"/>
              </a:rPr>
              <a:t> + </a:t>
            </a:r>
            <a:r>
              <a:rPr lang="tr-TR" sz="4000" dirty="0" smtClean="0"/>
              <a:t>Olanaklar</a:t>
            </a:r>
            <a:endParaRPr lang="en-US" sz="4000" dirty="0" smtClean="0"/>
          </a:p>
        </p:txBody>
      </p:sp>
      <p:sp>
        <p:nvSpPr>
          <p:cNvPr id="20485" name="AutoShape 3"/>
          <p:cNvSpPr>
            <a:spLocks noChangeArrowheads="1"/>
          </p:cNvSpPr>
          <p:nvPr/>
        </p:nvSpPr>
        <p:spPr bwMode="auto">
          <a:xfrm>
            <a:off x="3276600" y="2362200"/>
            <a:ext cx="2209800" cy="2514600"/>
          </a:xfrm>
          <a:prstGeom prst="triangle">
            <a:avLst>
              <a:gd name="adj" fmla="val 50000"/>
            </a:avLst>
          </a:prstGeom>
          <a:solidFill>
            <a:srgbClr val="92D050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Arial" charset="0"/>
              <a:cs typeface="Arial" charset="0"/>
            </a:endParaRPr>
          </a:p>
        </p:txBody>
      </p:sp>
      <p:sp>
        <p:nvSpPr>
          <p:cNvPr id="20486" name="Text Box 4"/>
          <p:cNvSpPr txBox="1">
            <a:spLocks noChangeArrowheads="1"/>
          </p:cNvSpPr>
          <p:nvPr/>
        </p:nvSpPr>
        <p:spPr bwMode="auto">
          <a:xfrm>
            <a:off x="3657600" y="1676400"/>
            <a:ext cx="1600200" cy="5191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tr-TR" sz="2800" b="1" dirty="0">
                <a:latin typeface="Arial" charset="0"/>
                <a:cs typeface="Arial" charset="0"/>
              </a:rPr>
              <a:t>BECERİ</a:t>
            </a:r>
            <a:endParaRPr lang="en-US" sz="2800" b="1" dirty="0">
              <a:latin typeface="Arial" charset="0"/>
              <a:cs typeface="Arial" charset="0"/>
            </a:endParaRPr>
          </a:p>
        </p:txBody>
      </p:sp>
      <p:sp>
        <p:nvSpPr>
          <p:cNvPr id="20487" name="Text Box 5"/>
          <p:cNvSpPr txBox="1">
            <a:spLocks noChangeArrowheads="1"/>
          </p:cNvSpPr>
          <p:nvPr/>
        </p:nvSpPr>
        <p:spPr bwMode="auto">
          <a:xfrm>
            <a:off x="899592" y="3212976"/>
            <a:ext cx="2149475" cy="5191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tr-TR" sz="2800" b="1" dirty="0">
                <a:solidFill>
                  <a:srgbClr val="0070C0"/>
                </a:solidFill>
                <a:latin typeface="Arial" charset="0"/>
                <a:cs typeface="Arial" charset="0"/>
              </a:rPr>
              <a:t>İlgiler</a:t>
            </a:r>
            <a:endParaRPr lang="en-US" sz="2800" b="1" dirty="0">
              <a:solidFill>
                <a:srgbClr val="0070C0"/>
              </a:solidFill>
              <a:latin typeface="Arial" charset="0"/>
              <a:cs typeface="Arial" charset="0"/>
            </a:endParaRPr>
          </a:p>
        </p:txBody>
      </p:sp>
      <p:sp>
        <p:nvSpPr>
          <p:cNvPr id="20488" name="Text Box 6"/>
          <p:cNvSpPr txBox="1">
            <a:spLocks noChangeArrowheads="1"/>
          </p:cNvSpPr>
          <p:nvPr/>
        </p:nvSpPr>
        <p:spPr bwMode="auto">
          <a:xfrm>
            <a:off x="2699792" y="5445224"/>
            <a:ext cx="3600400" cy="52322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tr-TR" sz="2800" b="1" dirty="0" smtClean="0">
                <a:solidFill>
                  <a:srgbClr val="0070C0"/>
                </a:solidFill>
                <a:latin typeface="Arial" charset="0"/>
                <a:cs typeface="Arial" charset="0"/>
              </a:rPr>
              <a:t>Potansiyel Kapasite</a:t>
            </a:r>
            <a:endParaRPr lang="en-US" sz="2800" b="1" dirty="0">
              <a:solidFill>
                <a:srgbClr val="0070C0"/>
              </a:solidFill>
              <a:latin typeface="Arial" charset="0"/>
              <a:cs typeface="Arial" charset="0"/>
            </a:endParaRPr>
          </a:p>
        </p:txBody>
      </p:sp>
      <p:sp>
        <p:nvSpPr>
          <p:cNvPr id="20489" name="AutoShape 7"/>
          <p:cNvSpPr>
            <a:spLocks noChangeArrowheads="1"/>
          </p:cNvSpPr>
          <p:nvPr/>
        </p:nvSpPr>
        <p:spPr bwMode="auto">
          <a:xfrm rot="-3626406">
            <a:off x="2283619" y="3580606"/>
            <a:ext cx="2401888" cy="111125"/>
          </a:xfrm>
          <a:prstGeom prst="rightArrow">
            <a:avLst>
              <a:gd name="adj1" fmla="val 50000"/>
              <a:gd name="adj2" fmla="val 533653"/>
            </a:avLst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Arial" charset="0"/>
              <a:cs typeface="Arial" charset="0"/>
            </a:endParaRPr>
          </a:p>
        </p:txBody>
      </p:sp>
      <p:sp>
        <p:nvSpPr>
          <p:cNvPr id="20490" name="AutoShape 8"/>
          <p:cNvSpPr>
            <a:spLocks noChangeArrowheads="1"/>
          </p:cNvSpPr>
          <p:nvPr/>
        </p:nvSpPr>
        <p:spPr bwMode="auto">
          <a:xfrm rot="14359024" flipV="1">
            <a:off x="4053681" y="3632994"/>
            <a:ext cx="2549525" cy="90488"/>
          </a:xfrm>
          <a:prstGeom prst="rightArrow">
            <a:avLst>
              <a:gd name="adj1" fmla="val 50000"/>
              <a:gd name="adj2" fmla="val 535200"/>
            </a:avLst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Arial" charset="0"/>
              <a:cs typeface="Arial" charset="0"/>
            </a:endParaRPr>
          </a:p>
        </p:txBody>
      </p:sp>
      <p:sp>
        <p:nvSpPr>
          <p:cNvPr id="20491" name="Text Box 6"/>
          <p:cNvSpPr txBox="1">
            <a:spLocks noChangeArrowheads="1"/>
          </p:cNvSpPr>
          <p:nvPr/>
        </p:nvSpPr>
        <p:spPr bwMode="auto">
          <a:xfrm>
            <a:off x="5580112" y="3212976"/>
            <a:ext cx="3200400" cy="5191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tr-TR" sz="2800" b="1" dirty="0">
                <a:solidFill>
                  <a:srgbClr val="0070C0"/>
                </a:solidFill>
                <a:latin typeface="Arial" charset="0"/>
                <a:cs typeface="Arial" charset="0"/>
              </a:rPr>
              <a:t>Olanaklar</a:t>
            </a:r>
            <a:endParaRPr lang="en-US" sz="2800" b="1" dirty="0">
              <a:solidFill>
                <a:srgbClr val="0070C0"/>
              </a:solidFill>
              <a:latin typeface="Arial" charset="0"/>
              <a:cs typeface="Arial" charset="0"/>
            </a:endParaRPr>
          </a:p>
        </p:txBody>
      </p:sp>
      <p:cxnSp>
        <p:nvCxnSpPr>
          <p:cNvPr id="20492" name="AutoShape 12"/>
          <p:cNvCxnSpPr>
            <a:cxnSpLocks noChangeShapeType="1"/>
          </p:cNvCxnSpPr>
          <p:nvPr/>
        </p:nvCxnSpPr>
        <p:spPr bwMode="auto">
          <a:xfrm flipV="1">
            <a:off x="3059832" y="5229200"/>
            <a:ext cx="2592288" cy="7938"/>
          </a:xfrm>
          <a:prstGeom prst="straightConnector1">
            <a:avLst/>
          </a:prstGeom>
          <a:noFill/>
          <a:ln w="635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36DC1-9594-43E1-9AA9-82BFC107920A}" type="slidenum">
              <a:rPr lang="tr-TR" smtClean="0"/>
              <a:pPr/>
              <a:t>9</a:t>
            </a:fld>
            <a:endParaRPr lang="tr-TR"/>
          </a:p>
        </p:txBody>
      </p:sp>
      <p:sp>
        <p:nvSpPr>
          <p:cNvPr id="12" name="4 Altbilgi Yer Tutucusu"/>
          <p:cNvSpPr>
            <a:spLocks noGrp="1"/>
          </p:cNvSpPr>
          <p:nvPr/>
        </p:nvSpPr>
        <p:spPr bwMode="auto">
          <a:xfrm>
            <a:off x="3419872" y="6237312"/>
            <a:ext cx="2963862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40" tIns="47320" rIns="94640" bIns="4732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Garamond" pitchFamily="18" charset="0"/>
                <a:ea typeface="ＭＳ Ｐゴシック" pitchFamily="-65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9pPr>
          </a:lstStyle>
          <a:p>
            <a:pPr>
              <a:defRPr/>
            </a:pPr>
            <a:r>
              <a:rPr lang="tr-TR" sz="1400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Mesleki Rehberlik ve Danışma</a:t>
            </a:r>
          </a:p>
          <a:p>
            <a:pPr>
              <a:defRPr/>
            </a:pPr>
            <a:r>
              <a:rPr lang="tr-TR" sz="1400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Prof. Dr. Metin PİŞKİN</a:t>
            </a:r>
            <a:endParaRPr lang="tr-TR" sz="1400" b="1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716</TotalTime>
  <Words>695</Words>
  <Application>Microsoft Office PowerPoint</Application>
  <PresentationFormat>Ekran Gösterisi (4:3)</PresentationFormat>
  <Paragraphs>163</Paragraphs>
  <Slides>22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22</vt:i4>
      </vt:variant>
    </vt:vector>
  </HeadingPairs>
  <TitlesOfParts>
    <vt:vector size="27" baseType="lpstr">
      <vt:lpstr>ＭＳ Ｐゴシック</vt:lpstr>
      <vt:lpstr>Arial</vt:lpstr>
      <vt:lpstr>Arial Black</vt:lpstr>
      <vt:lpstr>Calibri</vt:lpstr>
      <vt:lpstr>Ofis Teması</vt:lpstr>
      <vt:lpstr>Kariyer Gelişim Sürecini Etkileyen Faktörler Yetenek ve İlgiler</vt:lpstr>
      <vt:lpstr>İçindekiler</vt:lpstr>
      <vt:lpstr>A) Psikolojik Faktörler</vt:lpstr>
      <vt:lpstr>a) Yetenek</vt:lpstr>
      <vt:lpstr>Yetenek*</vt:lpstr>
      <vt:lpstr>Yeteneğin Kaynağı</vt:lpstr>
      <vt:lpstr>Yeteneğin Özelliği</vt:lpstr>
      <vt:lpstr>Beceri</vt:lpstr>
      <vt:lpstr>BECERİ =  Potansiyel + İlgi + Olanaklar</vt:lpstr>
      <vt:lpstr>Yetenek – Beceri Farkı</vt:lpstr>
      <vt:lpstr>Yetenek Alanları (Rotundo, 2006)</vt:lpstr>
      <vt:lpstr>1. Zihinsel Yetenekler</vt:lpstr>
      <vt:lpstr>2. Psikomotor Yetenekler</vt:lpstr>
      <vt:lpstr>3. Duyusal veya Algısal Yetenekler</vt:lpstr>
      <vt:lpstr>4. Fiziksel Yetenekler</vt:lpstr>
      <vt:lpstr>PowerPoint Sunusu</vt:lpstr>
      <vt:lpstr>Genel Yetenek Test Bataryasına Göre Yetenek Sınıflandırılması</vt:lpstr>
      <vt:lpstr>Gardner’ın Çoklu Zeka Sınıflandırması</vt:lpstr>
      <vt:lpstr>b) İlgi</vt:lpstr>
      <vt:lpstr>Bazı ilgi türleri  </vt:lpstr>
      <vt:lpstr>İlgileri Belirleme Yöntemleri</vt:lpstr>
      <vt:lpstr>Teşekkürler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2.Bölüm Kariyer Gelişim Sürecini Etkileyen Faktörler</dc:title>
  <dc:creator>acer</dc:creator>
  <cp:lastModifiedBy>User</cp:lastModifiedBy>
  <cp:revision>74</cp:revision>
  <dcterms:created xsi:type="dcterms:W3CDTF">2011-10-08T18:47:05Z</dcterms:created>
  <dcterms:modified xsi:type="dcterms:W3CDTF">2019-11-22T10:41:16Z</dcterms:modified>
</cp:coreProperties>
</file>