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6" r:id="rId3"/>
    <p:sldId id="257" r:id="rId4"/>
    <p:sldId id="258" r:id="rId5"/>
    <p:sldId id="260" r:id="rId6"/>
    <p:sldId id="261"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38"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5F80BDD1-289F-419B-867F-B9BC93827F8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1587666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0BDD1-289F-419B-867F-B9BC93827F8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42413286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0BDD1-289F-419B-867F-B9BC93827F8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2615733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F80BDD1-289F-419B-867F-B9BC93827F8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597596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5F80BDD1-289F-419B-867F-B9BC93827F8C}" type="datetimeFigureOut">
              <a:rPr lang="tr-TR" smtClean="0"/>
              <a:t>10.05.2020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24892740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F80BDD1-289F-419B-867F-B9BC93827F8C}"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4002181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F80BDD1-289F-419B-867F-B9BC93827F8C}" type="datetimeFigureOut">
              <a:rPr lang="tr-TR" smtClean="0"/>
              <a:t>10.05.2020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3391321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F80BDD1-289F-419B-867F-B9BC93827F8C}" type="datetimeFigureOut">
              <a:rPr lang="tr-TR" smtClean="0"/>
              <a:t>10.05.2020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3489074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F80BDD1-289F-419B-867F-B9BC93827F8C}" type="datetimeFigureOut">
              <a:rPr lang="tr-TR" smtClean="0"/>
              <a:t>10.05.2020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16093256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F80BDD1-289F-419B-867F-B9BC93827F8C}"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10077921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5F80BDD1-289F-419B-867F-B9BC93827F8C}" type="datetimeFigureOut">
              <a:rPr lang="tr-TR" smtClean="0"/>
              <a:t>10.05.2020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41FCCB-6101-4704-A3A6-6E8DBC3DEB04}" type="slidenum">
              <a:rPr lang="tr-TR" smtClean="0"/>
              <a:t>‹#›</a:t>
            </a:fld>
            <a:endParaRPr lang="tr-TR"/>
          </a:p>
        </p:txBody>
      </p:sp>
    </p:spTree>
    <p:extLst>
      <p:ext uri="{BB962C8B-B14F-4D97-AF65-F5344CB8AC3E}">
        <p14:creationId xmlns:p14="http://schemas.microsoft.com/office/powerpoint/2010/main" val="36199734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70C0"/>
            </a:gs>
            <a:gs pos="84000">
              <a:schemeClr val="accent1">
                <a:lumMod val="45000"/>
                <a:lumOff val="55000"/>
              </a:schemeClr>
            </a:gs>
            <a:gs pos="76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80BDD1-289F-419B-867F-B9BC93827F8C}" type="datetimeFigureOut">
              <a:rPr lang="tr-TR" smtClean="0"/>
              <a:t>10.05.2020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41FCCB-6101-4704-A3A6-6E8DBC3DEB04}" type="slidenum">
              <a:rPr lang="tr-TR" smtClean="0"/>
              <a:t>‹#›</a:t>
            </a:fld>
            <a:endParaRPr lang="tr-TR"/>
          </a:p>
        </p:txBody>
      </p:sp>
    </p:spTree>
    <p:extLst>
      <p:ext uri="{BB962C8B-B14F-4D97-AF65-F5344CB8AC3E}">
        <p14:creationId xmlns:p14="http://schemas.microsoft.com/office/powerpoint/2010/main" val="18932233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smtClean="0"/>
              <a:t>-</a:t>
            </a:r>
            <a:r>
              <a:rPr lang="tr-TR" b="1" smtClean="0"/>
              <a:t>12-</a:t>
            </a:r>
            <a:r>
              <a:rPr lang="tr-TR" sz="4000" dirty="0" smtClean="0"/>
              <a:t/>
            </a:r>
            <a:br>
              <a:rPr lang="tr-TR" sz="4000" dirty="0" smtClean="0"/>
            </a:br>
            <a:r>
              <a:rPr lang="tr-TR" b="1" dirty="0"/>
              <a:t>ÖLÜMÜN TANIMI</a:t>
            </a:r>
            <a:r>
              <a:rPr lang="tr-TR" dirty="0"/>
              <a:t/>
            </a:r>
            <a:br>
              <a:rPr lang="tr-TR" dirty="0"/>
            </a:br>
            <a:endParaRPr lang="tr-TR" sz="4000" dirty="0"/>
          </a:p>
        </p:txBody>
      </p:sp>
      <p:sp>
        <p:nvSpPr>
          <p:cNvPr id="3" name="İçerik Yer Tutucusu 2"/>
          <p:cNvSpPr>
            <a:spLocks noGrp="1"/>
          </p:cNvSpPr>
          <p:nvPr>
            <p:ph idx="1"/>
          </p:nvPr>
        </p:nvSpPr>
        <p:spPr/>
        <p:txBody>
          <a:bodyPr/>
          <a:lstStyle/>
          <a:p>
            <a:pPr algn="just"/>
            <a:r>
              <a:rPr lang="tr-TR" dirty="0"/>
              <a:t>19.yy’ın başlarında </a:t>
            </a:r>
            <a:r>
              <a:rPr lang="tr-TR" dirty="0" err="1"/>
              <a:t>stetoskop’un</a:t>
            </a:r>
            <a:r>
              <a:rPr lang="tr-TR" dirty="0"/>
              <a:t> icadı ve insan anatomisi hakkında bilgi edinilmesine kadar doktorlar, ölümü kesin olarak teşhis edemiyorlardı. Bunu yapabiliyor olmak doktorlara, toplum nezdinde büyük bir güvenilirlik sağladı. </a:t>
            </a:r>
            <a:endParaRPr lang="tr-TR" dirty="0" smtClean="0"/>
          </a:p>
          <a:p>
            <a:pPr algn="just"/>
            <a:r>
              <a:rPr lang="tr-TR" dirty="0" smtClean="0"/>
              <a:t>19.yy’ın </a:t>
            </a:r>
            <a:r>
              <a:rPr lang="tr-TR" dirty="0"/>
              <a:t>ikinci yarısında modern yoğun bakım ünitesinde, ölüm sürecinin bileşenlerini tek tek ayırarak bazı fonksiyonları destekleyerek ölüm sürecini durdurabilir hale geldiler. Yoğun bakım ünitesinde ölüme yaklaşımlar, hastaların vücutlarında kalbin, beynin ve kan basıncının elektronik ekranlarda gözlemlenmesi şeklindedir</a:t>
            </a:r>
          </a:p>
        </p:txBody>
      </p:sp>
    </p:spTree>
    <p:extLst>
      <p:ext uri="{BB962C8B-B14F-4D97-AF65-F5344CB8AC3E}">
        <p14:creationId xmlns:p14="http://schemas.microsoft.com/office/powerpoint/2010/main" val="3478265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84960" y="0"/>
            <a:ext cx="9144000" cy="203517"/>
          </a:xfrm>
        </p:spPr>
        <p:txBody>
          <a:bodyPr>
            <a:normAutofit fontScale="90000"/>
          </a:bodyPr>
          <a:lstStyle/>
          <a:p>
            <a:endParaRPr lang="tr-TR" dirty="0"/>
          </a:p>
        </p:txBody>
      </p:sp>
      <p:sp>
        <p:nvSpPr>
          <p:cNvPr id="3" name="Alt Başlık 2"/>
          <p:cNvSpPr>
            <a:spLocks noGrp="1"/>
          </p:cNvSpPr>
          <p:nvPr>
            <p:ph type="subTitle" idx="1"/>
          </p:nvPr>
        </p:nvSpPr>
        <p:spPr>
          <a:xfrm>
            <a:off x="381000" y="381000"/>
            <a:ext cx="11551920" cy="6248400"/>
          </a:xfrm>
        </p:spPr>
        <p:txBody>
          <a:bodyPr>
            <a:normAutofit/>
          </a:bodyPr>
          <a:lstStyle/>
          <a:p>
            <a:pPr algn="just"/>
            <a:r>
              <a:rPr lang="tr-TR" sz="2800" dirty="0"/>
              <a:t>Bu gelişmelerin iki önemli sonucu olmuştur</a:t>
            </a:r>
            <a:r>
              <a:rPr lang="tr-TR" sz="2800" dirty="0" smtClean="0"/>
              <a:t>:</a:t>
            </a:r>
          </a:p>
          <a:p>
            <a:pPr algn="just"/>
            <a:r>
              <a:rPr lang="tr-TR" sz="2800" dirty="0" smtClean="0"/>
              <a:t> </a:t>
            </a:r>
            <a:r>
              <a:rPr lang="tr-TR" sz="2800" dirty="0"/>
              <a:t>(1) daha önceleri ölüme neden olan ardışık olaylar artık kaçınılmaz değildir. Önceleri hayati bir fonksiyon durduğunda diğerleri de hızlı bir şekilde onu izliyordu ve bu durum birinin diğerlerinden daha hayati oluşunu seçme zorunluluğunu ortadan kaldırıyordu. Bugün, solunum cihazı, kalp atışlarını düzenleyen aygıt, kan basıncını koruyan ilaçlar ve diğer birçok müdahale, önceden vücut fonksiyonlarının tümünün durması anlamına gelecek olan temel fonksiyonların kaybından sonra da yaşamın devamını sağlamaktadır. </a:t>
            </a:r>
            <a:endParaRPr lang="tr-TR" sz="2800" dirty="0" smtClean="0"/>
          </a:p>
          <a:p>
            <a:pPr algn="just"/>
            <a:r>
              <a:rPr lang="tr-TR" sz="2800" dirty="0" smtClean="0"/>
              <a:t>(</a:t>
            </a:r>
            <a:r>
              <a:rPr lang="tr-TR" sz="2800" dirty="0"/>
              <a:t>2) böyle bir gözlemin ve desteğin doktorlara, hastalara ve ailelere, ölüm zamanı üzerinde verdiği inanılmaz kontroldür. Önceden Tanrı’nın ve kaderin elinde olduğu düşünülen ölüm zamanı, şimdi daha çok insan kararının bir tartışma konusudur. Bu anlama ve kontrol, ölümü asla yenemeyecek olmasına rağmen insanlara, ölüm üzerinde kontrolleri olduğu yanılgısını ve kaygı verici bir sorumluluk duygusu vermiştir, fakat ölüm yine de insana ulaşmıştır. </a:t>
            </a:r>
          </a:p>
          <a:p>
            <a:endParaRPr lang="tr-TR" dirty="0"/>
          </a:p>
        </p:txBody>
      </p:sp>
    </p:spTree>
    <p:extLst>
      <p:ext uri="{BB962C8B-B14F-4D97-AF65-F5344CB8AC3E}">
        <p14:creationId xmlns:p14="http://schemas.microsoft.com/office/powerpoint/2010/main" val="3418935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b="1" dirty="0"/>
              <a:t>Ölümün Felsefî Tanımları</a:t>
            </a:r>
            <a:r>
              <a:rPr lang="tr-TR" dirty="0"/>
              <a:t/>
            </a:r>
            <a:br>
              <a:rPr lang="tr-TR" dirty="0"/>
            </a:br>
            <a:endParaRPr lang="tr-TR" dirty="0"/>
          </a:p>
        </p:txBody>
      </p:sp>
      <p:sp>
        <p:nvSpPr>
          <p:cNvPr id="3" name="İçerik Yer Tutucusu 2"/>
          <p:cNvSpPr>
            <a:spLocks noGrp="1"/>
          </p:cNvSpPr>
          <p:nvPr>
            <p:ph idx="1"/>
          </p:nvPr>
        </p:nvSpPr>
        <p:spPr/>
        <p:txBody>
          <a:bodyPr/>
          <a:lstStyle/>
          <a:p>
            <a:pPr marL="0" indent="0">
              <a:buNone/>
            </a:pPr>
            <a:r>
              <a:rPr lang="tr-TR" dirty="0"/>
              <a:t>Filozoflar, ikna edici bir şekilde ölümün tanımının, insan biyolojisine dayanmakla birlikte, sonuçta felsefî bir soru olduğunu iddia etmektedirler. Ölümü tanımlamak için birinin, “Hangi fonksiyon öyle temeldir ki onun geri döndürülemez kaybı, insanın öldüğüne delâlet eder? “ sorusunu cevaplaması gerekmektedir. </a:t>
            </a:r>
          </a:p>
          <a:p>
            <a:endParaRPr lang="tr-TR" dirty="0"/>
          </a:p>
        </p:txBody>
      </p:sp>
    </p:spTree>
    <p:extLst>
      <p:ext uri="{BB962C8B-B14F-4D97-AF65-F5344CB8AC3E}">
        <p14:creationId xmlns:p14="http://schemas.microsoft.com/office/powerpoint/2010/main" val="24064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5719"/>
          </a:xfrm>
        </p:spPr>
        <p:txBody>
          <a:bodyPr>
            <a:normAutofit fontScale="90000"/>
          </a:bodyPr>
          <a:lstStyle/>
          <a:p>
            <a:endParaRPr lang="tr-TR" dirty="0"/>
          </a:p>
        </p:txBody>
      </p:sp>
      <p:sp>
        <p:nvSpPr>
          <p:cNvPr id="3" name="İçerik Yer Tutucusu 2"/>
          <p:cNvSpPr>
            <a:spLocks noGrp="1"/>
          </p:cNvSpPr>
          <p:nvPr>
            <p:ph idx="1"/>
          </p:nvPr>
        </p:nvSpPr>
        <p:spPr/>
        <p:txBody>
          <a:bodyPr/>
          <a:lstStyle/>
          <a:p>
            <a:pPr marL="0" indent="0" algn="just">
              <a:buNone/>
            </a:pPr>
            <a:r>
              <a:rPr lang="tr-TR" dirty="0"/>
              <a:t>Bazı kriterler öne sürülebilir: Birisi, bilincin ve bilişsel faaliyetlerin ölü ve canlı insan arasında farklılaşan yegane fonksiyonlar olduğunu iddia etseydi, ilgili kriter üst beynin fonksiyon kaybı olacaktı. Bu kriterin gerçekleşmesi, hastanın tepkisizliğini içerir; örneğin tekdüze bir EEG ve beynin bilinçten ve bilişsel fonksiyonlardan sorumlu bölümlerinin tahribatını gösteren bir beyin taraması. Eğer bilincin ve bilişsel faaliyetlerin kaybı, yanlışsa, ilgili kriter ve testler de yanlıştır. </a:t>
            </a:r>
          </a:p>
          <a:p>
            <a:endParaRPr lang="tr-TR" dirty="0"/>
          </a:p>
        </p:txBody>
      </p:sp>
    </p:spTree>
    <p:extLst>
      <p:ext uri="{BB962C8B-B14F-4D97-AF65-F5344CB8AC3E}">
        <p14:creationId xmlns:p14="http://schemas.microsoft.com/office/powerpoint/2010/main" val="2703558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6355"/>
          </a:xfrm>
        </p:spPr>
        <p:txBody>
          <a:bodyPr>
            <a:normAutofit fontScale="90000"/>
          </a:bodyPr>
          <a:lstStyle/>
          <a:p>
            <a:endParaRPr lang="tr-TR" dirty="0"/>
          </a:p>
        </p:txBody>
      </p:sp>
      <p:sp>
        <p:nvSpPr>
          <p:cNvPr id="3" name="İçerik Yer Tutucusu 2"/>
          <p:cNvSpPr>
            <a:spLocks noGrp="1"/>
          </p:cNvSpPr>
          <p:nvPr>
            <p:ph idx="1"/>
          </p:nvPr>
        </p:nvSpPr>
        <p:spPr>
          <a:xfrm>
            <a:off x="472440" y="1036320"/>
            <a:ext cx="10881360" cy="5140643"/>
          </a:xfrm>
        </p:spPr>
        <p:txBody>
          <a:bodyPr/>
          <a:lstStyle/>
          <a:p>
            <a:pPr algn="just"/>
            <a:r>
              <a:rPr lang="tr-TR" dirty="0"/>
              <a:t>Bilincin ve bilişsel fonksiyonların kaybına (</a:t>
            </a:r>
            <a:r>
              <a:rPr lang="tr-TR" b="1" dirty="0" err="1"/>
              <a:t>loss</a:t>
            </a:r>
            <a:r>
              <a:rPr lang="tr-TR" b="1" dirty="0"/>
              <a:t> of </a:t>
            </a:r>
            <a:r>
              <a:rPr lang="tr-TR" b="1" dirty="0" err="1"/>
              <a:t>functioning</a:t>
            </a:r>
            <a:r>
              <a:rPr lang="tr-TR" b="1" dirty="0"/>
              <a:t> of </a:t>
            </a:r>
            <a:r>
              <a:rPr lang="tr-TR" b="1" dirty="0" err="1"/>
              <a:t>the</a:t>
            </a:r>
            <a:r>
              <a:rPr lang="tr-TR" b="1" dirty="0"/>
              <a:t> </a:t>
            </a:r>
            <a:r>
              <a:rPr lang="tr-TR" b="1" dirty="0" err="1"/>
              <a:t>higher</a:t>
            </a:r>
            <a:r>
              <a:rPr lang="tr-TR" b="1" dirty="0"/>
              <a:t> </a:t>
            </a:r>
            <a:r>
              <a:rPr lang="tr-TR" b="1" dirty="0" err="1"/>
              <a:t>brain</a:t>
            </a:r>
            <a:r>
              <a:rPr lang="tr-TR" dirty="0"/>
              <a:t>) ek olarak, ölüm anlamına gelebilecek diğer iki felsefî kriter daha vardır. Birincisi, yaşamsal sıvı akışının (kan ve oksijenin vücutta dolaşımının) kaybı (</a:t>
            </a:r>
            <a:r>
              <a:rPr lang="tr-TR" b="1" dirty="0" err="1"/>
              <a:t>loss</a:t>
            </a:r>
            <a:r>
              <a:rPr lang="tr-TR" b="1" dirty="0"/>
              <a:t> of </a:t>
            </a:r>
            <a:r>
              <a:rPr lang="tr-TR" b="1" dirty="0" err="1"/>
              <a:t>vital</a:t>
            </a:r>
            <a:r>
              <a:rPr lang="tr-TR" b="1" dirty="0"/>
              <a:t> </a:t>
            </a:r>
            <a:r>
              <a:rPr lang="tr-TR" b="1" dirty="0" err="1"/>
              <a:t>fluid</a:t>
            </a:r>
            <a:r>
              <a:rPr lang="tr-TR" b="1" dirty="0"/>
              <a:t> </a:t>
            </a:r>
            <a:r>
              <a:rPr lang="tr-TR" b="1" dirty="0" err="1"/>
              <a:t>flow</a:t>
            </a:r>
            <a:r>
              <a:rPr lang="tr-TR" dirty="0"/>
              <a:t>) İlgili kriter, solunum ve dolaşım fonksiyonunun geri döndürülemez duruşu, nefes sesini dinleyerek, nabız atışını hissederek ya da EKG yapılarak test edilebilir. Yaşamsal sıvı akışı tanımı, 1800’lerin başlarından 1970’lerin başlarına kadar hakim olan ölüm tanımıydı. </a:t>
            </a:r>
          </a:p>
          <a:p>
            <a:endParaRPr lang="tr-TR" dirty="0"/>
          </a:p>
        </p:txBody>
      </p:sp>
    </p:spTree>
    <p:extLst>
      <p:ext uri="{BB962C8B-B14F-4D97-AF65-F5344CB8AC3E}">
        <p14:creationId xmlns:p14="http://schemas.microsoft.com/office/powerpoint/2010/main" val="11915033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46355"/>
          </a:xfrm>
        </p:spPr>
        <p:txBody>
          <a:bodyPr>
            <a:normAutofit fontScale="90000"/>
          </a:bodyPr>
          <a:lstStyle/>
          <a:p>
            <a:endParaRPr lang="tr-TR" dirty="0"/>
          </a:p>
        </p:txBody>
      </p:sp>
      <p:sp>
        <p:nvSpPr>
          <p:cNvPr id="3" name="İçerik Yer Tutucusu 2"/>
          <p:cNvSpPr>
            <a:spLocks noGrp="1"/>
          </p:cNvSpPr>
          <p:nvPr>
            <p:ph idx="1"/>
          </p:nvPr>
        </p:nvSpPr>
        <p:spPr>
          <a:xfrm>
            <a:off x="457200" y="1021080"/>
            <a:ext cx="10896600" cy="5155883"/>
          </a:xfrm>
        </p:spPr>
        <p:txBody>
          <a:bodyPr/>
          <a:lstStyle/>
          <a:p>
            <a:pPr algn="just"/>
            <a:r>
              <a:rPr lang="tr-TR" dirty="0"/>
              <a:t>Bir bütün olarak organizmanın fonksiyon kaybı da diğer tanımdı (</a:t>
            </a:r>
            <a:r>
              <a:rPr lang="tr-TR" b="1" dirty="0" err="1"/>
              <a:t>loss</a:t>
            </a:r>
            <a:r>
              <a:rPr lang="tr-TR" b="1" dirty="0"/>
              <a:t> of </a:t>
            </a:r>
            <a:r>
              <a:rPr lang="tr-TR" b="1" dirty="0" err="1"/>
              <a:t>functioning</a:t>
            </a:r>
            <a:r>
              <a:rPr lang="tr-TR" b="1" dirty="0"/>
              <a:t> of </a:t>
            </a:r>
            <a:r>
              <a:rPr lang="tr-TR" b="1" dirty="0" err="1"/>
              <a:t>the</a:t>
            </a:r>
            <a:r>
              <a:rPr lang="tr-TR" b="1" dirty="0"/>
              <a:t> </a:t>
            </a:r>
            <a:r>
              <a:rPr lang="tr-TR" b="1" dirty="0" err="1"/>
              <a:t>organism</a:t>
            </a:r>
            <a:r>
              <a:rPr lang="tr-TR" b="1" dirty="0"/>
              <a:t> as a </a:t>
            </a:r>
            <a:r>
              <a:rPr lang="tr-TR" b="1" dirty="0" err="1"/>
              <a:t>whole</a:t>
            </a:r>
            <a:r>
              <a:rPr lang="tr-TR" dirty="0"/>
              <a:t>). İlgili kriter, beyin sapı da dahil tüm beyin fonksiyonlarının geri döndürülemez kaybıdır. Bu kriterin gerçekleştiğini görmek için yapılacak testler, beyin sapı reflekslerinin incelenmesini, EEG ya da beyine kan akışının tümü durduysa bunu görmek için beyin taramalarını içerebilir. </a:t>
            </a:r>
            <a:r>
              <a:rPr lang="tr-TR" b="1" dirty="0"/>
              <a:t>Her üç tanımında</a:t>
            </a:r>
            <a:r>
              <a:rPr lang="tr-TR" dirty="0"/>
              <a:t> destekçileri vardır, beyin </a:t>
            </a:r>
            <a:r>
              <a:rPr lang="tr-TR" dirty="0" err="1"/>
              <a:t>formülasyonlarının</a:t>
            </a:r>
            <a:r>
              <a:rPr lang="tr-TR" dirty="0"/>
              <a:t> tümü, Birleşik </a:t>
            </a:r>
            <a:r>
              <a:rPr lang="tr-TR" dirty="0" err="1"/>
              <a:t>Devletler’de</a:t>
            </a:r>
            <a:r>
              <a:rPr lang="tr-TR" dirty="0"/>
              <a:t> ve birçok Avrupa ülkesinde beyin ölümü olarak adlandırılan tanıma yoluyla, kanunla yüceltilmiştir</a:t>
            </a:r>
          </a:p>
        </p:txBody>
      </p:sp>
    </p:spTree>
    <p:extLst>
      <p:ext uri="{BB962C8B-B14F-4D97-AF65-F5344CB8AC3E}">
        <p14:creationId xmlns:p14="http://schemas.microsoft.com/office/powerpoint/2010/main" val="185052489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TotalTime>
  <Words>527</Words>
  <Application>Microsoft Office PowerPoint</Application>
  <PresentationFormat>Geniş ekran</PresentationFormat>
  <Paragraphs>11</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Teması</vt:lpstr>
      <vt:lpstr>-12- ÖLÜMÜN TANIMI </vt:lpstr>
      <vt:lpstr>PowerPoint Sunusu</vt:lpstr>
      <vt:lpstr>Ölümün Felsefî Tanımları </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 ÖLÜMÜN TANIMI </dc:title>
  <dc:creator>Windows Kullanıcısı</dc:creator>
  <cp:lastModifiedBy>Windows Kullanıcısı</cp:lastModifiedBy>
  <cp:revision>2</cp:revision>
  <dcterms:created xsi:type="dcterms:W3CDTF">2020-05-05T18:49:07Z</dcterms:created>
  <dcterms:modified xsi:type="dcterms:W3CDTF">2020-05-10T13:26:57Z</dcterms:modified>
</cp:coreProperties>
</file>