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5682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6293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801801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93597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409091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22224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76282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2699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8750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8725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2319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9849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7688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3892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1963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0137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4699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dirty="0" smtClean="0">
                <a:solidFill>
                  <a:schemeClr val="tx1"/>
                </a:solidFill>
              </a:rPr>
              <a:t>İşletmenin Temel Fonksiyonları</a:t>
            </a:r>
            <a:endParaRPr lang="en-US" altLang="tr-TR" dirty="0" smtClean="0">
              <a:solidFill>
                <a:schemeClr val="tx1"/>
              </a:solidFill>
            </a:endParaRP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xfrm>
            <a:off x="2129246" y="1905000"/>
            <a:ext cx="9375366" cy="4006222"/>
          </a:xfrm>
        </p:spPr>
        <p:txBody>
          <a:bodyPr/>
          <a:lstStyle/>
          <a:p>
            <a:pPr eaLnBrk="1" hangingPunct="1"/>
            <a:r>
              <a:rPr lang="tr-TR" altLang="tr-TR" dirty="0" smtClean="0"/>
              <a:t>ÜRETİM</a:t>
            </a:r>
          </a:p>
          <a:p>
            <a:pPr eaLnBrk="1" hangingPunct="1"/>
            <a:r>
              <a:rPr lang="tr-TR" altLang="tr-TR" dirty="0" smtClean="0"/>
              <a:t>PAZARLAMA</a:t>
            </a:r>
          </a:p>
          <a:p>
            <a:pPr eaLnBrk="1" hangingPunct="1"/>
            <a:r>
              <a:rPr lang="tr-TR" altLang="tr-TR" dirty="0" smtClean="0"/>
              <a:t>FİNANS</a:t>
            </a:r>
          </a:p>
          <a:p>
            <a:pPr eaLnBrk="1" hangingPunct="1"/>
            <a:r>
              <a:rPr lang="tr-TR" altLang="tr-TR" dirty="0" smtClean="0"/>
              <a:t>İNSAN KAYNAKLARI</a:t>
            </a:r>
          </a:p>
          <a:p>
            <a:pPr eaLnBrk="1" hangingPunct="1"/>
            <a:r>
              <a:rPr lang="tr-TR" altLang="tr-TR" dirty="0" smtClean="0"/>
              <a:t>HALKLA İLİŞKİLER</a:t>
            </a:r>
          </a:p>
          <a:p>
            <a:pPr eaLnBrk="1" hangingPunct="1"/>
            <a:r>
              <a:rPr lang="tr-TR" altLang="tr-TR" dirty="0" smtClean="0"/>
              <a:t>AR-GE</a:t>
            </a:r>
            <a:endParaRPr lang="en-US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2391965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dirty="0" smtClean="0">
                <a:solidFill>
                  <a:schemeClr val="tx1"/>
                </a:solidFill>
              </a:rPr>
              <a:t>ÜRETİM</a:t>
            </a:r>
            <a:endParaRPr lang="en-US" altLang="tr-TR" dirty="0" smtClean="0">
              <a:solidFill>
                <a:schemeClr val="tx1"/>
              </a:solidFill>
            </a:endParaRPr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>
          <a:xfrm>
            <a:off x="1867989" y="1580606"/>
            <a:ext cx="9636623" cy="4330616"/>
          </a:xfrm>
        </p:spPr>
        <p:txBody>
          <a:bodyPr/>
          <a:lstStyle/>
          <a:p>
            <a:r>
              <a:rPr lang="tr-TR" altLang="tr-TR" dirty="0" smtClean="0"/>
              <a:t>   Girdilerin fayda yaratacak şekilde </a:t>
            </a:r>
            <a:r>
              <a:rPr lang="tr-TR" altLang="tr-TR" dirty="0" smtClean="0"/>
              <a:t>mal </a:t>
            </a:r>
            <a:r>
              <a:rPr lang="tr-TR" altLang="tr-TR" dirty="0" smtClean="0"/>
              <a:t>veya hizmete dönüştürülmesi faaliyetidir</a:t>
            </a:r>
            <a:r>
              <a:rPr lang="tr-TR" altLang="tr-TR" dirty="0" smtClean="0"/>
              <a:t>.</a:t>
            </a:r>
          </a:p>
          <a:p>
            <a:endParaRPr lang="tr-TR" altLang="tr-TR" dirty="0">
              <a:solidFill>
                <a:srgbClr val="FF0000"/>
              </a:solidFill>
            </a:endParaRPr>
          </a:p>
          <a:p>
            <a:r>
              <a:rPr lang="tr-TR" altLang="tr-TR" dirty="0" smtClean="0">
                <a:solidFill>
                  <a:srgbClr val="FF0000"/>
                </a:solidFill>
              </a:rPr>
              <a:t>Üretim Faktörleri;</a:t>
            </a:r>
          </a:p>
          <a:p>
            <a:pPr lvl="1"/>
            <a:r>
              <a:rPr lang="tr-TR" altLang="tr-TR" dirty="0"/>
              <a:t>Emek</a:t>
            </a:r>
          </a:p>
          <a:p>
            <a:pPr lvl="1"/>
            <a:r>
              <a:rPr lang="tr-TR" altLang="tr-TR" dirty="0"/>
              <a:t>Sermaye</a:t>
            </a:r>
          </a:p>
          <a:p>
            <a:pPr lvl="1"/>
            <a:r>
              <a:rPr lang="tr-TR" altLang="tr-TR" dirty="0"/>
              <a:t>Doğal Kaynaklar</a:t>
            </a:r>
          </a:p>
          <a:p>
            <a:pPr lvl="1"/>
            <a:r>
              <a:rPr lang="tr-TR" altLang="tr-TR" dirty="0"/>
              <a:t>Bilgi</a:t>
            </a:r>
          </a:p>
          <a:p>
            <a:pPr lvl="1"/>
            <a:r>
              <a:rPr lang="tr-TR" altLang="tr-TR" dirty="0"/>
              <a:t>Girişim</a:t>
            </a:r>
            <a:endParaRPr lang="en-US" altLang="tr-TR" dirty="0"/>
          </a:p>
          <a:p>
            <a:pPr marL="457200" lvl="1" indent="0">
              <a:buNone/>
            </a:pPr>
            <a:endParaRPr lang="en-US" altLang="tr-TR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48420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>
                <a:solidFill>
                  <a:srgbClr val="FF0000"/>
                </a:solidFill>
              </a:rPr>
              <a:t>Üretim Prosesi</a:t>
            </a:r>
            <a:endParaRPr lang="en-US" altLang="tr-TR" smtClean="0">
              <a:solidFill>
                <a:srgbClr val="FF0000"/>
              </a:solidFill>
            </a:endParaRPr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>
          <a:xfrm>
            <a:off x="1867989" y="1449977"/>
            <a:ext cx="9636623" cy="4461245"/>
          </a:xfrm>
        </p:spPr>
        <p:txBody>
          <a:bodyPr/>
          <a:lstStyle/>
          <a:p>
            <a:pPr eaLnBrk="1" hangingPunct="1">
              <a:buFontTx/>
              <a:buNone/>
            </a:pPr>
            <a:endParaRPr lang="tr-TR" altLang="tr-TR" dirty="0" smtClean="0"/>
          </a:p>
          <a:p>
            <a:pPr eaLnBrk="1" hangingPunct="1">
              <a:buFontTx/>
              <a:buNone/>
            </a:pPr>
            <a:r>
              <a:rPr lang="tr-TR" altLang="tr-TR" dirty="0" smtClean="0"/>
              <a:t>GİRDİ         ÜRETİM SÜRECİ        ÇIKTI</a:t>
            </a:r>
          </a:p>
          <a:p>
            <a:pPr eaLnBrk="1" hangingPunct="1">
              <a:buFontTx/>
              <a:buNone/>
            </a:pPr>
            <a:r>
              <a:rPr lang="tr-TR" altLang="tr-TR" sz="2400" dirty="0"/>
              <a:t>Toprak                                                                     Ürün</a:t>
            </a:r>
          </a:p>
          <a:p>
            <a:pPr eaLnBrk="1" hangingPunct="1">
              <a:buFontTx/>
              <a:buNone/>
            </a:pPr>
            <a:r>
              <a:rPr lang="tr-TR" altLang="tr-TR" sz="2400" dirty="0"/>
              <a:t>Emek                                                                       Hizmet</a:t>
            </a:r>
          </a:p>
          <a:p>
            <a:pPr eaLnBrk="1" hangingPunct="1">
              <a:buFontTx/>
              <a:buNone/>
            </a:pPr>
            <a:r>
              <a:rPr lang="tr-TR" altLang="tr-TR" sz="2400" dirty="0"/>
              <a:t>Sermaye</a:t>
            </a:r>
          </a:p>
          <a:p>
            <a:pPr eaLnBrk="1" hangingPunct="1">
              <a:buFontTx/>
              <a:buNone/>
            </a:pPr>
            <a:r>
              <a:rPr lang="tr-TR" altLang="tr-TR" sz="2400" dirty="0"/>
              <a:t>Yönetim</a:t>
            </a:r>
            <a:endParaRPr lang="tr-TR" altLang="tr-TR" dirty="0" smtClean="0"/>
          </a:p>
          <a:p>
            <a:pPr eaLnBrk="1" hangingPunct="1">
              <a:buFontTx/>
              <a:buNone/>
            </a:pPr>
            <a:endParaRPr lang="tr-TR" altLang="tr-TR" dirty="0" smtClean="0"/>
          </a:p>
          <a:p>
            <a:pPr eaLnBrk="1" hangingPunct="1">
              <a:buFontTx/>
              <a:buNone/>
            </a:pPr>
            <a:r>
              <a:rPr lang="tr-TR" altLang="tr-TR" dirty="0" smtClean="0"/>
              <a:t>DÜZELTME                              ÖLÇME</a:t>
            </a:r>
            <a:endParaRPr lang="en-US" altLang="tr-TR" dirty="0" smtClean="0"/>
          </a:p>
        </p:txBody>
      </p:sp>
      <p:sp>
        <p:nvSpPr>
          <p:cNvPr id="44036" name="Line 4"/>
          <p:cNvSpPr>
            <a:spLocks noChangeShapeType="1"/>
          </p:cNvSpPr>
          <p:nvPr/>
        </p:nvSpPr>
        <p:spPr bwMode="auto">
          <a:xfrm>
            <a:off x="3581400" y="2895600"/>
            <a:ext cx="609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44037" name="Line 5"/>
          <p:cNvSpPr>
            <a:spLocks noChangeShapeType="1"/>
          </p:cNvSpPr>
          <p:nvPr/>
        </p:nvSpPr>
        <p:spPr bwMode="auto">
          <a:xfrm>
            <a:off x="7620000" y="2895600"/>
            <a:ext cx="45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44038" name="Line 6"/>
          <p:cNvSpPr>
            <a:spLocks noChangeShapeType="1"/>
          </p:cNvSpPr>
          <p:nvPr/>
        </p:nvSpPr>
        <p:spPr bwMode="auto">
          <a:xfrm>
            <a:off x="8610600" y="4114800"/>
            <a:ext cx="0" cy="1371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44039" name="Line 7"/>
          <p:cNvSpPr>
            <a:spLocks noChangeShapeType="1"/>
          </p:cNvSpPr>
          <p:nvPr/>
        </p:nvSpPr>
        <p:spPr bwMode="auto">
          <a:xfrm flipH="1">
            <a:off x="4876800" y="5715000"/>
            <a:ext cx="2514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44040" name="Line 8"/>
          <p:cNvSpPr>
            <a:spLocks noChangeShapeType="1"/>
          </p:cNvSpPr>
          <p:nvPr/>
        </p:nvSpPr>
        <p:spPr bwMode="auto">
          <a:xfrm flipV="1">
            <a:off x="2819400" y="5029200"/>
            <a:ext cx="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61525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tr-TR" altLang="tr-TR" sz="3200" dirty="0" smtClean="0">
                <a:solidFill>
                  <a:schemeClr val="tx1"/>
                </a:solidFill>
              </a:rPr>
              <a:t>Üretim Faaliyeti </a:t>
            </a:r>
            <a:r>
              <a:rPr lang="tr-TR" altLang="tr-TR" sz="3200" dirty="0" smtClean="0">
                <a:solidFill>
                  <a:schemeClr val="tx1"/>
                </a:solidFill>
              </a:rPr>
              <a:t>kaç </a:t>
            </a:r>
            <a:r>
              <a:rPr lang="tr-TR" altLang="tr-TR" sz="3200" dirty="0" smtClean="0">
                <a:solidFill>
                  <a:schemeClr val="tx1"/>
                </a:solidFill>
              </a:rPr>
              <a:t>şekilde gerçekleşir ?</a:t>
            </a:r>
            <a:endParaRPr lang="en-US" altLang="tr-TR" sz="3200" dirty="0" smtClean="0">
              <a:solidFill>
                <a:schemeClr val="tx1"/>
              </a:solidFill>
            </a:endParaRP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>
          <a:xfrm>
            <a:off x="2220686" y="1981200"/>
            <a:ext cx="7761514" cy="4114800"/>
          </a:xfrm>
        </p:spPr>
        <p:txBody>
          <a:bodyPr/>
          <a:lstStyle/>
          <a:p>
            <a:pPr marL="609600" indent="-609600">
              <a:buFontTx/>
              <a:buAutoNum type="arabicPeriod"/>
            </a:pPr>
            <a:r>
              <a:rPr lang="tr-TR" altLang="tr-TR" dirty="0" smtClean="0"/>
              <a:t>Üretim </a:t>
            </a:r>
            <a:r>
              <a:rPr lang="tr-TR" altLang="tr-TR" b="1" u="sng" dirty="0" smtClean="0"/>
              <a:t>miktarına</a:t>
            </a:r>
            <a:r>
              <a:rPr lang="tr-TR" altLang="tr-TR" dirty="0" smtClean="0"/>
              <a:t> </a:t>
            </a:r>
            <a:r>
              <a:rPr lang="tr-TR" altLang="tr-TR" dirty="0" smtClean="0"/>
              <a:t>göre,</a:t>
            </a:r>
            <a:endParaRPr lang="tr-TR" altLang="tr-TR" dirty="0" smtClean="0"/>
          </a:p>
          <a:p>
            <a:pPr marL="609600" indent="-609600">
              <a:buFontTx/>
              <a:buAutoNum type="arabicPeriod"/>
            </a:pPr>
            <a:r>
              <a:rPr lang="tr-TR" altLang="tr-TR" dirty="0" smtClean="0"/>
              <a:t>Üretimde </a:t>
            </a:r>
            <a:r>
              <a:rPr lang="tr-TR" altLang="tr-TR" b="1" u="sng" dirty="0" smtClean="0"/>
              <a:t>izlenen yola</a:t>
            </a:r>
            <a:r>
              <a:rPr lang="tr-TR" altLang="tr-TR" dirty="0" smtClean="0"/>
              <a:t> </a:t>
            </a:r>
            <a:r>
              <a:rPr lang="tr-TR" altLang="tr-TR" dirty="0" smtClean="0"/>
              <a:t>göre,</a:t>
            </a:r>
            <a:endParaRPr lang="tr-TR" altLang="tr-TR" dirty="0" smtClean="0"/>
          </a:p>
          <a:p>
            <a:pPr marL="609600" indent="-609600">
              <a:buFontTx/>
              <a:buAutoNum type="arabicPeriod"/>
            </a:pPr>
            <a:r>
              <a:rPr lang="tr-TR" altLang="tr-TR" dirty="0" smtClean="0"/>
              <a:t>Üretilen </a:t>
            </a:r>
            <a:r>
              <a:rPr lang="tr-TR" altLang="tr-TR" b="1" u="sng" dirty="0" smtClean="0"/>
              <a:t>mamulün cinsine</a:t>
            </a:r>
            <a:r>
              <a:rPr lang="tr-TR" altLang="tr-TR" dirty="0" smtClean="0"/>
              <a:t> </a:t>
            </a:r>
            <a:r>
              <a:rPr lang="tr-TR" altLang="tr-TR" dirty="0" smtClean="0"/>
              <a:t>göre,</a:t>
            </a:r>
            <a:endParaRPr lang="en-US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24942821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2050869" y="624110"/>
            <a:ext cx="9453743" cy="1280890"/>
          </a:xfrm>
        </p:spPr>
        <p:txBody>
          <a:bodyPr>
            <a:normAutofit fontScale="90000"/>
          </a:bodyPr>
          <a:lstStyle/>
          <a:p>
            <a:pPr marL="838200" indent="-838200"/>
            <a:r>
              <a:rPr lang="tr-TR" altLang="tr-TR" sz="2800" dirty="0">
                <a:solidFill>
                  <a:srgbClr val="FF0000"/>
                </a:solidFill>
              </a:rPr>
              <a:t>        </a:t>
            </a:r>
            <a:r>
              <a:rPr lang="tr-TR" altLang="tr-TR" sz="2800" b="1" dirty="0">
                <a:solidFill>
                  <a:schemeClr val="tx1"/>
                </a:solidFill>
              </a:rPr>
              <a:t>Üretim miktarına </a:t>
            </a:r>
            <a:r>
              <a:rPr lang="tr-TR" altLang="tr-TR" sz="2800" b="1" dirty="0" smtClean="0">
                <a:solidFill>
                  <a:schemeClr val="tx1"/>
                </a:solidFill>
              </a:rPr>
              <a:t>göre,</a:t>
            </a:r>
            <a:r>
              <a:rPr lang="tr-TR" altLang="tr-TR" sz="2800" dirty="0">
                <a:solidFill>
                  <a:srgbClr val="FF0000"/>
                </a:solidFill>
              </a:rPr>
              <a:t/>
            </a:r>
            <a:br>
              <a:rPr lang="tr-TR" altLang="tr-TR" sz="2800" dirty="0">
                <a:solidFill>
                  <a:srgbClr val="FF0000"/>
                </a:solidFill>
              </a:rPr>
            </a:br>
            <a:r>
              <a:rPr lang="tr-TR" altLang="tr-TR" sz="2800" dirty="0">
                <a:solidFill>
                  <a:srgbClr val="FF0000"/>
                </a:solidFill>
              </a:rPr>
              <a:t>-</a:t>
            </a:r>
            <a:r>
              <a:rPr lang="tr-TR" altLang="tr-TR" sz="2800" dirty="0" smtClean="0"/>
              <a:t>Tek </a:t>
            </a:r>
            <a:r>
              <a:rPr lang="tr-TR" altLang="tr-TR" sz="2800" dirty="0"/>
              <a:t>Mal üretimi</a:t>
            </a:r>
            <a:br>
              <a:rPr lang="tr-TR" altLang="tr-TR" sz="2800" dirty="0"/>
            </a:br>
            <a:r>
              <a:rPr lang="tr-TR" altLang="tr-TR" sz="2800" dirty="0" smtClean="0"/>
              <a:t>- Seri </a:t>
            </a:r>
            <a:r>
              <a:rPr lang="tr-TR" altLang="tr-TR" sz="2800" dirty="0"/>
              <a:t>üretim</a:t>
            </a:r>
            <a:br>
              <a:rPr lang="tr-TR" altLang="tr-TR" sz="2800" dirty="0"/>
            </a:br>
            <a:r>
              <a:rPr lang="tr-TR" altLang="tr-TR" sz="2800" dirty="0" smtClean="0"/>
              <a:t>- Kitle üretimi</a:t>
            </a:r>
            <a:r>
              <a:rPr lang="tr-TR" altLang="tr-TR" sz="2800" dirty="0"/>
              <a:t/>
            </a:r>
            <a:br>
              <a:rPr lang="tr-TR" altLang="tr-TR" sz="2800" dirty="0"/>
            </a:br>
            <a:r>
              <a:rPr lang="tr-TR" altLang="tr-TR" sz="2800" dirty="0" smtClean="0"/>
              <a:t/>
            </a:r>
            <a:br>
              <a:rPr lang="tr-TR" altLang="tr-TR" sz="2800" dirty="0" smtClean="0"/>
            </a:br>
            <a:r>
              <a:rPr lang="tr-TR" altLang="tr-TR" sz="2800" b="1" dirty="0" smtClean="0">
                <a:solidFill>
                  <a:schemeClr val="tx1"/>
                </a:solidFill>
              </a:rPr>
              <a:t>Üretimde </a:t>
            </a:r>
            <a:r>
              <a:rPr lang="tr-TR" altLang="tr-TR" sz="2800" b="1" dirty="0">
                <a:solidFill>
                  <a:schemeClr val="tx1"/>
                </a:solidFill>
              </a:rPr>
              <a:t>izlenen yola </a:t>
            </a:r>
            <a:r>
              <a:rPr lang="tr-TR" altLang="tr-TR" sz="2800" b="1" dirty="0" smtClean="0">
                <a:solidFill>
                  <a:schemeClr val="tx1"/>
                </a:solidFill>
              </a:rPr>
              <a:t>göre,</a:t>
            </a:r>
            <a:r>
              <a:rPr lang="tr-TR" altLang="tr-TR" sz="2800" dirty="0">
                <a:solidFill>
                  <a:srgbClr val="FF0000"/>
                </a:solidFill>
              </a:rPr>
              <a:t/>
            </a:r>
            <a:br>
              <a:rPr lang="tr-TR" altLang="tr-TR" sz="2800" dirty="0">
                <a:solidFill>
                  <a:srgbClr val="FF0000"/>
                </a:solidFill>
              </a:rPr>
            </a:br>
            <a:r>
              <a:rPr lang="tr-TR" altLang="tr-TR" sz="2800" dirty="0" smtClean="0">
                <a:solidFill>
                  <a:srgbClr val="FF0000"/>
                </a:solidFill>
              </a:rPr>
              <a:t>- </a:t>
            </a:r>
            <a:r>
              <a:rPr lang="tr-TR" altLang="tr-TR" sz="2800" dirty="0" smtClean="0"/>
              <a:t>İmal </a:t>
            </a:r>
            <a:r>
              <a:rPr lang="tr-TR" altLang="tr-TR" sz="2800" dirty="0"/>
              <a:t>yerinde üretim</a:t>
            </a:r>
            <a:br>
              <a:rPr lang="tr-TR" altLang="tr-TR" sz="2800" dirty="0"/>
            </a:br>
            <a:r>
              <a:rPr lang="tr-TR" altLang="tr-TR" sz="2800" dirty="0" smtClean="0"/>
              <a:t>- Hareket </a:t>
            </a:r>
            <a:r>
              <a:rPr lang="tr-TR" altLang="tr-TR" sz="2800" dirty="0"/>
              <a:t>halinde üretim</a:t>
            </a:r>
            <a:br>
              <a:rPr lang="tr-TR" altLang="tr-TR" sz="2800" dirty="0"/>
            </a:br>
            <a:r>
              <a:rPr lang="tr-TR" altLang="tr-TR" sz="2800" dirty="0"/>
              <a:t>          </a:t>
            </a:r>
            <a:r>
              <a:rPr lang="tr-TR" altLang="tr-TR" sz="2800" dirty="0" smtClean="0"/>
              <a:t>-Atölye </a:t>
            </a:r>
            <a:r>
              <a:rPr lang="tr-TR" altLang="tr-TR" sz="2800" dirty="0"/>
              <a:t>sistemi</a:t>
            </a:r>
            <a:br>
              <a:rPr lang="tr-TR" altLang="tr-TR" sz="2800" dirty="0"/>
            </a:br>
            <a:r>
              <a:rPr lang="tr-TR" altLang="tr-TR" sz="2800" dirty="0"/>
              <a:t>          </a:t>
            </a:r>
            <a:r>
              <a:rPr lang="tr-TR" altLang="tr-TR" sz="2800" dirty="0" smtClean="0"/>
              <a:t>-Akıcı </a:t>
            </a:r>
            <a:r>
              <a:rPr lang="tr-TR" altLang="tr-TR" sz="2800" dirty="0"/>
              <a:t>sistem</a:t>
            </a:r>
            <a:br>
              <a:rPr lang="tr-TR" altLang="tr-TR" sz="2800" dirty="0"/>
            </a:br>
            <a:r>
              <a:rPr lang="tr-TR" altLang="tr-TR" sz="2800" dirty="0"/>
              <a:t>          </a:t>
            </a:r>
            <a:r>
              <a:rPr lang="tr-TR" altLang="tr-TR" sz="2800" dirty="0" smtClean="0"/>
              <a:t>-Grup </a:t>
            </a:r>
            <a:r>
              <a:rPr lang="tr-TR" altLang="tr-TR" sz="2800" dirty="0"/>
              <a:t>sistemi</a:t>
            </a:r>
            <a:br>
              <a:rPr lang="tr-TR" altLang="tr-TR" sz="2800" dirty="0"/>
            </a:br>
            <a:r>
              <a:rPr lang="tr-TR" altLang="tr-TR" sz="2800" dirty="0"/>
              <a:t/>
            </a:r>
            <a:br>
              <a:rPr lang="tr-TR" altLang="tr-TR" sz="2800" dirty="0"/>
            </a:br>
            <a:r>
              <a:rPr lang="tr-TR" altLang="tr-TR" sz="2800" b="1" dirty="0" smtClean="0">
                <a:solidFill>
                  <a:schemeClr val="tx1"/>
                </a:solidFill>
              </a:rPr>
              <a:t>Üretilen </a:t>
            </a:r>
            <a:r>
              <a:rPr lang="tr-TR" altLang="tr-TR" sz="2800" b="1" dirty="0">
                <a:solidFill>
                  <a:schemeClr val="tx1"/>
                </a:solidFill>
              </a:rPr>
              <a:t>mamulün cinsine </a:t>
            </a:r>
            <a:r>
              <a:rPr lang="tr-TR" altLang="tr-TR" sz="2800" b="1" dirty="0" smtClean="0">
                <a:solidFill>
                  <a:schemeClr val="tx1"/>
                </a:solidFill>
              </a:rPr>
              <a:t>göre,</a:t>
            </a:r>
            <a:r>
              <a:rPr lang="tr-TR" altLang="tr-TR" sz="2800" b="1" dirty="0">
                <a:solidFill>
                  <a:schemeClr val="tx1"/>
                </a:solidFill>
              </a:rPr>
              <a:t/>
            </a:r>
            <a:br>
              <a:rPr lang="tr-TR" altLang="tr-TR" sz="2800" b="1" dirty="0">
                <a:solidFill>
                  <a:schemeClr val="tx1"/>
                </a:solidFill>
              </a:rPr>
            </a:br>
            <a:r>
              <a:rPr lang="tr-TR" altLang="tr-TR" sz="2800" dirty="0" smtClean="0">
                <a:solidFill>
                  <a:srgbClr val="FF0000"/>
                </a:solidFill>
              </a:rPr>
              <a:t>- </a:t>
            </a:r>
            <a:r>
              <a:rPr lang="tr-TR" altLang="tr-TR" sz="2800" dirty="0" smtClean="0"/>
              <a:t>Fiziksel </a:t>
            </a:r>
            <a:r>
              <a:rPr lang="tr-TR" altLang="tr-TR" sz="2800" dirty="0"/>
              <a:t>mal üretimi</a:t>
            </a:r>
            <a:br>
              <a:rPr lang="tr-TR" altLang="tr-TR" sz="2800" dirty="0"/>
            </a:br>
            <a:r>
              <a:rPr lang="tr-TR" altLang="tr-TR" sz="2800" dirty="0" smtClean="0"/>
              <a:t>- Hizmet </a:t>
            </a:r>
            <a:r>
              <a:rPr lang="tr-TR" altLang="tr-TR" sz="2800" dirty="0"/>
              <a:t>üretimi</a:t>
            </a:r>
            <a:endParaRPr lang="en-US" altLang="tr-TR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2373016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</TotalTime>
  <Words>71</Words>
  <Application>Microsoft Office PowerPoint</Application>
  <PresentationFormat>Geniş ekran</PresentationFormat>
  <Paragraphs>30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Duman</vt:lpstr>
      <vt:lpstr>İşletmenin Temel Fonksiyonları</vt:lpstr>
      <vt:lpstr>ÜRETİM</vt:lpstr>
      <vt:lpstr>Üretim Prosesi</vt:lpstr>
      <vt:lpstr>Üretim Faaliyeti kaç şekilde gerçekleşir ?</vt:lpstr>
      <vt:lpstr>        Üretim miktarına göre, -Tek Mal üretimi - Seri üretim - Kitle üretimi  Üretimde izlenen yola göre, - İmal yerinde üretim - Hareket halinde üretim           -Atölye sistemi           -Akıcı sistem           -Grup sistemi  Üretilen mamulün cinsine göre, - Fiziksel mal üretimi - Hizmet üretimi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User</cp:lastModifiedBy>
  <cp:revision>4</cp:revision>
  <dcterms:created xsi:type="dcterms:W3CDTF">2020-02-22T14:31:07Z</dcterms:created>
  <dcterms:modified xsi:type="dcterms:W3CDTF">2020-02-22T15:54:05Z</dcterms:modified>
</cp:coreProperties>
</file>