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0" r:id="rId7"/>
    <p:sldId id="261" r:id="rId8"/>
    <p:sldId id="262" r:id="rId9"/>
    <p:sldId id="263" r:id="rId10"/>
    <p:sldId id="265" r:id="rId11"/>
    <p:sldId id="266" r:id="rId12"/>
    <p:sldId id="264"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877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38706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873805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52" b="0" i="0">
                <a:solidFill>
                  <a:schemeClr val="tx1"/>
                </a:solidFill>
                <a:latin typeface="Arial"/>
                <a:cs typeface="Arial"/>
              </a:defRPr>
            </a:lvl1pPr>
          </a:lstStyle>
          <a:p>
            <a:pPr marL="12095">
              <a:spcBef>
                <a:spcPts val="81"/>
              </a:spcBef>
            </a:pPr>
            <a:r>
              <a:rPr lang="tr-TR" spc="38" smtClean="0"/>
              <a:t>[Copyright</a:t>
            </a:r>
            <a:r>
              <a:rPr lang="tr-TR" spc="-19" smtClean="0"/>
              <a:t> </a:t>
            </a:r>
            <a:r>
              <a:rPr lang="tr-TR" spc="62" smtClean="0"/>
              <a:t>©</a:t>
            </a:r>
            <a:r>
              <a:rPr lang="tr-TR" spc="-19" smtClean="0"/>
              <a:t> </a:t>
            </a:r>
            <a:r>
              <a:rPr lang="tr-TR" spc="33" smtClean="0"/>
              <a:t>Gloria</a:t>
            </a:r>
            <a:r>
              <a:rPr lang="tr-TR" spc="-14" smtClean="0"/>
              <a:t> </a:t>
            </a:r>
            <a:r>
              <a:rPr lang="tr-TR" spc="52" smtClean="0"/>
              <a:t>Withalm</a:t>
            </a:r>
            <a:r>
              <a:rPr lang="tr-TR" spc="-24" smtClean="0"/>
              <a:t> </a:t>
            </a:r>
            <a:r>
              <a:rPr lang="tr-TR" spc="10" smtClean="0"/>
              <a:t>2007]</a:t>
            </a:r>
            <a:endParaRPr lang="tr-TR" spc="1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2/26/2018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9305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909069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C1C82C1-3921-4DF0-B70D-53A4605A853E}" type="datetimeFigureOut">
              <a:rPr lang="tr-TR" smtClean="0"/>
              <a:t>26.2.2018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22746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1C82C1-3921-4DF0-B70D-53A4605A853E}"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310409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1C82C1-3921-4DF0-B70D-53A4605A853E}" type="datetimeFigureOut">
              <a:rPr lang="tr-TR" smtClean="0"/>
              <a:t>26.2.2018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437307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1C82C1-3921-4DF0-B70D-53A4605A853E}" type="datetimeFigureOut">
              <a:rPr lang="tr-TR" smtClean="0"/>
              <a:t>26.2.2018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576516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1C82C1-3921-4DF0-B70D-53A4605A853E}" type="datetimeFigureOut">
              <a:rPr lang="tr-TR" smtClean="0"/>
              <a:t>26.2.2018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18587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70863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26.2.2018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313002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C82C1-3921-4DF0-B70D-53A4605A853E}" type="datetimeFigureOut">
              <a:rPr lang="tr-TR" smtClean="0"/>
              <a:t>26.2.2018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FA0D10-C004-4FBD-A355-10E6DB7A5B16}" type="slidenum">
              <a:rPr lang="tr-TR" smtClean="0"/>
              <a:t>‹#›</a:t>
            </a:fld>
            <a:endParaRPr lang="tr-TR"/>
          </a:p>
        </p:txBody>
      </p:sp>
    </p:spTree>
    <p:extLst>
      <p:ext uri="{BB962C8B-B14F-4D97-AF65-F5344CB8AC3E}">
        <p14:creationId xmlns:p14="http://schemas.microsoft.com/office/powerpoint/2010/main" val="2714611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4741" y="2516655"/>
            <a:ext cx="10515600" cy="737534"/>
          </a:xfrm>
        </p:spPr>
        <p:txBody>
          <a:bodyPr/>
          <a:lstStyle/>
          <a:p>
            <a:pPr algn="ctr"/>
            <a:r>
              <a:rPr lang="tr-TR" b="1" dirty="0" smtClean="0">
                <a:solidFill>
                  <a:srgbClr val="C00000"/>
                </a:solidFill>
                <a:latin typeface="Times New Roman" panose="02020603050405020304" pitchFamily="18" charset="0"/>
                <a:cs typeface="Times New Roman" panose="02020603050405020304" pitchFamily="18" charset="0"/>
              </a:rPr>
              <a:t>Language </a:t>
            </a:r>
            <a:r>
              <a:rPr lang="tr-TR" b="1" dirty="0" err="1" smtClean="0">
                <a:solidFill>
                  <a:srgbClr val="C00000"/>
                </a:solidFill>
                <a:latin typeface="Times New Roman" panose="02020603050405020304" pitchFamily="18" charset="0"/>
                <a:cs typeface="Times New Roman" panose="02020603050405020304" pitchFamily="18" charset="0"/>
              </a:rPr>
              <a:t>Functions</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Jakobson</a:t>
            </a:r>
            <a:endParaRPr lang="tr-TR" dirty="0"/>
          </a:p>
        </p:txBody>
      </p:sp>
    </p:spTree>
    <p:extLst>
      <p:ext uri="{BB962C8B-B14F-4D97-AF65-F5344CB8AC3E}">
        <p14:creationId xmlns:p14="http://schemas.microsoft.com/office/powerpoint/2010/main" val="1476756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t>
            </a:r>
            <a:r>
              <a:rPr lang="tr-TR" b="1" dirty="0" err="1">
                <a:solidFill>
                  <a:srgbClr val="C00000"/>
                </a:solidFill>
                <a:latin typeface="Times New Roman" panose="02020603050405020304" pitchFamily="18" charset="0"/>
                <a:cs typeface="Times New Roman" panose="02020603050405020304" pitchFamily="18" charset="0"/>
              </a:rPr>
              <a:t>Functions</a:t>
            </a:r>
            <a:endParaRPr lang="tr-TR" dirty="0"/>
          </a:p>
        </p:txBody>
      </p:sp>
      <p:sp>
        <p:nvSpPr>
          <p:cNvPr id="3" name="İçerik Yer Tutucusu 2"/>
          <p:cNvSpPr>
            <a:spLocks noGrp="1"/>
          </p:cNvSpPr>
          <p:nvPr>
            <p:ph idx="1"/>
          </p:nvPr>
        </p:nvSpPr>
        <p:spPr/>
        <p:txBody>
          <a:bodyPr/>
          <a:lstStyle/>
          <a:p>
            <a:pPr algn="just"/>
            <a:r>
              <a:rPr lang="en-US" dirty="0"/>
              <a:t>These classifications are by no means intended to be considered as mutually </a:t>
            </a:r>
            <a:r>
              <a:rPr lang="en-US" dirty="0" smtClean="0"/>
              <a:t>exclusive;</a:t>
            </a:r>
            <a:r>
              <a:rPr lang="tr-TR" dirty="0" smtClean="0"/>
              <a:t> </a:t>
            </a:r>
            <a:r>
              <a:rPr lang="en-US" dirty="0" smtClean="0"/>
              <a:t>rather</a:t>
            </a:r>
            <a:r>
              <a:rPr lang="en-US" dirty="0"/>
              <a:t>, each utterance can be classified into the function whose primary purpose it serves, but </a:t>
            </a:r>
            <a:r>
              <a:rPr lang="en-US" dirty="0" smtClean="0"/>
              <a:t>many</a:t>
            </a:r>
            <a:r>
              <a:rPr lang="tr-TR" dirty="0" smtClean="0"/>
              <a:t> </a:t>
            </a:r>
            <a:r>
              <a:rPr lang="en-US" dirty="0"/>
              <a:t>speech events will serve a complex purpose. As such, it is sometimes up to the discretion of </a:t>
            </a:r>
            <a:r>
              <a:rPr lang="en-US" dirty="0" smtClean="0"/>
              <a:t>the</a:t>
            </a:r>
            <a:r>
              <a:rPr lang="tr-TR" dirty="0" smtClean="0"/>
              <a:t> </a:t>
            </a:r>
            <a:r>
              <a:rPr lang="en-US" dirty="0" smtClean="0"/>
              <a:t>speaker</a:t>
            </a:r>
            <a:r>
              <a:rPr lang="en-US" dirty="0"/>
              <a:t>, listener, or analyst to determine the intent behind what is being expressed, which can </a:t>
            </a:r>
            <a:r>
              <a:rPr lang="en-US" dirty="0" smtClean="0"/>
              <a:t>pose</a:t>
            </a:r>
            <a:r>
              <a:rPr lang="tr-TR" dirty="0" smtClean="0"/>
              <a:t> </a:t>
            </a:r>
            <a:r>
              <a:rPr lang="en-US" dirty="0" smtClean="0"/>
              <a:t>challenges </a:t>
            </a:r>
            <a:r>
              <a:rPr lang="en-US" dirty="0"/>
              <a:t>in communication, particularly for speakers with lower levels of proficiency.</a:t>
            </a:r>
            <a:endParaRPr lang="tr-TR" dirty="0"/>
          </a:p>
        </p:txBody>
      </p:sp>
    </p:spTree>
    <p:extLst>
      <p:ext uri="{BB962C8B-B14F-4D97-AF65-F5344CB8AC3E}">
        <p14:creationId xmlns:p14="http://schemas.microsoft.com/office/powerpoint/2010/main" val="688810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t>
            </a:r>
            <a:r>
              <a:rPr lang="tr-TR" b="1" dirty="0" err="1">
                <a:solidFill>
                  <a:srgbClr val="C00000"/>
                </a:solidFill>
                <a:latin typeface="Times New Roman" panose="02020603050405020304" pitchFamily="18" charset="0"/>
                <a:cs typeface="Times New Roman" panose="02020603050405020304" pitchFamily="18" charset="0"/>
              </a:rPr>
              <a:t>Functions</a:t>
            </a:r>
            <a:endParaRPr lang="tr-TR" dirty="0"/>
          </a:p>
        </p:txBody>
      </p:sp>
      <p:sp>
        <p:nvSpPr>
          <p:cNvPr id="3" name="İçerik Yer Tutucusu 2"/>
          <p:cNvSpPr>
            <a:spLocks noGrp="1"/>
          </p:cNvSpPr>
          <p:nvPr>
            <p:ph idx="1"/>
          </p:nvPr>
        </p:nvSpPr>
        <p:spPr/>
        <p:txBody>
          <a:bodyPr>
            <a:normAutofit fontScale="62500" lnSpcReduction="20000"/>
          </a:bodyPr>
          <a:lstStyle/>
          <a:p>
            <a:pPr marL="12700" marR="5715" indent="0" algn="just">
              <a:lnSpc>
                <a:spcPct val="191700"/>
              </a:lnSpc>
              <a:spcBef>
                <a:spcPts val="795"/>
              </a:spcBef>
              <a:buNone/>
            </a:pPr>
            <a:r>
              <a:rPr lang="en-US" spc="-15" dirty="0">
                <a:latin typeface="Times New Roman"/>
                <a:cs typeface="Times New Roman"/>
              </a:rPr>
              <a:t>In </a:t>
            </a:r>
            <a:r>
              <a:rPr lang="en-US" dirty="0">
                <a:latin typeface="Times New Roman"/>
                <a:cs typeface="Times New Roman"/>
              </a:rPr>
              <a:t>“The </a:t>
            </a:r>
            <a:r>
              <a:rPr lang="en-US" spc="-5" dirty="0">
                <a:latin typeface="Times New Roman"/>
                <a:cs typeface="Times New Roman"/>
              </a:rPr>
              <a:t>Speech Event </a:t>
            </a:r>
            <a:r>
              <a:rPr lang="en-US" dirty="0">
                <a:latin typeface="Times New Roman"/>
                <a:cs typeface="Times New Roman"/>
              </a:rPr>
              <a:t>and the Functions of </a:t>
            </a:r>
            <a:r>
              <a:rPr lang="en-US" spc="-5" dirty="0">
                <a:latin typeface="Times New Roman"/>
                <a:cs typeface="Times New Roman"/>
              </a:rPr>
              <a:t>Language,” </a:t>
            </a:r>
            <a:r>
              <a:rPr lang="en-US" dirty="0" err="1">
                <a:latin typeface="Times New Roman"/>
                <a:cs typeface="Times New Roman"/>
              </a:rPr>
              <a:t>Jakobson</a:t>
            </a:r>
            <a:r>
              <a:rPr lang="en-US" dirty="0">
                <a:latin typeface="Times New Roman"/>
                <a:cs typeface="Times New Roman"/>
              </a:rPr>
              <a:t> </a:t>
            </a:r>
            <a:r>
              <a:rPr lang="en-US" spc="-5" dirty="0">
                <a:latin typeface="Times New Roman"/>
                <a:cs typeface="Times New Roman"/>
              </a:rPr>
              <a:t>(1995) </a:t>
            </a:r>
            <a:r>
              <a:rPr lang="en-US" dirty="0">
                <a:latin typeface="Times New Roman"/>
                <a:cs typeface="Times New Roman"/>
              </a:rPr>
              <a:t>explains that  </a:t>
            </a:r>
            <a:r>
              <a:rPr lang="en-US" spc="-5" dirty="0">
                <a:latin typeface="Times New Roman"/>
                <a:cs typeface="Times New Roman"/>
              </a:rPr>
              <a:t>“although we distinguish six basic aspects </a:t>
            </a:r>
            <a:r>
              <a:rPr lang="en-US" dirty="0">
                <a:latin typeface="Times New Roman"/>
                <a:cs typeface="Times New Roman"/>
              </a:rPr>
              <a:t>of </a:t>
            </a:r>
            <a:r>
              <a:rPr lang="en-US" spc="-5" dirty="0">
                <a:latin typeface="Times New Roman"/>
                <a:cs typeface="Times New Roman"/>
              </a:rPr>
              <a:t>language, </a:t>
            </a:r>
            <a:r>
              <a:rPr lang="en-US" dirty="0">
                <a:latin typeface="Times New Roman"/>
                <a:cs typeface="Times New Roman"/>
              </a:rPr>
              <a:t>we could…hardly find </a:t>
            </a:r>
            <a:r>
              <a:rPr lang="en-US" spc="-5" dirty="0">
                <a:latin typeface="Times New Roman"/>
                <a:cs typeface="Times New Roman"/>
              </a:rPr>
              <a:t>verbal messages  </a:t>
            </a:r>
            <a:r>
              <a:rPr lang="en-US" dirty="0">
                <a:latin typeface="Times New Roman"/>
                <a:cs typeface="Times New Roman"/>
              </a:rPr>
              <a:t>that would </a:t>
            </a:r>
            <a:r>
              <a:rPr lang="en-US" spc="-5" dirty="0">
                <a:latin typeface="Times New Roman"/>
                <a:cs typeface="Times New Roman"/>
              </a:rPr>
              <a:t>fulfill </a:t>
            </a:r>
            <a:r>
              <a:rPr lang="en-US" dirty="0">
                <a:latin typeface="Times New Roman"/>
                <a:cs typeface="Times New Roman"/>
              </a:rPr>
              <a:t>only one </a:t>
            </a:r>
            <a:r>
              <a:rPr lang="en-US" spc="-5" dirty="0">
                <a:latin typeface="Times New Roman"/>
                <a:cs typeface="Times New Roman"/>
              </a:rPr>
              <a:t>function. </a:t>
            </a:r>
            <a:r>
              <a:rPr lang="en-US" dirty="0">
                <a:latin typeface="Times New Roman"/>
                <a:cs typeface="Times New Roman"/>
              </a:rPr>
              <a:t>The diversity </a:t>
            </a:r>
            <a:r>
              <a:rPr lang="en-US" spc="-5" dirty="0">
                <a:latin typeface="Times New Roman"/>
                <a:cs typeface="Times New Roman"/>
              </a:rPr>
              <a:t>lies </a:t>
            </a:r>
            <a:r>
              <a:rPr lang="en-US" dirty="0">
                <a:latin typeface="Times New Roman"/>
                <a:cs typeface="Times New Roman"/>
              </a:rPr>
              <a:t>not in a monopoly of some one of these  </a:t>
            </a:r>
            <a:r>
              <a:rPr lang="en-US" spc="-5" dirty="0">
                <a:latin typeface="Times New Roman"/>
                <a:cs typeface="Times New Roman"/>
              </a:rPr>
              <a:t>several </a:t>
            </a:r>
            <a:r>
              <a:rPr lang="en-US" dirty="0">
                <a:latin typeface="Times New Roman"/>
                <a:cs typeface="Times New Roman"/>
              </a:rPr>
              <a:t>functions, but in a </a:t>
            </a:r>
            <a:r>
              <a:rPr lang="en-US" spc="-5" dirty="0">
                <a:latin typeface="Times New Roman"/>
                <a:cs typeface="Times New Roman"/>
              </a:rPr>
              <a:t>different hierarchical order </a:t>
            </a:r>
            <a:r>
              <a:rPr lang="en-US" dirty="0">
                <a:latin typeface="Times New Roman"/>
                <a:cs typeface="Times New Roman"/>
              </a:rPr>
              <a:t>of functions</a:t>
            </a:r>
            <a:r>
              <a:rPr lang="en-US" dirty="0" smtClean="0">
                <a:latin typeface="Times New Roman"/>
                <a:cs typeface="Times New Roman"/>
              </a:rPr>
              <a:t>”.</a:t>
            </a:r>
            <a:r>
              <a:rPr lang="en-US" spc="-25" dirty="0" smtClean="0">
                <a:latin typeface="Times New Roman"/>
                <a:cs typeface="Times New Roman"/>
              </a:rPr>
              <a:t> </a:t>
            </a:r>
            <a:r>
              <a:rPr lang="en-US" dirty="0" smtClean="0">
                <a:latin typeface="Times New Roman"/>
                <a:cs typeface="Times New Roman"/>
              </a:rPr>
              <a:t>The</a:t>
            </a:r>
            <a:r>
              <a:rPr lang="tr-TR" dirty="0" smtClean="0">
                <a:latin typeface="Times New Roman"/>
                <a:cs typeface="Times New Roman"/>
              </a:rPr>
              <a:t> </a:t>
            </a:r>
            <a:r>
              <a:rPr lang="en-US" spc="-5" dirty="0" smtClean="0">
                <a:latin typeface="Times New Roman"/>
                <a:cs typeface="Times New Roman"/>
              </a:rPr>
              <a:t>Necker </a:t>
            </a:r>
            <a:r>
              <a:rPr lang="en-US" dirty="0">
                <a:latin typeface="Times New Roman"/>
                <a:cs typeface="Times New Roman"/>
              </a:rPr>
              <a:t>cube, </a:t>
            </a:r>
            <a:r>
              <a:rPr lang="en-US" spc="-5" dirty="0">
                <a:latin typeface="Times New Roman"/>
                <a:cs typeface="Times New Roman"/>
              </a:rPr>
              <a:t>whose </a:t>
            </a:r>
            <a:r>
              <a:rPr lang="en-US" dirty="0">
                <a:latin typeface="Times New Roman"/>
                <a:cs typeface="Times New Roman"/>
              </a:rPr>
              <a:t>lower-most </a:t>
            </a:r>
            <a:r>
              <a:rPr lang="en-US" spc="-5" dirty="0">
                <a:latin typeface="Times New Roman"/>
                <a:cs typeface="Times New Roman"/>
              </a:rPr>
              <a:t>left </a:t>
            </a:r>
            <a:r>
              <a:rPr lang="en-US" dirty="0">
                <a:latin typeface="Times New Roman"/>
                <a:cs typeface="Times New Roman"/>
              </a:rPr>
              <a:t>or uppermost </a:t>
            </a:r>
            <a:r>
              <a:rPr lang="en-US" spc="-5" dirty="0">
                <a:latin typeface="Times New Roman"/>
                <a:cs typeface="Times New Roman"/>
              </a:rPr>
              <a:t>right corner </a:t>
            </a:r>
            <a:r>
              <a:rPr lang="en-US" spc="5" dirty="0">
                <a:latin typeface="Times New Roman"/>
                <a:cs typeface="Times New Roman"/>
              </a:rPr>
              <a:t>may </a:t>
            </a:r>
            <a:r>
              <a:rPr lang="en-US" dirty="0">
                <a:latin typeface="Times New Roman"/>
                <a:cs typeface="Times New Roman"/>
              </a:rPr>
              <a:t>be </a:t>
            </a:r>
            <a:r>
              <a:rPr lang="en-US" spc="-5" dirty="0">
                <a:latin typeface="Times New Roman"/>
                <a:cs typeface="Times New Roman"/>
              </a:rPr>
              <a:t>perceived  as  being  closest  </a:t>
            </a:r>
            <a:r>
              <a:rPr lang="en-US" dirty="0">
                <a:latin typeface="Times New Roman"/>
                <a:cs typeface="Times New Roman"/>
              </a:rPr>
              <a:t>to  the  </a:t>
            </a:r>
            <a:r>
              <a:rPr lang="en-US" spc="-5" dirty="0">
                <a:latin typeface="Times New Roman"/>
                <a:cs typeface="Times New Roman"/>
              </a:rPr>
              <a:t>observer,  is  illustrative  </a:t>
            </a:r>
            <a:r>
              <a:rPr lang="en-US" dirty="0">
                <a:latin typeface="Times New Roman"/>
                <a:cs typeface="Times New Roman"/>
              </a:rPr>
              <a:t>of  the  subjectivity with</a:t>
            </a:r>
            <a:r>
              <a:rPr lang="en-US" spc="-30" dirty="0">
                <a:latin typeface="Times New Roman"/>
                <a:cs typeface="Times New Roman"/>
              </a:rPr>
              <a:t> </a:t>
            </a:r>
            <a:r>
              <a:rPr lang="en-US" spc="-5" dirty="0" smtClean="0">
                <a:latin typeface="Times New Roman"/>
                <a:cs typeface="Times New Roman"/>
              </a:rPr>
              <a:t>which</a:t>
            </a:r>
            <a:r>
              <a:rPr lang="tr-TR" dirty="0" smtClean="0">
                <a:latin typeface="Times New Roman"/>
                <a:cs typeface="Times New Roman"/>
              </a:rPr>
              <a:t> </a:t>
            </a:r>
            <a:r>
              <a:rPr lang="en-US" spc="-5" dirty="0" smtClean="0">
                <a:latin typeface="Times New Roman"/>
                <a:cs typeface="Times New Roman"/>
              </a:rPr>
              <a:t>utterances </a:t>
            </a:r>
            <a:r>
              <a:rPr lang="en-US" spc="5" dirty="0">
                <a:latin typeface="Times New Roman"/>
                <a:cs typeface="Times New Roman"/>
              </a:rPr>
              <a:t>may be </a:t>
            </a:r>
            <a:r>
              <a:rPr lang="en-US" spc="-5" dirty="0">
                <a:latin typeface="Times New Roman"/>
                <a:cs typeface="Times New Roman"/>
              </a:rPr>
              <a:t>perceived and </a:t>
            </a:r>
            <a:r>
              <a:rPr lang="en-US" dirty="0">
                <a:latin typeface="Times New Roman"/>
                <a:cs typeface="Times New Roman"/>
              </a:rPr>
              <a:t>their functions classified, but </a:t>
            </a:r>
            <a:r>
              <a:rPr lang="en-US" spc="-5" dirty="0">
                <a:latin typeface="Times New Roman"/>
                <a:cs typeface="Times New Roman"/>
              </a:rPr>
              <a:t>at </a:t>
            </a:r>
            <a:r>
              <a:rPr lang="en-US" dirty="0">
                <a:latin typeface="Times New Roman"/>
                <a:cs typeface="Times New Roman"/>
              </a:rPr>
              <a:t>least one of the </a:t>
            </a:r>
            <a:r>
              <a:rPr lang="en-US" spc="-5" dirty="0">
                <a:latin typeface="Times New Roman"/>
                <a:cs typeface="Times New Roman"/>
              </a:rPr>
              <a:t>six functions </a:t>
            </a:r>
            <a:r>
              <a:rPr lang="en-US" dirty="0">
                <a:latin typeface="Times New Roman"/>
                <a:cs typeface="Times New Roman"/>
              </a:rPr>
              <a:t>in  </a:t>
            </a:r>
            <a:r>
              <a:rPr lang="en-US" dirty="0" err="1">
                <a:latin typeface="Times New Roman"/>
                <a:cs typeface="Times New Roman"/>
              </a:rPr>
              <a:t>Jakobson’s</a:t>
            </a:r>
            <a:r>
              <a:rPr lang="en-US" dirty="0">
                <a:latin typeface="Times New Roman"/>
                <a:cs typeface="Times New Roman"/>
              </a:rPr>
              <a:t> model </a:t>
            </a:r>
            <a:r>
              <a:rPr lang="en-US" spc="-5" dirty="0">
                <a:latin typeface="Times New Roman"/>
                <a:cs typeface="Times New Roman"/>
              </a:rPr>
              <a:t>will always </a:t>
            </a:r>
            <a:r>
              <a:rPr lang="en-US" dirty="0">
                <a:latin typeface="Times New Roman"/>
                <a:cs typeface="Times New Roman"/>
              </a:rPr>
              <a:t>be </a:t>
            </a:r>
            <a:r>
              <a:rPr lang="en-US" spc="-5" dirty="0">
                <a:latin typeface="Times New Roman"/>
                <a:cs typeface="Times New Roman"/>
              </a:rPr>
              <a:t>present and essential </a:t>
            </a:r>
            <a:r>
              <a:rPr lang="en-US" dirty="0">
                <a:latin typeface="Times New Roman"/>
                <a:cs typeface="Times New Roman"/>
              </a:rPr>
              <a:t>to </a:t>
            </a:r>
            <a:r>
              <a:rPr lang="en-US" spc="-5" dirty="0">
                <a:latin typeface="Times New Roman"/>
                <a:cs typeface="Times New Roman"/>
              </a:rPr>
              <a:t>effective communication. </a:t>
            </a:r>
            <a:r>
              <a:rPr lang="en-US" spc="10" dirty="0">
                <a:latin typeface="Times New Roman"/>
                <a:cs typeface="Times New Roman"/>
              </a:rPr>
              <a:t>The </a:t>
            </a:r>
            <a:r>
              <a:rPr lang="en-US" spc="-5" dirty="0">
                <a:latin typeface="Times New Roman"/>
                <a:cs typeface="Times New Roman"/>
              </a:rPr>
              <a:t>sections  </a:t>
            </a:r>
            <a:r>
              <a:rPr lang="en-US" dirty="0">
                <a:latin typeface="Times New Roman"/>
                <a:cs typeface="Times New Roman"/>
              </a:rPr>
              <a:t>that follow </a:t>
            </a:r>
            <a:r>
              <a:rPr lang="en-US" spc="-5" dirty="0">
                <a:latin typeface="Times New Roman"/>
                <a:cs typeface="Times New Roman"/>
              </a:rPr>
              <a:t>will describe </a:t>
            </a:r>
            <a:r>
              <a:rPr lang="en-US" dirty="0">
                <a:latin typeface="Times New Roman"/>
                <a:cs typeface="Times New Roman"/>
              </a:rPr>
              <a:t>the </a:t>
            </a:r>
            <a:r>
              <a:rPr lang="en-US" spc="-5" dirty="0">
                <a:latin typeface="Times New Roman"/>
                <a:cs typeface="Times New Roman"/>
              </a:rPr>
              <a:t>functions included in </a:t>
            </a:r>
            <a:r>
              <a:rPr lang="en-US" dirty="0" err="1">
                <a:latin typeface="Times New Roman"/>
                <a:cs typeface="Times New Roman"/>
              </a:rPr>
              <a:t>Jakobson’s</a:t>
            </a:r>
            <a:r>
              <a:rPr lang="en-US" dirty="0">
                <a:latin typeface="Times New Roman"/>
                <a:cs typeface="Times New Roman"/>
              </a:rPr>
              <a:t> model </a:t>
            </a:r>
            <a:r>
              <a:rPr lang="en-US" spc="-5" dirty="0">
                <a:latin typeface="Times New Roman"/>
                <a:cs typeface="Times New Roman"/>
              </a:rPr>
              <a:t>and discuss considerations  </a:t>
            </a:r>
            <a:r>
              <a:rPr lang="en-US" dirty="0">
                <a:latin typeface="Times New Roman"/>
                <a:cs typeface="Times New Roman"/>
              </a:rPr>
              <a:t>for </a:t>
            </a:r>
            <a:r>
              <a:rPr lang="en-US" spc="-5" dirty="0">
                <a:latin typeface="Times New Roman"/>
                <a:cs typeface="Times New Roman"/>
              </a:rPr>
              <a:t>each </a:t>
            </a:r>
            <a:r>
              <a:rPr lang="en-US" dirty="0">
                <a:latin typeface="Times New Roman"/>
                <a:cs typeface="Times New Roman"/>
              </a:rPr>
              <a:t>in the </a:t>
            </a:r>
            <a:r>
              <a:rPr lang="en-US" spc="-5" dirty="0">
                <a:latin typeface="Times New Roman"/>
                <a:cs typeface="Times New Roman"/>
              </a:rPr>
              <a:t>field </a:t>
            </a:r>
            <a:r>
              <a:rPr lang="en-US" dirty="0">
                <a:latin typeface="Times New Roman"/>
                <a:cs typeface="Times New Roman"/>
              </a:rPr>
              <a:t>of</a:t>
            </a:r>
            <a:r>
              <a:rPr lang="en-US" spc="-10" dirty="0">
                <a:latin typeface="Times New Roman"/>
                <a:cs typeface="Times New Roman"/>
              </a:rPr>
              <a:t> </a:t>
            </a:r>
            <a:r>
              <a:rPr lang="en-US" spc="-5" dirty="0">
                <a:latin typeface="Times New Roman"/>
                <a:cs typeface="Times New Roman"/>
              </a:rPr>
              <a:t>TESOL.</a:t>
            </a:r>
            <a:endParaRPr lang="en-US" dirty="0">
              <a:latin typeface="Times New Roman"/>
              <a:cs typeface="Times New Roman"/>
            </a:endParaRPr>
          </a:p>
          <a:p>
            <a:endParaRPr lang="tr-TR" dirty="0"/>
          </a:p>
        </p:txBody>
      </p:sp>
    </p:spTree>
    <p:extLst>
      <p:ext uri="{BB962C8B-B14F-4D97-AF65-F5344CB8AC3E}">
        <p14:creationId xmlns:p14="http://schemas.microsoft.com/office/powerpoint/2010/main" val="1933174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22381"/>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endParaRPr lang="tr-TR" dirty="0"/>
          </a:p>
        </p:txBody>
      </p:sp>
      <p:sp>
        <p:nvSpPr>
          <p:cNvPr id="3" name="İçerik Yer Tutucusu 2"/>
          <p:cNvSpPr>
            <a:spLocks noGrp="1"/>
          </p:cNvSpPr>
          <p:nvPr>
            <p:ph idx="1"/>
          </p:nvPr>
        </p:nvSpPr>
        <p:spPr/>
        <p:txBody>
          <a:bodyPr>
            <a:normAutofit/>
          </a:bodyPr>
          <a:lstStyle/>
          <a:p>
            <a:r>
              <a:rPr lang="en-US" dirty="0"/>
              <a:t>Middleton, Richard (April 1, 1990). </a:t>
            </a:r>
            <a:r>
              <a:rPr lang="en-US" i="1" dirty="0"/>
              <a:t>Studying Popular Music</a:t>
            </a:r>
            <a:r>
              <a:rPr lang="en-US" dirty="0"/>
              <a:t>. Philadelphia, UK: </a:t>
            </a:r>
            <a:r>
              <a:rPr lang="en-US" dirty="0" smtClean="0"/>
              <a:t>McGraw-Hill </a:t>
            </a:r>
            <a:r>
              <a:rPr lang="en-US" dirty="0"/>
              <a:t>Education. p. 241. ISBN 0-335-15275-9</a:t>
            </a:r>
            <a:r>
              <a:rPr lang="en-US" dirty="0" smtClean="0"/>
              <a:t>.</a:t>
            </a:r>
            <a:endParaRPr lang="tr-TR" dirty="0" smtClean="0"/>
          </a:p>
          <a:p>
            <a:r>
              <a:rPr lang="en-US" i="1" dirty="0"/>
              <a:t>Waugh, Linda R. (1980). "The Poetic Function in the Theory of Roman </a:t>
            </a:r>
            <a:r>
              <a:rPr lang="en-US" i="1" dirty="0" err="1"/>
              <a:t>Jakobson</a:t>
            </a:r>
            <a:r>
              <a:rPr lang="en-US" i="1" dirty="0"/>
              <a:t>". Poetics Today. Duke University Press. </a:t>
            </a:r>
            <a:r>
              <a:rPr lang="en-US" b="1" i="1" dirty="0"/>
              <a:t>2</a:t>
            </a:r>
            <a:r>
              <a:rPr lang="en-US" i="1" dirty="0"/>
              <a:t> (1): 57–82. doi:10.2307/1772352.</a:t>
            </a:r>
            <a:endParaRPr lang="en-US" dirty="0"/>
          </a:p>
          <a:p>
            <a:r>
              <a:rPr lang="en-US" i="1" dirty="0" smtClean="0"/>
              <a:t>"</a:t>
            </a:r>
            <a:r>
              <a:rPr lang="en-US" i="1" dirty="0"/>
              <a:t>The Real Functions of Language". Paper Written. January 16, 2017. Retrieved August 18, 2017</a:t>
            </a:r>
            <a:r>
              <a:rPr lang="en-US" i="1" dirty="0" smtClean="0"/>
              <a:t>.</a:t>
            </a:r>
            <a:endParaRPr lang="tr-TR" i="1" dirty="0" smtClean="0"/>
          </a:p>
          <a:p>
            <a:r>
              <a:rPr lang="tr-TR" dirty="0"/>
              <a:t>Angela C. </a:t>
            </a:r>
            <a:r>
              <a:rPr lang="tr-TR" dirty="0" err="1" smtClean="0"/>
              <a:t>Tribus</a:t>
            </a:r>
            <a:r>
              <a:rPr lang="tr-TR" dirty="0" smtClean="0"/>
              <a:t>, </a:t>
            </a:r>
            <a:r>
              <a:rPr lang="en-US" dirty="0" smtClean="0"/>
              <a:t>The </a:t>
            </a:r>
            <a:r>
              <a:rPr lang="en-US" dirty="0"/>
              <a:t>Communicative Functions of Language: </a:t>
            </a:r>
            <a:r>
              <a:rPr lang="en-US" dirty="0" smtClean="0"/>
              <a:t>An</a:t>
            </a:r>
            <a:r>
              <a:rPr lang="tr-TR" dirty="0" smtClean="0"/>
              <a:t> </a:t>
            </a:r>
            <a:r>
              <a:rPr lang="en-US" dirty="0" smtClean="0"/>
              <a:t>Exploration </a:t>
            </a:r>
            <a:r>
              <a:rPr lang="en-US" dirty="0"/>
              <a:t>of Roman </a:t>
            </a:r>
            <a:r>
              <a:rPr lang="en-US" dirty="0" err="1"/>
              <a:t>Jakobson’s</a:t>
            </a:r>
            <a:r>
              <a:rPr lang="en-US" dirty="0"/>
              <a:t> Theory </a:t>
            </a:r>
            <a:r>
              <a:rPr lang="en-US" dirty="0" smtClean="0"/>
              <a:t>in</a:t>
            </a:r>
            <a:r>
              <a:rPr lang="tr-TR" dirty="0" smtClean="0"/>
              <a:t> TESOL, </a:t>
            </a:r>
            <a:r>
              <a:rPr lang="tr-TR" dirty="0" err="1" smtClean="0"/>
              <a:t>Thesis</a:t>
            </a:r>
            <a:r>
              <a:rPr lang="tr-TR" dirty="0" smtClean="0"/>
              <a:t>, Spring 5-1-2017.</a:t>
            </a:r>
            <a:endParaRPr lang="en-US" dirty="0"/>
          </a:p>
          <a:p>
            <a:pPr marL="0" indent="0">
              <a:buNone/>
            </a:pPr>
            <a:endParaRPr lang="tr-TR" dirty="0"/>
          </a:p>
        </p:txBody>
      </p:sp>
    </p:spTree>
    <p:extLst>
      <p:ext uri="{BB962C8B-B14F-4D97-AF65-F5344CB8AC3E}">
        <p14:creationId xmlns:p14="http://schemas.microsoft.com/office/powerpoint/2010/main" val="836526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69038" y="5289227"/>
            <a:ext cx="3008086" cy="858599"/>
          </a:xfrm>
          <a:prstGeom prst="rect">
            <a:avLst/>
          </a:prstGeom>
        </p:spPr>
        <p:txBody>
          <a:bodyPr vert="horz" wrap="square" lIns="0" tIns="62895" rIns="0" bIns="0" rtlCol="0">
            <a:spAutoFit/>
          </a:bodyPr>
          <a:lstStyle/>
          <a:p>
            <a:pPr marL="12095" marR="4838">
              <a:lnSpc>
                <a:spcPts val="3067"/>
              </a:lnSpc>
              <a:spcBef>
                <a:spcPts val="495"/>
              </a:spcBef>
            </a:pPr>
            <a:r>
              <a:rPr sz="2857" spc="90" dirty="0">
                <a:latin typeface="Arial"/>
                <a:cs typeface="Arial"/>
              </a:rPr>
              <a:t>Roman</a:t>
            </a:r>
            <a:r>
              <a:rPr sz="2857" spc="-52" dirty="0">
                <a:latin typeface="Arial"/>
                <a:cs typeface="Arial"/>
              </a:rPr>
              <a:t> </a:t>
            </a:r>
            <a:r>
              <a:rPr sz="2857" spc="95" dirty="0">
                <a:latin typeface="Arial"/>
                <a:cs typeface="Arial"/>
              </a:rPr>
              <a:t>Jakobson  </a:t>
            </a:r>
            <a:r>
              <a:rPr sz="2857" spc="-5" dirty="0">
                <a:latin typeface="Arial"/>
                <a:cs typeface="Arial"/>
              </a:rPr>
              <a:t>(1896-1982)</a:t>
            </a:r>
            <a:endParaRPr sz="2857">
              <a:latin typeface="Arial"/>
              <a:cs typeface="Arial"/>
            </a:endParaRPr>
          </a:p>
        </p:txBody>
      </p:sp>
      <p:sp>
        <p:nvSpPr>
          <p:cNvPr id="3" name="object 3"/>
          <p:cNvSpPr txBox="1"/>
          <p:nvPr/>
        </p:nvSpPr>
        <p:spPr>
          <a:xfrm>
            <a:off x="6326276" y="1288776"/>
            <a:ext cx="1486505" cy="1324402"/>
          </a:xfrm>
          <a:prstGeom prst="rect">
            <a:avLst/>
          </a:prstGeom>
        </p:spPr>
        <p:txBody>
          <a:bodyPr vert="horz" wrap="square" lIns="0" tIns="0" rIns="0" bIns="0" rtlCol="0">
            <a:spAutoFit/>
          </a:bodyPr>
          <a:lstStyle/>
          <a:p>
            <a:pPr>
              <a:lnSpc>
                <a:spcPts val="2019"/>
              </a:lnSpc>
            </a:pPr>
            <a:r>
              <a:rPr sz="1714" spc="95" dirty="0">
                <a:latin typeface="Arial"/>
                <a:cs typeface="Arial"/>
              </a:rPr>
              <a:t>xxxxx</a:t>
            </a:r>
            <a:endParaRPr sz="1714">
              <a:latin typeface="Arial"/>
              <a:cs typeface="Arial"/>
            </a:endParaRPr>
          </a:p>
          <a:p>
            <a:pPr>
              <a:lnSpc>
                <a:spcPct val="100000"/>
              </a:lnSpc>
            </a:pPr>
            <a:endParaRPr sz="2095">
              <a:latin typeface="Times New Roman"/>
              <a:cs typeface="Times New Roman"/>
            </a:endParaRPr>
          </a:p>
          <a:p>
            <a:pPr>
              <a:lnSpc>
                <a:spcPct val="100000"/>
              </a:lnSpc>
            </a:pPr>
            <a:endParaRPr sz="2095">
              <a:latin typeface="Times New Roman"/>
              <a:cs typeface="Times New Roman"/>
            </a:endParaRPr>
          </a:p>
          <a:p>
            <a:pPr algn="r">
              <a:spcBef>
                <a:spcPts val="1662"/>
              </a:spcBef>
            </a:pPr>
            <a:r>
              <a:rPr sz="1333" spc="67" dirty="0">
                <a:latin typeface="Arial"/>
                <a:cs typeface="Arial"/>
              </a:rPr>
              <a:t>xxxxx</a:t>
            </a:r>
            <a:endParaRPr sz="1333">
              <a:latin typeface="Arial"/>
              <a:cs typeface="Arial"/>
            </a:endParaRPr>
          </a:p>
        </p:txBody>
      </p:sp>
      <p:sp>
        <p:nvSpPr>
          <p:cNvPr id="4" name="object 4"/>
          <p:cNvSpPr/>
          <p:nvPr/>
        </p:nvSpPr>
        <p:spPr>
          <a:xfrm>
            <a:off x="8271196" y="2485547"/>
            <a:ext cx="1915885" cy="2522583"/>
          </a:xfrm>
          <a:prstGeom prst="rect">
            <a:avLst/>
          </a:prstGeom>
          <a:blipFill>
            <a:blip r:embed="rId2" cstate="print"/>
            <a:stretch>
              <a:fillRect/>
            </a:stretch>
          </a:blipFill>
        </p:spPr>
        <p:txBody>
          <a:bodyPr wrap="square" lIns="0" tIns="0" rIns="0" bIns="0" rtlCol="0"/>
          <a:lstStyle/>
          <a:p>
            <a:endParaRPr sz="1714"/>
          </a:p>
        </p:txBody>
      </p:sp>
      <p:sp>
        <p:nvSpPr>
          <p:cNvPr id="5" name="object 5"/>
          <p:cNvSpPr/>
          <p:nvPr/>
        </p:nvSpPr>
        <p:spPr>
          <a:xfrm>
            <a:off x="6166624" y="682872"/>
            <a:ext cx="1924594" cy="2943497"/>
          </a:xfrm>
          <a:prstGeom prst="rect">
            <a:avLst/>
          </a:prstGeom>
          <a:blipFill>
            <a:blip r:embed="rId3" cstate="print"/>
            <a:stretch>
              <a:fillRect/>
            </a:stretch>
          </a:blipFill>
        </p:spPr>
        <p:txBody>
          <a:bodyPr wrap="square" lIns="0" tIns="0" rIns="0" bIns="0" rtlCol="0"/>
          <a:lstStyle/>
          <a:p>
            <a:endParaRPr sz="1714"/>
          </a:p>
        </p:txBody>
      </p:sp>
      <p:sp>
        <p:nvSpPr>
          <p:cNvPr id="6" name="object 6"/>
          <p:cNvSpPr/>
          <p:nvPr/>
        </p:nvSpPr>
        <p:spPr>
          <a:xfrm>
            <a:off x="2175190" y="682877"/>
            <a:ext cx="3846286" cy="5410926"/>
          </a:xfrm>
          <a:prstGeom prst="rect">
            <a:avLst/>
          </a:prstGeom>
          <a:blipFill>
            <a:blip r:embed="rId4" cstate="print"/>
            <a:stretch>
              <a:fillRect/>
            </a:stretch>
          </a:blipFill>
        </p:spPr>
        <p:txBody>
          <a:bodyPr wrap="square" lIns="0" tIns="0" rIns="0" bIns="0" rtlCol="0"/>
          <a:lstStyle/>
          <a:p>
            <a:endParaRPr sz="1714"/>
          </a:p>
        </p:txBody>
      </p:sp>
    </p:spTree>
    <p:extLst>
      <p:ext uri="{BB962C8B-B14F-4D97-AF65-F5344CB8AC3E}">
        <p14:creationId xmlns:p14="http://schemas.microsoft.com/office/powerpoint/2010/main" val="3927528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t>
            </a:r>
            <a:r>
              <a:rPr lang="tr-TR" b="1" dirty="0" err="1">
                <a:solidFill>
                  <a:srgbClr val="C00000"/>
                </a:solidFill>
                <a:latin typeface="Times New Roman" panose="02020603050405020304" pitchFamily="18" charset="0"/>
                <a:cs typeface="Times New Roman" panose="02020603050405020304" pitchFamily="18" charset="0"/>
              </a:rPr>
              <a:t>Functions</a:t>
            </a:r>
            <a:endParaRPr lang="tr-TR" dirty="0"/>
          </a:p>
        </p:txBody>
      </p:sp>
      <p:sp>
        <p:nvSpPr>
          <p:cNvPr id="3" name="İçerik Yer Tutucusu 2"/>
          <p:cNvSpPr>
            <a:spLocks noGrp="1"/>
          </p:cNvSpPr>
          <p:nvPr>
            <p:ph idx="1"/>
          </p:nvPr>
        </p:nvSpPr>
        <p:spPr/>
        <p:txBody>
          <a:bodyPr/>
          <a:lstStyle/>
          <a:p>
            <a:pPr algn="just"/>
            <a:r>
              <a:rPr lang="en-US" dirty="0"/>
              <a:t>Roman </a:t>
            </a:r>
            <a:r>
              <a:rPr lang="en-US" dirty="0" err="1"/>
              <a:t>Jakobson</a:t>
            </a:r>
            <a:r>
              <a:rPr lang="en-US" dirty="0"/>
              <a:t> defined six functions of language (or communication functions), according to which an effective act of verbal communication can be described</a:t>
            </a:r>
            <a:r>
              <a:rPr lang="en-US" dirty="0" smtClean="0"/>
              <a:t>. </a:t>
            </a:r>
            <a:r>
              <a:rPr lang="en-US" dirty="0"/>
              <a:t>Each of the functions has an associated factor. For this work, </a:t>
            </a:r>
            <a:r>
              <a:rPr lang="en-US" dirty="0" err="1"/>
              <a:t>Jakobson</a:t>
            </a:r>
            <a:r>
              <a:rPr lang="en-US" dirty="0"/>
              <a:t> was influenced by Karl </a:t>
            </a:r>
            <a:r>
              <a:rPr lang="en-US" dirty="0" err="1"/>
              <a:t>Bühler's</a:t>
            </a:r>
            <a:r>
              <a:rPr lang="en-US" dirty="0"/>
              <a:t> </a:t>
            </a:r>
            <a:r>
              <a:rPr lang="en-US" dirty="0" err="1"/>
              <a:t>organon</a:t>
            </a:r>
            <a:r>
              <a:rPr lang="en-US" dirty="0"/>
              <a:t> model, to which he added the poetic, phatic and metalingual functions.</a:t>
            </a:r>
            <a:endParaRPr lang="tr-TR" dirty="0"/>
          </a:p>
        </p:txBody>
      </p:sp>
    </p:spTree>
    <p:extLst>
      <p:ext uri="{BB962C8B-B14F-4D97-AF65-F5344CB8AC3E}">
        <p14:creationId xmlns:p14="http://schemas.microsoft.com/office/powerpoint/2010/main" val="3989410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t>
            </a:r>
            <a:r>
              <a:rPr lang="tr-TR" b="1" dirty="0" err="1">
                <a:solidFill>
                  <a:srgbClr val="C00000"/>
                </a:solidFill>
                <a:latin typeface="Times New Roman" panose="02020603050405020304" pitchFamily="18" charset="0"/>
                <a:cs typeface="Times New Roman" panose="02020603050405020304" pitchFamily="18" charset="0"/>
              </a:rPr>
              <a:t>Functions</a:t>
            </a:r>
            <a:endParaRPr lang="tr-TR" dirty="0"/>
          </a:p>
        </p:txBody>
      </p:sp>
      <p:sp>
        <p:nvSpPr>
          <p:cNvPr id="3" name="İçerik Yer Tutucusu 2"/>
          <p:cNvSpPr>
            <a:spLocks noGrp="1"/>
          </p:cNvSpPr>
          <p:nvPr>
            <p:ph idx="1"/>
          </p:nvPr>
        </p:nvSpPr>
        <p:spPr/>
        <p:txBody>
          <a:bodyPr>
            <a:normAutofit fontScale="85000" lnSpcReduction="10000"/>
          </a:bodyPr>
          <a:lstStyle/>
          <a:p>
            <a:r>
              <a:rPr lang="en-US" dirty="0"/>
              <a:t>The referential function: corresponds to the factor of Context and describes a situation, object or mental state. The descriptive statements of the referential function can consist of both definite descriptions and deictic words, e.g. "The autumn leaves have all fallen now." Similarly, the referential function is associated with an element whose true value is under questioning especially when the truth value is identical in both the real and assumptive universe</a:t>
            </a:r>
            <a:r>
              <a:rPr lang="en-US" dirty="0" smtClean="0"/>
              <a:t>.</a:t>
            </a:r>
            <a:endParaRPr lang="en-US" dirty="0"/>
          </a:p>
          <a:p>
            <a:r>
              <a:rPr lang="en-US" dirty="0"/>
              <a:t>The poetic function: focuses on "the message for its own sake</a:t>
            </a:r>
            <a:r>
              <a:rPr lang="en-US" dirty="0" smtClean="0"/>
              <a:t>"</a:t>
            </a:r>
            <a:r>
              <a:rPr lang="en-US" dirty="0"/>
              <a:t> (the code itself, and how it is used) and is the operative function in poetry as well as slogans.</a:t>
            </a:r>
          </a:p>
          <a:p>
            <a:r>
              <a:rPr lang="en-US" dirty="0"/>
              <a:t>The emotive (alternatively called "expressive" or "affective") function: relates to the Addresser (sender) and is best exemplified by interjections and other sound changes that do not alter the denotative meaning of an utterance but do add information about the Addresser's (speaker's) internal state, e.g. "Wow, what a view!"</a:t>
            </a:r>
          </a:p>
          <a:p>
            <a:endParaRPr lang="tr-TR" dirty="0"/>
          </a:p>
        </p:txBody>
      </p:sp>
    </p:spTree>
    <p:extLst>
      <p:ext uri="{BB962C8B-B14F-4D97-AF65-F5344CB8AC3E}">
        <p14:creationId xmlns:p14="http://schemas.microsoft.com/office/powerpoint/2010/main" val="3621492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t>
            </a:r>
            <a:r>
              <a:rPr lang="tr-TR" b="1" dirty="0" err="1">
                <a:solidFill>
                  <a:srgbClr val="C00000"/>
                </a:solidFill>
                <a:latin typeface="Times New Roman" panose="02020603050405020304" pitchFamily="18" charset="0"/>
                <a:cs typeface="Times New Roman" panose="02020603050405020304" pitchFamily="18" charset="0"/>
              </a:rPr>
              <a:t>Functions</a:t>
            </a:r>
            <a:endParaRPr lang="tr-TR" dirty="0"/>
          </a:p>
        </p:txBody>
      </p:sp>
      <p:sp>
        <p:nvSpPr>
          <p:cNvPr id="3" name="İçerik Yer Tutucusu 2"/>
          <p:cNvSpPr>
            <a:spLocks noGrp="1"/>
          </p:cNvSpPr>
          <p:nvPr>
            <p:ph idx="1"/>
          </p:nvPr>
        </p:nvSpPr>
        <p:spPr/>
        <p:txBody>
          <a:bodyPr>
            <a:normAutofit fontScale="92500"/>
          </a:bodyPr>
          <a:lstStyle/>
          <a:p>
            <a:r>
              <a:rPr lang="en-US" dirty="0"/>
              <a:t>The conative function: engages the Addressee (receiver) directly and is best illustrated by vocatives and imperatives, e.g. "Tom! Come inside and eat!"</a:t>
            </a:r>
          </a:p>
          <a:p>
            <a:r>
              <a:rPr lang="en-US" dirty="0"/>
              <a:t>The phatic function: is language for the sake of interaction and is therefore associated with the Contact/Channel factor. The Phatic Function can be observed in greetings and casual discussions of the weather, particularly with strangers. It also provides the keys to open, maintain, verify or close the communication channel: "Hello?", "Ok?", "</a:t>
            </a:r>
            <a:r>
              <a:rPr lang="en-US" dirty="0" err="1"/>
              <a:t>Hummm</a:t>
            </a:r>
            <a:r>
              <a:rPr lang="en-US" dirty="0"/>
              <a:t>", "Bye"...</a:t>
            </a:r>
          </a:p>
          <a:p>
            <a:r>
              <a:rPr lang="en-US" dirty="0"/>
              <a:t>The metalingual (alternatively called "metalinguistic" or "reflexive") function: is the use of language (what </a:t>
            </a:r>
            <a:r>
              <a:rPr lang="en-US" dirty="0" err="1"/>
              <a:t>Jakobson</a:t>
            </a:r>
            <a:r>
              <a:rPr lang="en-US" dirty="0"/>
              <a:t> calls "Code") to discuss or describe itself.</a:t>
            </a:r>
          </a:p>
          <a:p>
            <a:endParaRPr lang="tr-TR" dirty="0"/>
          </a:p>
        </p:txBody>
      </p:sp>
    </p:spTree>
    <p:extLst>
      <p:ext uri="{BB962C8B-B14F-4D97-AF65-F5344CB8AC3E}">
        <p14:creationId xmlns:p14="http://schemas.microsoft.com/office/powerpoint/2010/main" val="2286096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t>
            </a:r>
            <a:r>
              <a:rPr lang="tr-TR" b="1" dirty="0" err="1">
                <a:solidFill>
                  <a:srgbClr val="C00000"/>
                </a:solidFill>
                <a:latin typeface="Times New Roman" panose="02020603050405020304" pitchFamily="18" charset="0"/>
                <a:cs typeface="Times New Roman" panose="02020603050405020304" pitchFamily="18" charset="0"/>
              </a:rPr>
              <a:t>Functions</a:t>
            </a:r>
            <a:endParaRPr lang="tr-TR" dirty="0"/>
          </a:p>
        </p:txBody>
      </p:sp>
      <p:sp>
        <p:nvSpPr>
          <p:cNvPr id="3" name="İçerik Yer Tutucusu 2"/>
          <p:cNvSpPr>
            <a:spLocks noGrp="1"/>
          </p:cNvSpPr>
          <p:nvPr>
            <p:ph idx="1"/>
          </p:nvPr>
        </p:nvSpPr>
        <p:spPr/>
        <p:txBody>
          <a:bodyPr>
            <a:normAutofit lnSpcReduction="10000"/>
          </a:bodyPr>
          <a:lstStyle/>
          <a:p>
            <a:pPr marL="0" indent="0" algn="just">
              <a:buNone/>
            </a:pPr>
            <a:r>
              <a:rPr lang="en-US" dirty="0">
                <a:latin typeface="Times New Roman" panose="02020603050405020304" pitchFamily="18" charset="0"/>
                <a:cs typeface="Times New Roman" panose="02020603050405020304" pitchFamily="18" charset="0"/>
              </a:rPr>
              <a:t>The model that served as the foundation for Roman </a:t>
            </a:r>
            <a:r>
              <a:rPr lang="en-US" dirty="0" err="1">
                <a:latin typeface="Times New Roman" panose="02020603050405020304" pitchFamily="18" charset="0"/>
                <a:cs typeface="Times New Roman" panose="02020603050405020304" pitchFamily="18" charset="0"/>
              </a:rPr>
              <a:t>Jakobson’s</a:t>
            </a:r>
            <a:r>
              <a:rPr lang="en-US" dirty="0">
                <a:latin typeface="Times New Roman" panose="02020603050405020304" pitchFamily="18" charset="0"/>
                <a:cs typeface="Times New Roman" panose="02020603050405020304" pitchFamily="18" charset="0"/>
              </a:rPr>
              <a:t> expansion and </a:t>
            </a:r>
            <a:r>
              <a:rPr lang="en-US" dirty="0" smtClean="0">
                <a:latin typeface="Times New Roman" panose="02020603050405020304" pitchFamily="18" charset="0"/>
                <a:cs typeface="Times New Roman" panose="02020603050405020304" pitchFamily="18" charset="0"/>
              </a:rPr>
              <a:t>development</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of </a:t>
            </a:r>
            <a:r>
              <a:rPr lang="en-US" dirty="0">
                <a:latin typeface="Times New Roman" panose="02020603050405020304" pitchFamily="18" charset="0"/>
                <a:cs typeface="Times New Roman" panose="02020603050405020304" pitchFamily="18" charset="0"/>
              </a:rPr>
              <a:t>the communicative functions of language was originally developed by Karl </a:t>
            </a:r>
            <a:r>
              <a:rPr lang="en-US" dirty="0" err="1">
                <a:latin typeface="Times New Roman" panose="02020603050405020304" pitchFamily="18" charset="0"/>
                <a:cs typeface="Times New Roman" panose="02020603050405020304" pitchFamily="18" charset="0"/>
              </a:rPr>
              <a:t>Bühler</a:t>
            </a:r>
            <a:r>
              <a:rPr lang="en-US" dirty="0">
                <a:latin typeface="Times New Roman" panose="02020603050405020304" pitchFamily="18" charset="0"/>
                <a:cs typeface="Times New Roman" panose="02020603050405020304" pitchFamily="18" charset="0"/>
              </a:rPr>
              <a:t>. His </a:t>
            </a:r>
            <a:r>
              <a:rPr lang="en-US" dirty="0"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known </a:t>
            </a:r>
            <a:r>
              <a:rPr lang="en-US" dirty="0">
                <a:latin typeface="Times New Roman" panose="02020603050405020304" pitchFamily="18" charset="0"/>
                <a:cs typeface="Times New Roman" panose="02020603050405020304" pitchFamily="18" charset="0"/>
              </a:rPr>
              <a:t>as the </a:t>
            </a:r>
            <a:r>
              <a:rPr lang="en-US" dirty="0" err="1">
                <a:latin typeface="Times New Roman" panose="02020603050405020304" pitchFamily="18" charset="0"/>
                <a:cs typeface="Times New Roman" panose="02020603050405020304" pitchFamily="18" charset="0"/>
              </a:rPr>
              <a:t>Organon</a:t>
            </a:r>
            <a:r>
              <a:rPr lang="en-US" dirty="0">
                <a:latin typeface="Times New Roman" panose="02020603050405020304" pitchFamily="18" charset="0"/>
                <a:cs typeface="Times New Roman" panose="02020603050405020304" pitchFamily="18" charset="0"/>
              </a:rPr>
              <a:t> Model, represented the three primary components of language. </a:t>
            </a:r>
            <a:r>
              <a:rPr lang="en-US" dirty="0" err="1" smtClean="0">
                <a:latin typeface="Times New Roman" panose="02020603050405020304" pitchFamily="18" charset="0"/>
                <a:cs typeface="Times New Roman" panose="02020603050405020304" pitchFamily="18" charset="0"/>
              </a:rPr>
              <a:t>Bühler</a:t>
            </a:r>
            <a:r>
              <a:rPr lang="tr-TR"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“developed </a:t>
            </a:r>
            <a:r>
              <a:rPr lang="en-US" dirty="0">
                <a:latin typeface="Times New Roman" panose="02020603050405020304" pitchFamily="18" charset="0"/>
                <a:cs typeface="Times New Roman" panose="02020603050405020304" pitchFamily="18" charset="0"/>
              </a:rPr>
              <a:t>his conception of the triadic instrumental character of language on the basis of </a:t>
            </a:r>
            <a:r>
              <a:rPr lang="en-US" dirty="0"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three </a:t>
            </a:r>
            <a:r>
              <a:rPr lang="en-US" dirty="0">
                <a:latin typeface="Times New Roman" panose="02020603050405020304" pitchFamily="18" charset="0"/>
                <a:cs typeface="Times New Roman" panose="02020603050405020304" pitchFamily="18" charset="0"/>
              </a:rPr>
              <a:t>fundaments of the speech situation, namely addresser, addressee, and things as the objects </a:t>
            </a:r>
            <a:r>
              <a:rPr lang="en-US" dirty="0" smtClean="0">
                <a:latin typeface="Times New Roman" panose="02020603050405020304" pitchFamily="18" charset="0"/>
                <a:cs typeface="Times New Roman" panose="02020603050405020304" pitchFamily="18" charset="0"/>
              </a:rPr>
              <a:t>of</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discourse </a:t>
            </a:r>
            <a:r>
              <a:rPr lang="tr-T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Figure </a:t>
            </a:r>
            <a:r>
              <a:rPr lang="en-US" dirty="0">
                <a:latin typeface="Times New Roman" panose="02020603050405020304" pitchFamily="18" charset="0"/>
                <a:cs typeface="Times New Roman" panose="02020603050405020304" pitchFamily="18" charset="0"/>
              </a:rPr>
              <a:t>A is his original depiction of these three fundaments, </a:t>
            </a:r>
            <a:r>
              <a:rPr lang="en-US" dirty="0" smtClean="0">
                <a:latin typeface="Times New Roman" panose="02020603050405020304" pitchFamily="18" charset="0"/>
                <a:cs typeface="Times New Roman" panose="02020603050405020304" pitchFamily="18" charset="0"/>
              </a:rPr>
              <a:t>while</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his </a:t>
            </a:r>
            <a:r>
              <a:rPr lang="en-US" dirty="0">
                <a:latin typeface="Times New Roman" panose="02020603050405020304" pitchFamily="18" charset="0"/>
                <a:cs typeface="Times New Roman" panose="02020603050405020304" pitchFamily="18" charset="0"/>
              </a:rPr>
              <a:t>later work, shown in Figure B, considers not only the focus of conversation but also the </a:t>
            </a:r>
            <a:r>
              <a:rPr lang="en-US" dirty="0" smtClean="0">
                <a:latin typeface="Times New Roman" panose="02020603050405020304" pitchFamily="18" charset="0"/>
                <a:cs typeface="Times New Roman" panose="02020603050405020304" pitchFamily="18" charset="0"/>
              </a:rPr>
              <a:t>function</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which </a:t>
            </a:r>
            <a:r>
              <a:rPr lang="en-US" dirty="0">
                <a:latin typeface="Times New Roman" panose="02020603050405020304" pitchFamily="18" charset="0"/>
                <a:cs typeface="Times New Roman" panose="02020603050405020304" pitchFamily="18" charset="0"/>
              </a:rPr>
              <a:t>each performs: expressing the addresser’s emotion, the appeal towards the addressee, </a:t>
            </a:r>
            <a:r>
              <a:rPr lang="en-US" dirty="0"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reference </a:t>
            </a:r>
            <a:r>
              <a:rPr lang="en-US" dirty="0">
                <a:latin typeface="Times New Roman" panose="02020603050405020304" pitchFamily="18" charset="0"/>
                <a:cs typeface="Times New Roman" panose="02020603050405020304" pitchFamily="18" charset="0"/>
              </a:rPr>
              <a:t>to or representation of an object or the state of affairs.</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4426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t>
            </a:r>
            <a:r>
              <a:rPr lang="tr-TR" b="1" dirty="0" err="1">
                <a:solidFill>
                  <a:srgbClr val="C00000"/>
                </a:solidFill>
                <a:latin typeface="Times New Roman" panose="02020603050405020304" pitchFamily="18" charset="0"/>
                <a:cs typeface="Times New Roman" panose="02020603050405020304" pitchFamily="18" charset="0"/>
              </a:rPr>
              <a:t>Functions</a:t>
            </a:r>
            <a:endParaRPr lang="tr-TR" dirty="0"/>
          </a:p>
        </p:txBody>
      </p:sp>
      <p:sp>
        <p:nvSpPr>
          <p:cNvPr id="9" name="Metin Yer Tutucusu 8"/>
          <p:cNvSpPr>
            <a:spLocks noGrp="1"/>
          </p:cNvSpPr>
          <p:nvPr>
            <p:ph type="body" idx="1"/>
          </p:nvPr>
        </p:nvSpPr>
        <p:spPr/>
        <p:txBody>
          <a:bodyPr/>
          <a:lstStyle/>
          <a:p>
            <a:endParaRPr lang="tr-TR"/>
          </a:p>
        </p:txBody>
      </p:sp>
      <p:pic>
        <p:nvPicPr>
          <p:cNvPr id="4" name="İçerik Yer Tutucusu 3"/>
          <p:cNvPicPr>
            <a:picLocks noGrp="1" noChangeAspect="1"/>
          </p:cNvPicPr>
          <p:nvPr>
            <p:ph sz="half" idx="2"/>
          </p:nvPr>
        </p:nvPicPr>
        <p:blipFill>
          <a:blip r:embed="rId2"/>
          <a:stretch>
            <a:fillRect/>
          </a:stretch>
        </p:blipFill>
        <p:spPr>
          <a:xfrm>
            <a:off x="2254006" y="3371119"/>
            <a:ext cx="2329350" cy="1952500"/>
          </a:xfrm>
          <a:prstGeom prst="rect">
            <a:avLst/>
          </a:prstGeom>
        </p:spPr>
      </p:pic>
      <p:sp>
        <p:nvSpPr>
          <p:cNvPr id="10" name="Metin Yer Tutucusu 9"/>
          <p:cNvSpPr>
            <a:spLocks noGrp="1"/>
          </p:cNvSpPr>
          <p:nvPr>
            <p:ph type="body" sz="quarter" idx="3"/>
          </p:nvPr>
        </p:nvSpPr>
        <p:spPr/>
        <p:txBody>
          <a:bodyPr/>
          <a:lstStyle/>
          <a:p>
            <a:endParaRPr lang="tr-TR"/>
          </a:p>
        </p:txBody>
      </p:sp>
      <p:sp>
        <p:nvSpPr>
          <p:cNvPr id="11" name="İçerik Yer Tutucusu 10"/>
          <p:cNvSpPr>
            <a:spLocks noGrp="1"/>
          </p:cNvSpPr>
          <p:nvPr>
            <p:ph sz="quarter" idx="4"/>
          </p:nvPr>
        </p:nvSpPr>
        <p:spPr/>
        <p:txBody>
          <a:bodyPr/>
          <a:lstStyle/>
          <a:p>
            <a:endParaRPr lang="tr-TR"/>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93593" y="3112929"/>
            <a:ext cx="2791968" cy="2468880"/>
          </a:xfrm>
          <a:prstGeom prst="rect">
            <a:avLst/>
          </a:prstGeom>
        </p:spPr>
      </p:pic>
    </p:spTree>
    <p:extLst>
      <p:ext uri="{BB962C8B-B14F-4D97-AF65-F5344CB8AC3E}">
        <p14:creationId xmlns:p14="http://schemas.microsoft.com/office/powerpoint/2010/main" val="346545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latin typeface="Times New Roman" panose="02020603050405020304" pitchFamily="18" charset="0"/>
                <a:cs typeface="Times New Roman" panose="02020603050405020304" pitchFamily="18" charset="0"/>
              </a:rPr>
              <a:t>Language </a:t>
            </a:r>
            <a:r>
              <a:rPr lang="tr-TR" b="1" dirty="0" err="1">
                <a:solidFill>
                  <a:srgbClr val="C00000"/>
                </a:solidFill>
                <a:latin typeface="Times New Roman" panose="02020603050405020304" pitchFamily="18" charset="0"/>
                <a:cs typeface="Times New Roman" panose="02020603050405020304" pitchFamily="18" charset="0"/>
              </a:rPr>
              <a:t>Functions</a:t>
            </a:r>
            <a:endParaRPr lang="tr-TR" dirty="0"/>
          </a:p>
        </p:txBody>
      </p:sp>
      <p:sp>
        <p:nvSpPr>
          <p:cNvPr id="3" name="İçerik Yer Tutucusu 2"/>
          <p:cNvSpPr>
            <a:spLocks noGrp="1"/>
          </p:cNvSpPr>
          <p:nvPr>
            <p:ph idx="1"/>
          </p:nvPr>
        </p:nvSpPr>
        <p:spPr/>
        <p:txBody>
          <a:bodyPr/>
          <a:lstStyle/>
          <a:p>
            <a:r>
              <a:rPr lang="en-US" dirty="0"/>
              <a:t>Roman </a:t>
            </a:r>
            <a:r>
              <a:rPr lang="en-US" dirty="0" err="1"/>
              <a:t>Jakobson</a:t>
            </a:r>
            <a:r>
              <a:rPr lang="en-US" dirty="0"/>
              <a:t> proposed three additional functions, making a total of six fundamental </a:t>
            </a:r>
            <a:r>
              <a:rPr lang="en-US" dirty="0" smtClean="0"/>
              <a:t>factors,</a:t>
            </a:r>
            <a:r>
              <a:rPr lang="tr-TR" dirty="0" smtClean="0"/>
              <a:t> </a:t>
            </a:r>
            <a:r>
              <a:rPr lang="en-US" dirty="0" smtClean="0"/>
              <a:t>each </a:t>
            </a:r>
            <a:r>
              <a:rPr lang="en-US" dirty="0"/>
              <a:t>assuming an orientation within the verbal message</a:t>
            </a:r>
            <a:r>
              <a:rPr lang="en-US" dirty="0" smtClean="0"/>
              <a:t>:</a:t>
            </a:r>
            <a:endParaRPr lang="tr-TR" dirty="0" smtClean="0"/>
          </a:p>
          <a:p>
            <a:endParaRPr lang="tr-TR" dirty="0"/>
          </a:p>
        </p:txBody>
      </p:sp>
      <p:pic>
        <p:nvPicPr>
          <p:cNvPr id="4" name="Resim 3"/>
          <p:cNvPicPr>
            <a:picLocks noChangeAspect="1"/>
          </p:cNvPicPr>
          <p:nvPr/>
        </p:nvPicPr>
        <p:blipFill>
          <a:blip r:embed="rId2"/>
          <a:stretch>
            <a:fillRect/>
          </a:stretch>
        </p:blipFill>
        <p:spPr>
          <a:xfrm>
            <a:off x="3794376" y="2759258"/>
            <a:ext cx="5752529" cy="3076765"/>
          </a:xfrm>
          <a:prstGeom prst="rect">
            <a:avLst/>
          </a:prstGeom>
        </p:spPr>
      </p:pic>
    </p:spTree>
    <p:extLst>
      <p:ext uri="{BB962C8B-B14F-4D97-AF65-F5344CB8AC3E}">
        <p14:creationId xmlns:p14="http://schemas.microsoft.com/office/powerpoint/2010/main" val="3080457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6507" y="329266"/>
            <a:ext cx="10515600" cy="1325563"/>
          </a:xfrm>
        </p:spPr>
        <p:txBody>
          <a:bodyPr>
            <a:noAutofit/>
          </a:bodyPr>
          <a:lstStyle/>
          <a:p>
            <a:r>
              <a:rPr lang="en-US" sz="2400" dirty="0"/>
              <a:t>The table below is a compilation that contains a brief overview of each function’s </a:t>
            </a:r>
            <a:r>
              <a:rPr lang="en-US" sz="2400" dirty="0" smtClean="0"/>
              <a:t>classification,</a:t>
            </a:r>
            <a:r>
              <a:rPr lang="tr-TR" sz="2400" dirty="0" smtClean="0"/>
              <a:t> </a:t>
            </a:r>
            <a:r>
              <a:rPr lang="en-US" sz="2400" dirty="0" smtClean="0"/>
              <a:t>orientation</a:t>
            </a:r>
            <a:r>
              <a:rPr lang="en-US" sz="2400" dirty="0"/>
              <a:t>, role, and an example to illustrate its use:</a:t>
            </a:r>
            <a:endParaRPr lang="tr-TR" sz="2400" dirty="0"/>
          </a:p>
        </p:txBody>
      </p:sp>
      <p:graphicFrame>
        <p:nvGraphicFramePr>
          <p:cNvPr id="6" name="object 5"/>
          <p:cNvGraphicFramePr>
            <a:graphicFrameLocks noGrp="1"/>
          </p:cNvGraphicFramePr>
          <p:nvPr>
            <p:ph idx="1"/>
            <p:extLst>
              <p:ext uri="{D42A27DB-BD31-4B8C-83A1-F6EECF244321}">
                <p14:modId xmlns:p14="http://schemas.microsoft.com/office/powerpoint/2010/main" val="2310018449"/>
              </p:ext>
            </p:extLst>
          </p:nvPr>
        </p:nvGraphicFramePr>
        <p:xfrm>
          <a:off x="1730189" y="1735978"/>
          <a:ext cx="8364069" cy="4458634"/>
        </p:xfrm>
        <a:graphic>
          <a:graphicData uri="http://schemas.openxmlformats.org/drawingml/2006/table">
            <a:tbl>
              <a:tblPr firstRow="1" bandRow="1">
                <a:tableStyleId>{2D5ABB26-0587-4C30-8999-92F81FD0307C}</a:tableStyleId>
              </a:tblPr>
              <a:tblGrid>
                <a:gridCol w="2129475"/>
                <a:gridCol w="1350486"/>
                <a:gridCol w="2526571"/>
                <a:gridCol w="2357537"/>
              </a:tblGrid>
              <a:tr h="380615">
                <a:tc>
                  <a:txBody>
                    <a:bodyPr/>
                    <a:lstStyle/>
                    <a:p>
                      <a:pPr marL="318135">
                        <a:lnSpc>
                          <a:spcPts val="1380"/>
                        </a:lnSpc>
                      </a:pPr>
                      <a:r>
                        <a:rPr sz="1200" b="1" spc="-5" dirty="0">
                          <a:latin typeface="Times New Roman"/>
                          <a:cs typeface="Times New Roman"/>
                        </a:rPr>
                        <a:t>Classification</a:t>
                      </a: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1F1F1"/>
                    </a:solidFill>
                  </a:tcPr>
                </a:tc>
                <a:tc>
                  <a:txBody>
                    <a:bodyPr/>
                    <a:lstStyle/>
                    <a:p>
                      <a:pPr marL="266700" marR="160020" indent="-93345">
                        <a:lnSpc>
                          <a:spcPts val="1380"/>
                        </a:lnSpc>
                        <a:spcBef>
                          <a:spcPts val="35"/>
                        </a:spcBef>
                      </a:pPr>
                      <a:r>
                        <a:rPr sz="1200" b="1" dirty="0">
                          <a:latin typeface="Times New Roman"/>
                          <a:cs typeface="Times New Roman"/>
                        </a:rPr>
                        <a:t>St</a:t>
                      </a:r>
                      <a:r>
                        <a:rPr sz="1200" b="1" spc="-10" dirty="0">
                          <a:latin typeface="Times New Roman"/>
                          <a:cs typeface="Times New Roman"/>
                        </a:rPr>
                        <a:t>r</a:t>
                      </a:r>
                      <a:r>
                        <a:rPr sz="1200" b="1" dirty="0">
                          <a:latin typeface="Times New Roman"/>
                          <a:cs typeface="Times New Roman"/>
                        </a:rPr>
                        <a:t>ong</a:t>
                      </a:r>
                      <a:r>
                        <a:rPr sz="1200" b="1" spc="-5" dirty="0">
                          <a:latin typeface="Times New Roman"/>
                          <a:cs typeface="Times New Roman"/>
                        </a:rPr>
                        <a:t>e</a:t>
                      </a:r>
                      <a:r>
                        <a:rPr sz="1200" b="1" dirty="0">
                          <a:latin typeface="Times New Roman"/>
                          <a:cs typeface="Times New Roman"/>
                        </a:rPr>
                        <a:t>st  </a:t>
                      </a:r>
                      <a:r>
                        <a:rPr sz="1200" b="1" spc="-5" dirty="0">
                          <a:latin typeface="Times New Roman"/>
                          <a:cs typeface="Times New Roman"/>
                        </a:rPr>
                        <a:t>Factor</a:t>
                      </a:r>
                      <a:endParaRPr sz="1200">
                        <a:latin typeface="Times New Roman"/>
                        <a:cs typeface="Times New Roman"/>
                      </a:endParaRPr>
                    </a:p>
                  </a:txBody>
                  <a:tcPr marL="0" marR="0" marT="44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1F1F1"/>
                    </a:solidFill>
                  </a:tcPr>
                </a:tc>
                <a:tc>
                  <a:txBody>
                    <a:bodyPr/>
                    <a:lstStyle/>
                    <a:p>
                      <a:pPr marL="4445" algn="ctr">
                        <a:lnSpc>
                          <a:spcPts val="1380"/>
                        </a:lnSpc>
                      </a:pPr>
                      <a:r>
                        <a:rPr sz="1200" b="1" spc="-5" dirty="0">
                          <a:latin typeface="Times New Roman"/>
                          <a:cs typeface="Times New Roman"/>
                        </a:rPr>
                        <a:t>Function</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1F1F1"/>
                    </a:solidFill>
                  </a:tcPr>
                </a:tc>
                <a:tc>
                  <a:txBody>
                    <a:bodyPr/>
                    <a:lstStyle/>
                    <a:p>
                      <a:pPr marL="521334">
                        <a:lnSpc>
                          <a:spcPts val="1380"/>
                        </a:lnSpc>
                      </a:pPr>
                      <a:r>
                        <a:rPr sz="1200" b="1" spc="-5" dirty="0">
                          <a:latin typeface="Times New Roman"/>
                          <a:cs typeface="Times New Roman"/>
                        </a:rPr>
                        <a:t>Examples</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1F1F1"/>
                    </a:solidFill>
                  </a:tcPr>
                </a:tc>
              </a:tr>
              <a:tr h="565217">
                <a:tc>
                  <a:txBody>
                    <a:bodyPr/>
                    <a:lstStyle/>
                    <a:p>
                      <a:pPr marL="71120">
                        <a:lnSpc>
                          <a:spcPts val="1355"/>
                        </a:lnSpc>
                      </a:pPr>
                      <a:r>
                        <a:rPr sz="1200" spc="-5" dirty="0">
                          <a:latin typeface="Times New Roman"/>
                          <a:cs typeface="Times New Roman"/>
                        </a:rPr>
                        <a:t>Referential</a:t>
                      </a: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755">
                        <a:lnSpc>
                          <a:spcPts val="1355"/>
                        </a:lnSpc>
                      </a:pPr>
                      <a:r>
                        <a:rPr sz="1200" dirty="0">
                          <a:latin typeface="Times New Roman"/>
                          <a:cs typeface="Times New Roman"/>
                        </a:rPr>
                        <a:t>Context</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marR="267335">
                        <a:lnSpc>
                          <a:spcPts val="1380"/>
                        </a:lnSpc>
                        <a:spcBef>
                          <a:spcPts val="10"/>
                        </a:spcBef>
                      </a:pPr>
                      <a:r>
                        <a:rPr sz="1200" spc="-5" dirty="0">
                          <a:latin typeface="Times New Roman"/>
                          <a:cs typeface="Times New Roman"/>
                        </a:rPr>
                        <a:t>descriptions,</a:t>
                      </a:r>
                      <a:r>
                        <a:rPr sz="1200" spc="-45" dirty="0">
                          <a:latin typeface="Times New Roman"/>
                          <a:cs typeface="Times New Roman"/>
                        </a:rPr>
                        <a:t> </a:t>
                      </a:r>
                      <a:r>
                        <a:rPr sz="1200" dirty="0">
                          <a:latin typeface="Times New Roman"/>
                          <a:cs typeface="Times New Roman"/>
                        </a:rPr>
                        <a:t>contextual  </a:t>
                      </a:r>
                      <a:r>
                        <a:rPr sz="1200" spc="-5" dirty="0">
                          <a:latin typeface="Times New Roman"/>
                          <a:cs typeface="Times New Roman"/>
                        </a:rPr>
                        <a:t>information</a:t>
                      </a:r>
                      <a:endParaRPr sz="1200">
                        <a:latin typeface="Times New Roman"/>
                        <a:cs typeface="Times New Roman"/>
                      </a:endParaRPr>
                    </a:p>
                  </a:txBody>
                  <a:tcPr marL="0" marR="0" marT="12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marR="202565">
                        <a:lnSpc>
                          <a:spcPts val="1380"/>
                        </a:lnSpc>
                        <a:spcBef>
                          <a:spcPts val="10"/>
                        </a:spcBef>
                      </a:pPr>
                      <a:r>
                        <a:rPr sz="1200" spc="-5" dirty="0">
                          <a:latin typeface="Times New Roman"/>
                          <a:cs typeface="Times New Roman"/>
                        </a:rPr>
                        <a:t>Our business </a:t>
                      </a:r>
                      <a:r>
                        <a:rPr sz="1200" dirty="0">
                          <a:latin typeface="Times New Roman"/>
                          <a:cs typeface="Times New Roman"/>
                        </a:rPr>
                        <a:t>hours</a:t>
                      </a:r>
                      <a:r>
                        <a:rPr sz="1200" spc="-50" dirty="0">
                          <a:latin typeface="Times New Roman"/>
                          <a:cs typeface="Times New Roman"/>
                        </a:rPr>
                        <a:t> </a:t>
                      </a:r>
                      <a:r>
                        <a:rPr sz="1200" dirty="0">
                          <a:latin typeface="Times New Roman"/>
                          <a:cs typeface="Times New Roman"/>
                        </a:rPr>
                        <a:t>are  </a:t>
                      </a:r>
                      <a:r>
                        <a:rPr sz="1200" spc="-5" dirty="0">
                          <a:latin typeface="Times New Roman"/>
                          <a:cs typeface="Times New Roman"/>
                        </a:rPr>
                        <a:t>9am-5pm, </a:t>
                      </a:r>
                      <a:r>
                        <a:rPr sz="1200" dirty="0">
                          <a:latin typeface="Times New Roman"/>
                          <a:cs typeface="Times New Roman"/>
                        </a:rPr>
                        <a:t>Monday  </a:t>
                      </a:r>
                      <a:r>
                        <a:rPr sz="1200" spc="-5" dirty="0">
                          <a:latin typeface="Times New Roman"/>
                          <a:cs typeface="Times New Roman"/>
                        </a:rPr>
                        <a:t>through</a:t>
                      </a:r>
                      <a:r>
                        <a:rPr sz="1200" dirty="0">
                          <a:latin typeface="Times New Roman"/>
                          <a:cs typeface="Times New Roman"/>
                        </a:rPr>
                        <a:t> </a:t>
                      </a:r>
                      <a:r>
                        <a:rPr sz="1200" spc="-5" dirty="0">
                          <a:latin typeface="Times New Roman"/>
                          <a:cs typeface="Times New Roman"/>
                        </a:rPr>
                        <a:t>Friday.</a:t>
                      </a:r>
                      <a:endParaRPr sz="1200">
                        <a:latin typeface="Times New Roman"/>
                        <a:cs typeface="Times New Roman"/>
                      </a:endParaRPr>
                    </a:p>
                  </a:txBody>
                  <a:tcPr marL="0" marR="0" marT="12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377259">
                <a:tc>
                  <a:txBody>
                    <a:bodyPr/>
                    <a:lstStyle/>
                    <a:p>
                      <a:pPr marL="71120">
                        <a:lnSpc>
                          <a:spcPts val="1355"/>
                        </a:lnSpc>
                      </a:pPr>
                      <a:r>
                        <a:rPr sz="1200" dirty="0">
                          <a:latin typeface="Times New Roman"/>
                          <a:cs typeface="Times New Roman"/>
                        </a:rPr>
                        <a:t>Emotive</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755">
                        <a:lnSpc>
                          <a:spcPts val="1355"/>
                        </a:lnSpc>
                      </a:pPr>
                      <a:r>
                        <a:rPr sz="1200" spc="-5" dirty="0">
                          <a:latin typeface="Times New Roman"/>
                          <a:cs typeface="Times New Roman"/>
                        </a:rPr>
                        <a:t>Addresser</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marR="208279">
                        <a:lnSpc>
                          <a:spcPts val="1380"/>
                        </a:lnSpc>
                        <a:spcBef>
                          <a:spcPts val="10"/>
                        </a:spcBef>
                      </a:pPr>
                      <a:r>
                        <a:rPr sz="1200" spc="-5" dirty="0">
                          <a:latin typeface="Times New Roman"/>
                          <a:cs typeface="Times New Roman"/>
                        </a:rPr>
                        <a:t>interjections/expressions  </a:t>
                      </a:r>
                      <a:r>
                        <a:rPr sz="1200" dirty="0">
                          <a:latin typeface="Times New Roman"/>
                          <a:cs typeface="Times New Roman"/>
                        </a:rPr>
                        <a:t>of </a:t>
                      </a:r>
                      <a:r>
                        <a:rPr sz="1200" spc="-5" dirty="0">
                          <a:latin typeface="Times New Roman"/>
                          <a:cs typeface="Times New Roman"/>
                        </a:rPr>
                        <a:t>emotional</a:t>
                      </a:r>
                      <a:r>
                        <a:rPr sz="1200" spc="-10" dirty="0">
                          <a:latin typeface="Times New Roman"/>
                          <a:cs typeface="Times New Roman"/>
                        </a:rPr>
                        <a:t> </a:t>
                      </a:r>
                      <a:r>
                        <a:rPr sz="1200" spc="-5" dirty="0">
                          <a:latin typeface="Times New Roman"/>
                          <a:cs typeface="Times New Roman"/>
                        </a:rPr>
                        <a:t>state</a:t>
                      </a:r>
                      <a:endParaRPr sz="1200">
                        <a:latin typeface="Times New Roman"/>
                        <a:cs typeface="Times New Roman"/>
                      </a:endParaRPr>
                    </a:p>
                  </a:txBody>
                  <a:tcPr marL="0" marR="0" marT="12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marR="219075">
                        <a:lnSpc>
                          <a:spcPts val="1380"/>
                        </a:lnSpc>
                        <a:spcBef>
                          <a:spcPts val="10"/>
                        </a:spcBef>
                      </a:pPr>
                      <a:r>
                        <a:rPr sz="1200" spc="-5" dirty="0">
                          <a:latin typeface="Times New Roman"/>
                          <a:cs typeface="Times New Roman"/>
                        </a:rPr>
                        <a:t>Oh, man…</a:t>
                      </a:r>
                      <a:r>
                        <a:rPr sz="1200" spc="-45" dirty="0">
                          <a:latin typeface="Times New Roman"/>
                          <a:cs typeface="Times New Roman"/>
                        </a:rPr>
                        <a:t> </a:t>
                      </a:r>
                      <a:r>
                        <a:rPr sz="1200" spc="-5" dirty="0">
                          <a:latin typeface="Times New Roman"/>
                          <a:cs typeface="Times New Roman"/>
                        </a:rPr>
                        <a:t>Awesome!  </a:t>
                      </a:r>
                      <a:r>
                        <a:rPr sz="1200" dirty="0">
                          <a:latin typeface="Times New Roman"/>
                          <a:cs typeface="Times New Roman"/>
                        </a:rPr>
                        <a:t>Whew!</a:t>
                      </a:r>
                      <a:endParaRPr sz="1200">
                        <a:latin typeface="Times New Roman"/>
                        <a:cs typeface="Times New Roman"/>
                      </a:endParaRPr>
                    </a:p>
                  </a:txBody>
                  <a:tcPr marL="0" marR="0" marT="12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728338">
                <a:tc>
                  <a:txBody>
                    <a:bodyPr/>
                    <a:lstStyle/>
                    <a:p>
                      <a:pPr marL="71120">
                        <a:lnSpc>
                          <a:spcPts val="1355"/>
                        </a:lnSpc>
                      </a:pPr>
                      <a:r>
                        <a:rPr sz="1200" spc="-5" dirty="0">
                          <a:latin typeface="Times New Roman"/>
                          <a:cs typeface="Times New Roman"/>
                        </a:rPr>
                        <a:t>Conative</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755">
                        <a:lnSpc>
                          <a:spcPts val="1290"/>
                        </a:lnSpc>
                      </a:pPr>
                      <a:r>
                        <a:rPr sz="1100" spc="-65" dirty="0">
                          <a:latin typeface="Arial"/>
                          <a:cs typeface="Arial"/>
                        </a:rPr>
                        <a:t>Addressee</a:t>
                      </a:r>
                      <a:endParaRPr sz="11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a:lnSpc>
                          <a:spcPts val="1290"/>
                        </a:lnSpc>
                      </a:pPr>
                      <a:r>
                        <a:rPr sz="1100" spc="-50" dirty="0">
                          <a:latin typeface="Arial"/>
                          <a:cs typeface="Arial"/>
                        </a:rPr>
                        <a:t>concerned</a:t>
                      </a:r>
                      <a:r>
                        <a:rPr sz="1100" spc="-65" dirty="0">
                          <a:latin typeface="Arial"/>
                          <a:cs typeface="Arial"/>
                        </a:rPr>
                        <a:t> </a:t>
                      </a:r>
                      <a:r>
                        <a:rPr sz="1100" spc="5" dirty="0">
                          <a:latin typeface="Arial"/>
                          <a:cs typeface="Arial"/>
                        </a:rPr>
                        <a:t>with</a:t>
                      </a:r>
                      <a:endParaRPr sz="1100">
                        <a:latin typeface="Arial"/>
                        <a:cs typeface="Arial"/>
                      </a:endParaRPr>
                    </a:p>
                    <a:p>
                      <a:pPr marL="71120" marR="86995">
                        <a:lnSpc>
                          <a:spcPct val="101800"/>
                        </a:lnSpc>
                      </a:pPr>
                      <a:r>
                        <a:rPr sz="1100" spc="-45" dirty="0">
                          <a:latin typeface="Arial"/>
                          <a:cs typeface="Arial"/>
                        </a:rPr>
                        <a:t>commanding; </a:t>
                      </a:r>
                      <a:r>
                        <a:rPr sz="1100" spc="-40" dirty="0">
                          <a:latin typeface="Arial"/>
                          <a:cs typeface="Arial"/>
                        </a:rPr>
                        <a:t>vocative </a:t>
                      </a:r>
                      <a:r>
                        <a:rPr sz="1100" spc="-5" dirty="0">
                          <a:latin typeface="Arial"/>
                          <a:cs typeface="Arial"/>
                        </a:rPr>
                        <a:t>or  </a:t>
                      </a:r>
                      <a:r>
                        <a:rPr sz="1100" spc="-25" dirty="0">
                          <a:latin typeface="Arial"/>
                          <a:cs typeface="Arial"/>
                        </a:rPr>
                        <a:t>imperative </a:t>
                      </a:r>
                      <a:r>
                        <a:rPr sz="1100" spc="-60" dirty="0">
                          <a:latin typeface="Arial"/>
                          <a:cs typeface="Arial"/>
                        </a:rPr>
                        <a:t>addressing </a:t>
                      </a:r>
                      <a:r>
                        <a:rPr sz="1100" dirty="0">
                          <a:latin typeface="Arial"/>
                          <a:cs typeface="Arial"/>
                        </a:rPr>
                        <a:t>of</a:t>
                      </a:r>
                      <a:r>
                        <a:rPr sz="1100" spc="-155" dirty="0">
                          <a:latin typeface="Arial"/>
                          <a:cs typeface="Arial"/>
                        </a:rPr>
                        <a:t> </a:t>
                      </a:r>
                      <a:r>
                        <a:rPr sz="1100" spc="-20" dirty="0">
                          <a:latin typeface="Arial"/>
                          <a:cs typeface="Arial"/>
                        </a:rPr>
                        <a:t>the  </a:t>
                      </a:r>
                      <a:r>
                        <a:rPr sz="1100" spc="-40" dirty="0">
                          <a:latin typeface="Arial"/>
                          <a:cs typeface="Arial"/>
                        </a:rPr>
                        <a:t>receiver</a:t>
                      </a:r>
                      <a:endParaRPr sz="11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a:lnSpc>
                          <a:spcPts val="1325"/>
                        </a:lnSpc>
                      </a:pPr>
                      <a:r>
                        <a:rPr sz="1200" spc="-5" dirty="0">
                          <a:latin typeface="Times New Roman"/>
                          <a:cs typeface="Times New Roman"/>
                        </a:rPr>
                        <a:t>Go </a:t>
                      </a:r>
                      <a:r>
                        <a:rPr sz="1200" dirty="0">
                          <a:latin typeface="Times New Roman"/>
                          <a:cs typeface="Times New Roman"/>
                        </a:rPr>
                        <a:t>on, </a:t>
                      </a:r>
                      <a:r>
                        <a:rPr sz="1200" spc="-5" dirty="0">
                          <a:latin typeface="Times New Roman"/>
                          <a:cs typeface="Times New Roman"/>
                        </a:rPr>
                        <a:t>open </a:t>
                      </a:r>
                      <a:r>
                        <a:rPr sz="1200" dirty="0">
                          <a:latin typeface="Times New Roman"/>
                          <a:cs typeface="Times New Roman"/>
                        </a:rPr>
                        <a:t>it!</a:t>
                      </a:r>
                      <a:r>
                        <a:rPr sz="1200" spc="-20" dirty="0">
                          <a:latin typeface="Times New Roman"/>
                          <a:cs typeface="Times New Roman"/>
                        </a:rPr>
                        <a:t> </a:t>
                      </a:r>
                      <a:r>
                        <a:rPr sz="1200" dirty="0">
                          <a:latin typeface="Times New Roman"/>
                          <a:cs typeface="Times New Roman"/>
                        </a:rPr>
                        <a:t>Shoo.</a:t>
                      </a:r>
                      <a:endParaRPr sz="1200">
                        <a:latin typeface="Times New Roman"/>
                        <a:cs typeface="Times New Roman"/>
                      </a:endParaRPr>
                    </a:p>
                    <a:p>
                      <a:pPr marL="71120" marR="212725">
                        <a:lnSpc>
                          <a:spcPts val="1380"/>
                        </a:lnSpc>
                        <a:spcBef>
                          <a:spcPts val="65"/>
                        </a:spcBef>
                      </a:pPr>
                      <a:r>
                        <a:rPr sz="1200" spc="-5" dirty="0">
                          <a:latin typeface="Times New Roman"/>
                          <a:cs typeface="Times New Roman"/>
                        </a:rPr>
                        <a:t>Get </a:t>
                      </a:r>
                      <a:r>
                        <a:rPr sz="1200" dirty="0">
                          <a:latin typeface="Times New Roman"/>
                          <a:cs typeface="Times New Roman"/>
                        </a:rPr>
                        <a:t>out of </a:t>
                      </a:r>
                      <a:r>
                        <a:rPr sz="1200" spc="-5" dirty="0">
                          <a:latin typeface="Times New Roman"/>
                          <a:cs typeface="Times New Roman"/>
                        </a:rPr>
                        <a:t>here.</a:t>
                      </a:r>
                      <a:r>
                        <a:rPr sz="1200" spc="-60" dirty="0">
                          <a:latin typeface="Times New Roman"/>
                          <a:cs typeface="Times New Roman"/>
                        </a:rPr>
                        <a:t> </a:t>
                      </a:r>
                      <a:r>
                        <a:rPr sz="1200" spc="-5" dirty="0">
                          <a:latin typeface="Times New Roman"/>
                          <a:cs typeface="Times New Roman"/>
                        </a:rPr>
                        <a:t>Check  </a:t>
                      </a:r>
                      <a:r>
                        <a:rPr sz="1200" dirty="0">
                          <a:latin typeface="Times New Roman"/>
                          <a:cs typeface="Times New Roman"/>
                        </a:rPr>
                        <a:t>this</a:t>
                      </a:r>
                      <a:r>
                        <a:rPr sz="1200" spc="-5" dirty="0">
                          <a:latin typeface="Times New Roman"/>
                          <a:cs typeface="Times New Roman"/>
                        </a:rPr>
                        <a:t> </a:t>
                      </a:r>
                      <a:r>
                        <a:rPr sz="1200" dirty="0">
                          <a:latin typeface="Times New Roman"/>
                          <a:cs typeface="Times New Roman"/>
                        </a:rPr>
                        <a:t>out.</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1088813">
                <a:tc>
                  <a:txBody>
                    <a:bodyPr/>
                    <a:lstStyle/>
                    <a:p>
                      <a:pPr marL="71120">
                        <a:lnSpc>
                          <a:spcPts val="1355"/>
                        </a:lnSpc>
                      </a:pPr>
                      <a:r>
                        <a:rPr sz="1200" spc="-5" dirty="0">
                          <a:latin typeface="Times New Roman"/>
                          <a:cs typeface="Times New Roman"/>
                        </a:rPr>
                        <a:t>Phatic</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755">
                        <a:lnSpc>
                          <a:spcPts val="1290"/>
                        </a:lnSpc>
                      </a:pPr>
                      <a:r>
                        <a:rPr sz="1100" spc="-50" dirty="0">
                          <a:latin typeface="Arial"/>
                          <a:cs typeface="Arial"/>
                        </a:rPr>
                        <a:t>Contact</a:t>
                      </a:r>
                      <a:endParaRPr sz="11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a:lnSpc>
                          <a:spcPts val="1290"/>
                        </a:lnSpc>
                      </a:pPr>
                      <a:r>
                        <a:rPr sz="1100" spc="-55" dirty="0">
                          <a:latin typeface="Arial"/>
                          <a:cs typeface="Arial"/>
                        </a:rPr>
                        <a:t>concerns </a:t>
                      </a:r>
                      <a:r>
                        <a:rPr sz="1100" spc="-50" dirty="0">
                          <a:latin typeface="Arial"/>
                          <a:cs typeface="Arial"/>
                        </a:rPr>
                        <a:t>channel</a:t>
                      </a:r>
                      <a:r>
                        <a:rPr sz="1100" spc="-90" dirty="0">
                          <a:latin typeface="Arial"/>
                          <a:cs typeface="Arial"/>
                        </a:rPr>
                        <a:t> </a:t>
                      </a:r>
                      <a:r>
                        <a:rPr sz="1100" dirty="0">
                          <a:latin typeface="Arial"/>
                          <a:cs typeface="Arial"/>
                        </a:rPr>
                        <a:t>of</a:t>
                      </a:r>
                      <a:endParaRPr sz="1100">
                        <a:latin typeface="Arial"/>
                        <a:cs typeface="Arial"/>
                      </a:endParaRPr>
                    </a:p>
                    <a:p>
                      <a:pPr marL="71120" marR="235585">
                        <a:lnSpc>
                          <a:spcPct val="101800"/>
                        </a:lnSpc>
                      </a:pPr>
                      <a:r>
                        <a:rPr sz="1100" spc="-35" dirty="0">
                          <a:latin typeface="Arial"/>
                          <a:cs typeface="Arial"/>
                        </a:rPr>
                        <a:t>communication; performs  </a:t>
                      </a:r>
                      <a:r>
                        <a:rPr sz="1100" spc="-50" dirty="0">
                          <a:latin typeface="Arial"/>
                          <a:cs typeface="Arial"/>
                        </a:rPr>
                        <a:t>social task </a:t>
                      </a:r>
                      <a:r>
                        <a:rPr sz="1100" spc="-105" dirty="0">
                          <a:latin typeface="Arial"/>
                          <a:cs typeface="Arial"/>
                        </a:rPr>
                        <a:t>as </a:t>
                      </a:r>
                      <a:r>
                        <a:rPr sz="1100" spc="-50" dirty="0">
                          <a:latin typeface="Arial"/>
                          <a:cs typeface="Arial"/>
                        </a:rPr>
                        <a:t>opposed </a:t>
                      </a:r>
                      <a:r>
                        <a:rPr sz="1100" spc="10" dirty="0">
                          <a:latin typeface="Arial"/>
                          <a:cs typeface="Arial"/>
                        </a:rPr>
                        <a:t>to  </a:t>
                      </a:r>
                      <a:r>
                        <a:rPr sz="1100" spc="-50" dirty="0">
                          <a:latin typeface="Arial"/>
                          <a:cs typeface="Arial"/>
                        </a:rPr>
                        <a:t>conveying </a:t>
                      </a:r>
                      <a:r>
                        <a:rPr sz="1100" spc="-15" dirty="0">
                          <a:latin typeface="Arial"/>
                          <a:cs typeface="Arial"/>
                        </a:rPr>
                        <a:t>information;</a:t>
                      </a:r>
                      <a:r>
                        <a:rPr sz="1100" spc="-120" dirty="0">
                          <a:latin typeface="Arial"/>
                          <a:cs typeface="Arial"/>
                        </a:rPr>
                        <a:t> </a:t>
                      </a:r>
                      <a:r>
                        <a:rPr sz="1100" spc="10" dirty="0">
                          <a:latin typeface="Arial"/>
                          <a:cs typeface="Arial"/>
                        </a:rPr>
                        <a:t>to  </a:t>
                      </a:r>
                      <a:r>
                        <a:rPr sz="1100" spc="-45" dirty="0">
                          <a:latin typeface="Arial"/>
                          <a:cs typeface="Arial"/>
                        </a:rPr>
                        <a:t>establish, </a:t>
                      </a:r>
                      <a:r>
                        <a:rPr sz="1100" spc="-35" dirty="0">
                          <a:latin typeface="Arial"/>
                          <a:cs typeface="Arial"/>
                        </a:rPr>
                        <a:t>prolong, </a:t>
                      </a:r>
                      <a:r>
                        <a:rPr sz="1100" spc="-5" dirty="0">
                          <a:latin typeface="Arial"/>
                          <a:cs typeface="Arial"/>
                        </a:rPr>
                        <a:t>or  </a:t>
                      </a:r>
                      <a:r>
                        <a:rPr sz="1100" spc="-35" dirty="0">
                          <a:latin typeface="Arial"/>
                          <a:cs typeface="Arial"/>
                        </a:rPr>
                        <a:t>discontinue</a:t>
                      </a:r>
                      <a:r>
                        <a:rPr sz="1100" spc="-80" dirty="0">
                          <a:latin typeface="Arial"/>
                          <a:cs typeface="Arial"/>
                        </a:rPr>
                        <a:t> </a:t>
                      </a:r>
                      <a:r>
                        <a:rPr sz="1100" spc="-40" dirty="0">
                          <a:latin typeface="Arial"/>
                          <a:cs typeface="Arial"/>
                        </a:rPr>
                        <a:t>conversation</a:t>
                      </a:r>
                      <a:endParaRPr sz="11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a:lnSpc>
                          <a:spcPts val="1325"/>
                        </a:lnSpc>
                      </a:pPr>
                      <a:r>
                        <a:rPr sz="1200" spc="-5" dirty="0">
                          <a:latin typeface="Times New Roman"/>
                          <a:cs typeface="Times New Roman"/>
                        </a:rPr>
                        <a:t>Hey!</a:t>
                      </a:r>
                      <a:endParaRPr sz="1200">
                        <a:latin typeface="Times New Roman"/>
                        <a:cs typeface="Times New Roman"/>
                      </a:endParaRPr>
                    </a:p>
                    <a:p>
                      <a:pPr marL="71120" marR="301625">
                        <a:lnSpc>
                          <a:spcPts val="1380"/>
                        </a:lnSpc>
                        <a:spcBef>
                          <a:spcPts val="65"/>
                        </a:spcBef>
                      </a:pPr>
                      <a:r>
                        <a:rPr sz="1200" spc="-5" dirty="0">
                          <a:latin typeface="Times New Roman"/>
                          <a:cs typeface="Times New Roman"/>
                        </a:rPr>
                        <a:t>Mm</a:t>
                      </a:r>
                      <a:r>
                        <a:rPr sz="1200" dirty="0">
                          <a:latin typeface="Times New Roman"/>
                          <a:cs typeface="Times New Roman"/>
                        </a:rPr>
                        <a:t>mhmmm….How  </a:t>
                      </a:r>
                      <a:r>
                        <a:rPr sz="1200" spc="-5" dirty="0">
                          <a:latin typeface="Times New Roman"/>
                          <a:cs typeface="Times New Roman"/>
                        </a:rPr>
                        <a:t>about that?</a:t>
                      </a:r>
                      <a:endParaRPr sz="1200">
                        <a:latin typeface="Times New Roman"/>
                        <a:cs typeface="Times New Roman"/>
                      </a:endParaRPr>
                    </a:p>
                    <a:p>
                      <a:pPr marL="71120" marR="1079500">
                        <a:lnSpc>
                          <a:spcPts val="1380"/>
                        </a:lnSpc>
                      </a:pPr>
                      <a:r>
                        <a:rPr sz="1200" spc="-5" dirty="0">
                          <a:latin typeface="Times New Roman"/>
                          <a:cs typeface="Times New Roman"/>
                        </a:rPr>
                        <a:t>Really?  No</a:t>
                      </a:r>
                      <a:r>
                        <a:rPr sz="1200" spc="-85" dirty="0">
                          <a:latin typeface="Times New Roman"/>
                          <a:cs typeface="Times New Roman"/>
                        </a:rPr>
                        <a:t> </a:t>
                      </a:r>
                      <a:r>
                        <a:rPr sz="1200" spc="-5" dirty="0">
                          <a:latin typeface="Times New Roman"/>
                          <a:cs typeface="Times New Roman"/>
                        </a:rPr>
                        <a:t>way.</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753175">
                <a:tc>
                  <a:txBody>
                    <a:bodyPr/>
                    <a:lstStyle/>
                    <a:p>
                      <a:pPr marL="71120">
                        <a:lnSpc>
                          <a:spcPts val="1355"/>
                        </a:lnSpc>
                      </a:pPr>
                      <a:r>
                        <a:rPr sz="1200" spc="-5" dirty="0">
                          <a:latin typeface="Times New Roman"/>
                          <a:cs typeface="Times New Roman"/>
                        </a:rPr>
                        <a:t>Metalinguistic</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755">
                        <a:lnSpc>
                          <a:spcPts val="1355"/>
                        </a:lnSpc>
                      </a:pPr>
                      <a:r>
                        <a:rPr sz="1200" dirty="0">
                          <a:latin typeface="Times New Roman"/>
                          <a:cs typeface="Times New Roman"/>
                        </a:rPr>
                        <a:t>Code</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marR="65405">
                        <a:lnSpc>
                          <a:spcPts val="1380"/>
                        </a:lnSpc>
                        <a:spcBef>
                          <a:spcPts val="10"/>
                        </a:spcBef>
                      </a:pPr>
                      <a:r>
                        <a:rPr sz="1200" spc="-5" dirty="0">
                          <a:latin typeface="Times New Roman"/>
                          <a:cs typeface="Times New Roman"/>
                        </a:rPr>
                        <a:t>requires language</a:t>
                      </a:r>
                      <a:r>
                        <a:rPr sz="1200" spc="-50" dirty="0">
                          <a:latin typeface="Times New Roman"/>
                          <a:cs typeface="Times New Roman"/>
                        </a:rPr>
                        <a:t> </a:t>
                      </a:r>
                      <a:r>
                        <a:rPr sz="1200" dirty="0">
                          <a:latin typeface="Times New Roman"/>
                          <a:cs typeface="Times New Roman"/>
                        </a:rPr>
                        <a:t>analysis;  using </a:t>
                      </a:r>
                      <a:r>
                        <a:rPr sz="1200" spc="-5" dirty="0">
                          <a:latin typeface="Times New Roman"/>
                          <a:cs typeface="Times New Roman"/>
                        </a:rPr>
                        <a:t>language </a:t>
                      </a:r>
                      <a:r>
                        <a:rPr sz="1200" dirty="0">
                          <a:latin typeface="Times New Roman"/>
                          <a:cs typeface="Times New Roman"/>
                        </a:rPr>
                        <a:t>to </a:t>
                      </a:r>
                      <a:r>
                        <a:rPr sz="1200" spc="-5" dirty="0">
                          <a:latin typeface="Times New Roman"/>
                          <a:cs typeface="Times New Roman"/>
                        </a:rPr>
                        <a:t>discuss  language</a:t>
                      </a:r>
                      <a:endParaRPr sz="1200">
                        <a:latin typeface="Times New Roman"/>
                        <a:cs typeface="Times New Roman"/>
                      </a:endParaRPr>
                    </a:p>
                  </a:txBody>
                  <a:tcPr marL="0" marR="0" marT="12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marR="215900">
                        <a:lnSpc>
                          <a:spcPts val="1380"/>
                        </a:lnSpc>
                        <a:spcBef>
                          <a:spcPts val="10"/>
                        </a:spcBef>
                      </a:pPr>
                      <a:r>
                        <a:rPr sz="1200" dirty="0">
                          <a:latin typeface="Times New Roman"/>
                          <a:cs typeface="Times New Roman"/>
                        </a:rPr>
                        <a:t>Noun, </a:t>
                      </a:r>
                      <a:r>
                        <a:rPr sz="1200" spc="-5" dirty="0">
                          <a:latin typeface="Times New Roman"/>
                          <a:cs typeface="Times New Roman"/>
                        </a:rPr>
                        <a:t>adjective,</a:t>
                      </a:r>
                      <a:r>
                        <a:rPr sz="1200" spc="-45" dirty="0">
                          <a:latin typeface="Times New Roman"/>
                          <a:cs typeface="Times New Roman"/>
                        </a:rPr>
                        <a:t> </a:t>
                      </a:r>
                      <a:r>
                        <a:rPr sz="1200" spc="-5" dirty="0">
                          <a:latin typeface="Times New Roman"/>
                          <a:cs typeface="Times New Roman"/>
                        </a:rPr>
                        <a:t>code-  </a:t>
                      </a:r>
                      <a:r>
                        <a:rPr sz="1200" dirty="0">
                          <a:latin typeface="Times New Roman"/>
                          <a:cs typeface="Times New Roman"/>
                        </a:rPr>
                        <a:t>switching</a:t>
                      </a:r>
                      <a:endParaRPr sz="1200">
                        <a:latin typeface="Times New Roman"/>
                        <a:cs typeface="Times New Roman"/>
                      </a:endParaRPr>
                    </a:p>
                    <a:p>
                      <a:pPr marL="71120" marR="321945">
                        <a:lnSpc>
                          <a:spcPts val="1380"/>
                        </a:lnSpc>
                      </a:pPr>
                      <a:r>
                        <a:rPr sz="1200" dirty="0">
                          <a:latin typeface="Times New Roman"/>
                          <a:cs typeface="Times New Roman"/>
                        </a:rPr>
                        <a:t>Water </a:t>
                      </a:r>
                      <a:r>
                        <a:rPr sz="1200" spc="-5" dirty="0">
                          <a:latin typeface="Times New Roman"/>
                          <a:cs typeface="Times New Roman"/>
                        </a:rPr>
                        <a:t>is </a:t>
                      </a:r>
                      <a:r>
                        <a:rPr sz="1200" dirty="0">
                          <a:latin typeface="Times New Roman"/>
                          <a:cs typeface="Times New Roman"/>
                        </a:rPr>
                        <a:t>a</a:t>
                      </a:r>
                      <a:r>
                        <a:rPr sz="1200" spc="-55" dirty="0">
                          <a:latin typeface="Times New Roman"/>
                          <a:cs typeface="Times New Roman"/>
                        </a:rPr>
                        <a:t> </a:t>
                      </a:r>
                      <a:r>
                        <a:rPr sz="1200" spc="-5" dirty="0">
                          <a:latin typeface="Times New Roman"/>
                          <a:cs typeface="Times New Roman"/>
                        </a:rPr>
                        <a:t>non-count  </a:t>
                      </a:r>
                      <a:r>
                        <a:rPr sz="1200" dirty="0">
                          <a:latin typeface="Times New Roman"/>
                          <a:cs typeface="Times New Roman"/>
                        </a:rPr>
                        <a:t>noun,</a:t>
                      </a:r>
                      <a:r>
                        <a:rPr sz="1200" spc="-10" dirty="0">
                          <a:latin typeface="Times New Roman"/>
                          <a:cs typeface="Times New Roman"/>
                        </a:rPr>
                        <a:t> </a:t>
                      </a:r>
                      <a:r>
                        <a:rPr sz="1200" spc="-5" dirty="0">
                          <a:latin typeface="Times New Roman"/>
                          <a:cs typeface="Times New Roman"/>
                        </a:rPr>
                        <a:t>right?</a:t>
                      </a:r>
                      <a:endParaRPr sz="1200">
                        <a:latin typeface="Times New Roman"/>
                        <a:cs typeface="Times New Roman"/>
                      </a:endParaRPr>
                    </a:p>
                  </a:txBody>
                  <a:tcPr marL="0" marR="0" marT="12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565217">
                <a:tc>
                  <a:txBody>
                    <a:bodyPr/>
                    <a:lstStyle/>
                    <a:p>
                      <a:pPr marL="71120">
                        <a:lnSpc>
                          <a:spcPts val="1355"/>
                        </a:lnSpc>
                      </a:pPr>
                      <a:r>
                        <a:rPr sz="1200" spc="-5" dirty="0">
                          <a:latin typeface="Times New Roman"/>
                          <a:cs typeface="Times New Roman"/>
                        </a:rPr>
                        <a:t>Poetic/Aesthetic</a:t>
                      </a: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755">
                        <a:lnSpc>
                          <a:spcPts val="1290"/>
                        </a:lnSpc>
                      </a:pPr>
                      <a:r>
                        <a:rPr sz="1100" spc="-75" dirty="0">
                          <a:latin typeface="Arial"/>
                          <a:cs typeface="Arial"/>
                        </a:rPr>
                        <a:t>Message</a:t>
                      </a:r>
                      <a:endParaRPr sz="11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a:lnSpc>
                          <a:spcPts val="1290"/>
                        </a:lnSpc>
                      </a:pPr>
                      <a:r>
                        <a:rPr sz="1100" spc="-45" dirty="0">
                          <a:latin typeface="Arial"/>
                          <a:cs typeface="Arial"/>
                        </a:rPr>
                        <a:t>involves </a:t>
                      </a:r>
                      <a:r>
                        <a:rPr sz="1100" spc="-55" dirty="0">
                          <a:latin typeface="Arial"/>
                          <a:cs typeface="Arial"/>
                        </a:rPr>
                        <a:t>choosing</a:t>
                      </a:r>
                      <a:r>
                        <a:rPr sz="1100" spc="-95" dirty="0">
                          <a:latin typeface="Arial"/>
                          <a:cs typeface="Arial"/>
                        </a:rPr>
                        <a:t> </a:t>
                      </a:r>
                      <a:r>
                        <a:rPr sz="1100" spc="-40" dirty="0">
                          <a:latin typeface="Arial"/>
                          <a:cs typeface="Arial"/>
                        </a:rPr>
                        <a:t>words</a:t>
                      </a:r>
                      <a:endParaRPr sz="1100">
                        <a:latin typeface="Arial"/>
                        <a:cs typeface="Arial"/>
                      </a:endParaRPr>
                    </a:p>
                    <a:p>
                      <a:pPr marL="71120" marR="207645">
                        <a:lnSpc>
                          <a:spcPct val="101800"/>
                        </a:lnSpc>
                      </a:pPr>
                      <a:r>
                        <a:rPr sz="1100" spc="-30" dirty="0">
                          <a:latin typeface="Arial"/>
                          <a:cs typeface="Arial"/>
                        </a:rPr>
                        <a:t>carefully;</a:t>
                      </a:r>
                      <a:r>
                        <a:rPr sz="1100" spc="-65" dirty="0">
                          <a:latin typeface="Arial"/>
                          <a:cs typeface="Arial"/>
                        </a:rPr>
                        <a:t> </a:t>
                      </a:r>
                      <a:r>
                        <a:rPr sz="1100" spc="-15" dirty="0">
                          <a:latin typeface="Arial"/>
                          <a:cs typeface="Arial"/>
                        </a:rPr>
                        <a:t>the</a:t>
                      </a:r>
                      <a:r>
                        <a:rPr sz="1100" spc="-80" dirty="0">
                          <a:latin typeface="Arial"/>
                          <a:cs typeface="Arial"/>
                        </a:rPr>
                        <a:t> </a:t>
                      </a:r>
                      <a:r>
                        <a:rPr sz="1100" spc="-5" dirty="0">
                          <a:latin typeface="Arial"/>
                          <a:cs typeface="Arial"/>
                        </a:rPr>
                        <a:t>art</a:t>
                      </a:r>
                      <a:r>
                        <a:rPr sz="1100" spc="-75" dirty="0">
                          <a:latin typeface="Arial"/>
                          <a:cs typeface="Arial"/>
                        </a:rPr>
                        <a:t> </a:t>
                      </a:r>
                      <a:r>
                        <a:rPr sz="1100" dirty="0">
                          <a:latin typeface="Arial"/>
                          <a:cs typeface="Arial"/>
                        </a:rPr>
                        <a:t>of</a:t>
                      </a:r>
                      <a:r>
                        <a:rPr sz="1100" spc="-80" dirty="0">
                          <a:latin typeface="Arial"/>
                          <a:cs typeface="Arial"/>
                        </a:rPr>
                        <a:t> </a:t>
                      </a:r>
                      <a:r>
                        <a:rPr sz="1100" spc="-35" dirty="0">
                          <a:latin typeface="Arial"/>
                          <a:cs typeface="Arial"/>
                        </a:rPr>
                        <a:t>words,  </a:t>
                      </a:r>
                      <a:r>
                        <a:rPr sz="1100" spc="-10" dirty="0">
                          <a:latin typeface="Arial"/>
                          <a:cs typeface="Arial"/>
                        </a:rPr>
                        <a:t>often</a:t>
                      </a:r>
                      <a:r>
                        <a:rPr sz="1100" spc="-75" dirty="0">
                          <a:latin typeface="Arial"/>
                          <a:cs typeface="Arial"/>
                        </a:rPr>
                        <a:t> </a:t>
                      </a:r>
                      <a:r>
                        <a:rPr sz="1100" spc="-30" dirty="0">
                          <a:latin typeface="Arial"/>
                          <a:cs typeface="Arial"/>
                        </a:rPr>
                        <a:t>self-reflective</a:t>
                      </a:r>
                      <a:endParaRPr sz="11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marR="131445">
                        <a:lnSpc>
                          <a:spcPts val="1380"/>
                        </a:lnSpc>
                        <a:spcBef>
                          <a:spcPts val="10"/>
                        </a:spcBef>
                      </a:pPr>
                      <a:r>
                        <a:rPr sz="1200" spc="-5" dirty="0">
                          <a:latin typeface="Times New Roman"/>
                          <a:cs typeface="Times New Roman"/>
                        </a:rPr>
                        <a:t>But, </a:t>
                      </a:r>
                      <a:r>
                        <a:rPr sz="1200" dirty="0">
                          <a:latin typeface="Times New Roman"/>
                          <a:cs typeface="Times New Roman"/>
                        </a:rPr>
                        <a:t>soft! What </a:t>
                      </a:r>
                      <a:r>
                        <a:rPr sz="1200" spc="-5" dirty="0">
                          <a:latin typeface="Times New Roman"/>
                          <a:cs typeface="Times New Roman"/>
                        </a:rPr>
                        <a:t>light  through yonder</a:t>
                      </a:r>
                      <a:r>
                        <a:rPr sz="1200" spc="-25" dirty="0">
                          <a:latin typeface="Times New Roman"/>
                          <a:cs typeface="Times New Roman"/>
                        </a:rPr>
                        <a:t> </a:t>
                      </a:r>
                      <a:r>
                        <a:rPr sz="1200" spc="-5" dirty="0">
                          <a:latin typeface="Times New Roman"/>
                          <a:cs typeface="Times New Roman"/>
                        </a:rPr>
                        <a:t>window  breaks?</a:t>
                      </a:r>
                      <a:endParaRPr sz="1200" dirty="0">
                        <a:latin typeface="Times New Roman"/>
                        <a:cs typeface="Times New Roman"/>
                      </a:endParaRPr>
                    </a:p>
                  </a:txBody>
                  <a:tcPr marL="0" marR="0" marT="12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bl>
          </a:graphicData>
        </a:graphic>
      </p:graphicFrame>
    </p:spTree>
    <p:extLst>
      <p:ext uri="{BB962C8B-B14F-4D97-AF65-F5344CB8AC3E}">
        <p14:creationId xmlns:p14="http://schemas.microsoft.com/office/powerpoint/2010/main" val="22018723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719</Words>
  <Application>Microsoft Office PowerPoint</Application>
  <PresentationFormat>Geniş ekran</PresentationFormat>
  <Paragraphs>66</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Language Functions: Jakobson</vt:lpstr>
      <vt:lpstr>PowerPoint Sunusu</vt:lpstr>
      <vt:lpstr>Language Functions</vt:lpstr>
      <vt:lpstr>Language Functions</vt:lpstr>
      <vt:lpstr>Language Functions</vt:lpstr>
      <vt:lpstr>Language Functions</vt:lpstr>
      <vt:lpstr>Language Functions</vt:lpstr>
      <vt:lpstr>Language Functions</vt:lpstr>
      <vt:lpstr>The table below is a compilation that contains a brief overview of each function’s classification, orientation, role, and an example to illustrate its use:</vt:lpstr>
      <vt:lpstr>Language Functions</vt:lpstr>
      <vt:lpstr>Language Functions</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Hafta14</dc:title>
  <dc:creator>MUSTAFA GÜLEÇ</dc:creator>
  <cp:lastModifiedBy>MUSTAFA GÜLEÇ</cp:lastModifiedBy>
  <cp:revision>10</cp:revision>
  <dcterms:created xsi:type="dcterms:W3CDTF">2018-02-22T10:18:44Z</dcterms:created>
  <dcterms:modified xsi:type="dcterms:W3CDTF">2018-02-26T16:14:19Z</dcterms:modified>
</cp:coreProperties>
</file>