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sldIdLst>
    <p:sldId id="256" r:id="rId2"/>
    <p:sldId id="257"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EEF6291-42BD-4073-B5FC-90C42CA0F377}" type="datetimeFigureOut">
              <a:rPr lang="tr-TR" smtClean="0"/>
              <a:pPr/>
              <a:t>29.5.2018</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3C608B7-BA56-4DE4-AF90-CE5ECEE55FA3}"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83C608B7-BA56-4DE4-AF90-CE5ECEE55FA3}" type="slidenum">
              <a:rPr lang="tr-TR" smtClean="0"/>
              <a:pPr/>
              <a:t>1</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4994FF87-16F7-4B52-A867-587D7D98BC62}" type="datetimeFigureOut">
              <a:rPr lang="tr-TR" smtClean="0"/>
              <a:pPr/>
              <a:t>29.5.2018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C276020-7276-4183-87CA-7D2DDEDCF56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94FF87-16F7-4B52-A867-587D7D98BC62}" type="datetimeFigureOut">
              <a:rPr lang="tr-TR" smtClean="0"/>
              <a:pPr/>
              <a:t>29.5.2018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276020-7276-4183-87CA-7D2DDEDCF56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4800" dirty="0">
                <a:latin typeface="Andalus" pitchFamily="18" charset="-78"/>
                <a:cs typeface="Andalus" pitchFamily="18" charset="-78"/>
              </a:rPr>
              <a:t>1. konu</a:t>
            </a:r>
          </a:p>
        </p:txBody>
      </p:sp>
      <p:sp>
        <p:nvSpPr>
          <p:cNvPr id="3" name="2 Alt Başlık"/>
          <p:cNvSpPr>
            <a:spLocks noGrp="1"/>
          </p:cNvSpPr>
          <p:nvPr>
            <p:ph type="subTitle" idx="1"/>
          </p:nvPr>
        </p:nvSpPr>
        <p:spPr/>
        <p:txBody>
          <a:bodyPr>
            <a:normAutofit fontScale="55000" lnSpcReduction="20000"/>
          </a:bodyPr>
          <a:lstStyle/>
          <a:p>
            <a:r>
              <a:rPr lang="tr-TR" sz="4400" dirty="0">
                <a:latin typeface="Bell MT" pitchFamily="18" charset="0"/>
                <a:cs typeface="Andalus" pitchFamily="18" charset="-78"/>
              </a:rPr>
              <a:t>Bir sanat ürünü veya sanatsal parça nedir?</a:t>
            </a:r>
          </a:p>
          <a:p>
            <a:r>
              <a:rPr lang="tr-TR" sz="4400" dirty="0">
                <a:latin typeface="Bell MT" pitchFamily="18" charset="0"/>
                <a:cs typeface="Andalus" pitchFamily="18" charset="-78"/>
              </a:rPr>
              <a:t>Sanatsal parça nelerden oluşur?</a:t>
            </a:r>
          </a:p>
          <a:p>
            <a:r>
              <a:rPr lang="tr-TR" sz="4400" dirty="0">
                <a:latin typeface="Bell MT" pitchFamily="18" charset="0"/>
                <a:cs typeface="Andalus" pitchFamily="18" charset="-78"/>
              </a:rPr>
              <a:t>Estetik, sanatsal parçanın okunmasında gerekli ve hatta vazgeçilmez bir öğe midir?</a:t>
            </a:r>
          </a:p>
          <a:p>
            <a:endParaRPr lang="tr-TR" sz="4400" dirty="0">
              <a:latin typeface="Aldhabi" pitchFamily="2" charset="-78"/>
              <a:cs typeface="Aldhabi" pitchFamily="2"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3. hafta</a:t>
            </a:r>
          </a:p>
        </p:txBody>
      </p:sp>
      <p:sp>
        <p:nvSpPr>
          <p:cNvPr id="3" name="2 İçerik Yer Tutucusu"/>
          <p:cNvSpPr>
            <a:spLocks noGrp="1"/>
          </p:cNvSpPr>
          <p:nvPr>
            <p:ph idx="1"/>
          </p:nvPr>
        </p:nvSpPr>
        <p:spPr/>
        <p:txBody>
          <a:bodyPr>
            <a:normAutofit fontScale="92500" lnSpcReduction="10000"/>
          </a:bodyPr>
          <a:lstStyle/>
          <a:p>
            <a:r>
              <a:rPr lang="tr-TR" sz="2400" dirty="0">
                <a:latin typeface="Bell MT" pitchFamily="18" charset="0"/>
              </a:rPr>
              <a:t>Modern sanat ve mülkiyet ilişkileri:</a:t>
            </a:r>
          </a:p>
          <a:p>
            <a:r>
              <a:rPr lang="tr-TR" sz="2400" dirty="0">
                <a:latin typeface="Bell MT" pitchFamily="18" charset="0"/>
              </a:rPr>
              <a:t>Bu, dersin John Berger’in “Görme Biçimi“ eserine ayrılan son haftası. Burada kimi güncel gelişmelerin modern sanatta kodlanan mülkiyet ilişkilerini eş zamanlı olarak tekrar </a:t>
            </a:r>
            <a:r>
              <a:rPr lang="tr-TR" sz="2400" dirty="0" smtClean="0">
                <a:latin typeface="Bell MT" pitchFamily="18" charset="0"/>
              </a:rPr>
              <a:t>kurmakta </a:t>
            </a:r>
            <a:r>
              <a:rPr lang="tr-TR" sz="2400" dirty="0">
                <a:latin typeface="Bell MT" pitchFamily="18" charset="0"/>
              </a:rPr>
              <a:t>ve </a:t>
            </a:r>
            <a:r>
              <a:rPr lang="tr-TR" sz="2400" dirty="0" smtClean="0">
                <a:latin typeface="Bell MT" pitchFamily="18" charset="0"/>
              </a:rPr>
              <a:t>aşındırmakta oluşuna </a:t>
            </a:r>
            <a:r>
              <a:rPr lang="tr-TR" sz="2400" dirty="0">
                <a:latin typeface="Bell MT" pitchFamily="18" charset="0"/>
              </a:rPr>
              <a:t>odaklanacağız. </a:t>
            </a:r>
          </a:p>
          <a:p>
            <a:r>
              <a:rPr lang="tr-TR" sz="2400" dirty="0">
                <a:latin typeface="Bell MT" pitchFamily="18" charset="0"/>
              </a:rPr>
              <a:t>Özellikle eskinin tek, eşsiz ve kopyalanamaz yağlı boya resimlerinin günümüzde kopyalanabilmesi, yeniden üretilebilmesi, bir kısmının seçilerek büyütülebilmesi ve çoğaltılabilmesi sanat parçasının konumuna ve değerine dair toplumsal bir dönüşüm yaratma potansiyeli taşır. Eskinin değeri ölçüsünde dünyaca ünlü müzelerde sergilenen yağlı boya resimleri bugün sosyal medya hesaplarında profil resmi olarak kullanılabilmekte, isteyenin her an yanında taşıyabileceği, kıyafetinin üzerinde sergileyebileceği veya odasının duvarlarına asabileceği yeni dolaşım alanlarına girmiştir.</a:t>
            </a:r>
          </a:p>
          <a:p>
            <a:endParaRPr lang="tr-TR" sz="2400" dirty="0">
              <a:latin typeface="Bell MT" pitchFamily="18" charset="0"/>
            </a:endParaRPr>
          </a:p>
          <a:p>
            <a:endParaRPr lang="tr-TR" sz="2400" dirty="0">
              <a:latin typeface="Bell MT"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3. hafta</a:t>
            </a:r>
            <a:endParaRPr lang="tr-TR" dirty="0"/>
          </a:p>
        </p:txBody>
      </p:sp>
      <p:sp>
        <p:nvSpPr>
          <p:cNvPr id="3" name="2 İçerik Yer Tutucusu"/>
          <p:cNvSpPr>
            <a:spLocks noGrp="1"/>
          </p:cNvSpPr>
          <p:nvPr>
            <p:ph idx="1"/>
          </p:nvPr>
        </p:nvSpPr>
        <p:spPr/>
        <p:txBody>
          <a:bodyPr>
            <a:normAutofit fontScale="92500"/>
          </a:bodyPr>
          <a:lstStyle/>
          <a:p>
            <a:r>
              <a:rPr lang="tr-TR" sz="2400" dirty="0">
                <a:latin typeface="Bell MT" pitchFamily="18" charset="0"/>
              </a:rPr>
              <a:t>Sanatın kopyalama, yeniden üretme, dağıtma ve yayma imkanları ile tüketilebilmesi toplumsal anlam, benlik ve kimlik inşalarında aktif bir kullanıma kavuşması anlamına gelir. Bu durumu sanatın eski değerinde ortaya çıkan bir aşınma olarak okumak yerine ayrıcalıklı eleştirmenlerinin konumuna dönük bir meydan okuma olarak değerlendirmek yerinde olacaktır. Sanat parçalarının yeni bağlamlarda yeni bireysel ve toplumsal oluşumlarla buluşmasının sanat ve sosyal antropoloji arasında verimli kuramsal düşünme ve araştırma düzenleme imkanları yarattığı rahatlıkla iddia edilebilir.</a:t>
            </a:r>
          </a:p>
          <a:p>
            <a:r>
              <a:rPr lang="tr-TR" sz="2400" dirty="0">
                <a:latin typeface="Bell MT" pitchFamily="18" charset="0"/>
              </a:rPr>
              <a:t>Dersin üçüncü </a:t>
            </a:r>
            <a:r>
              <a:rPr lang="tr-TR" sz="2400" dirty="0" smtClean="0">
                <a:latin typeface="Bell MT" pitchFamily="18" charset="0"/>
              </a:rPr>
              <a:t>haftasında yer alan </a:t>
            </a:r>
            <a:r>
              <a:rPr lang="tr-TR" sz="2400" dirty="0">
                <a:latin typeface="Bell MT" pitchFamily="18" charset="0"/>
              </a:rPr>
              <a:t>bu konulara son kısımda ele alacağımız gerçeklik ve kurmaca bağlantısı ile bir kez daha döneceğiz veya, başka bir deyişle, şimdi gördüklerimiz son konumuzun temelini kuvvetle inşa edecek.</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a:latin typeface="Andalus" pitchFamily="18" charset="-78"/>
                <a:cs typeface="Andalus" pitchFamily="18" charset="-78"/>
              </a:rPr>
              <a:t>3</a:t>
            </a:r>
            <a:r>
              <a:rPr lang="tr-TR" smtClean="0">
                <a:latin typeface="Andalus" pitchFamily="18" charset="-78"/>
                <a:cs typeface="Andalus" pitchFamily="18" charset="-78"/>
              </a:rPr>
              <a:t>. </a:t>
            </a:r>
            <a:r>
              <a:rPr lang="tr-TR" dirty="0">
                <a:latin typeface="Andalus" pitchFamily="18" charset="-78"/>
                <a:cs typeface="Andalus" pitchFamily="18" charset="-78"/>
              </a:rPr>
              <a:t>hafta</a:t>
            </a:r>
            <a:endParaRPr lang="tr-TR" dirty="0"/>
          </a:p>
        </p:txBody>
      </p:sp>
      <p:sp>
        <p:nvSpPr>
          <p:cNvPr id="3" name="2 İçerik Yer Tutucusu"/>
          <p:cNvSpPr>
            <a:spLocks noGrp="1"/>
          </p:cNvSpPr>
          <p:nvPr>
            <p:ph idx="1"/>
          </p:nvPr>
        </p:nvSpPr>
        <p:spPr/>
        <p:txBody>
          <a:bodyPr>
            <a:normAutofit/>
          </a:bodyPr>
          <a:lstStyle/>
          <a:p>
            <a:r>
              <a:rPr lang="tr-TR" sz="2400" b="1" dirty="0">
                <a:latin typeface="Bell MT" pitchFamily="18" charset="0"/>
              </a:rPr>
              <a:t>Zorunlu okumalar</a:t>
            </a:r>
            <a:r>
              <a:rPr lang="tr-TR" sz="2400" dirty="0">
                <a:latin typeface="Bell MT" pitchFamily="18" charset="0"/>
              </a:rPr>
              <a:t>:</a:t>
            </a:r>
          </a:p>
          <a:p>
            <a:r>
              <a:rPr lang="tr-TR" sz="2400" dirty="0">
                <a:latin typeface="Bell MT" pitchFamily="18" charset="0"/>
              </a:rPr>
              <a:t>John </a:t>
            </a:r>
            <a:r>
              <a:rPr lang="tr-TR" sz="2400" dirty="0" err="1">
                <a:latin typeface="Bell MT" pitchFamily="18" charset="0"/>
              </a:rPr>
              <a:t>Berger</a:t>
            </a:r>
            <a:r>
              <a:rPr lang="tr-TR" sz="2400" dirty="0">
                <a:latin typeface="Bell MT" pitchFamily="18" charset="0"/>
              </a:rPr>
              <a:t> (2003). </a:t>
            </a:r>
            <a:r>
              <a:rPr lang="tr-TR" sz="2400" i="1" dirty="0">
                <a:latin typeface="Bell MT" pitchFamily="18" charset="0"/>
              </a:rPr>
              <a:t>Görme Biçimleri</a:t>
            </a:r>
            <a:r>
              <a:rPr lang="tr-TR" sz="2400" dirty="0">
                <a:latin typeface="Bell MT" pitchFamily="18" charset="0"/>
              </a:rPr>
              <a:t>. İstanbul: Metis Yayınları. (4. Bölüm)</a:t>
            </a:r>
          </a:p>
          <a:p>
            <a:r>
              <a:rPr lang="tr-TR" sz="2400" dirty="0" err="1">
                <a:latin typeface="Bell MT" pitchFamily="18" charset="0"/>
              </a:rPr>
              <a:t>Umberto</a:t>
            </a:r>
            <a:r>
              <a:rPr lang="tr-TR" sz="2400" dirty="0">
                <a:latin typeface="Bell MT" pitchFamily="18" charset="0"/>
              </a:rPr>
              <a:t> </a:t>
            </a:r>
            <a:r>
              <a:rPr lang="tr-TR" sz="2400" dirty="0" err="1">
                <a:latin typeface="Bell MT" pitchFamily="18" charset="0"/>
              </a:rPr>
              <a:t>Eco</a:t>
            </a:r>
            <a:r>
              <a:rPr lang="tr-TR" sz="2400" dirty="0">
                <a:latin typeface="Bell MT" pitchFamily="18" charset="0"/>
              </a:rPr>
              <a:t> (2018). </a:t>
            </a:r>
            <a:r>
              <a:rPr lang="tr-TR" sz="2400" i="1" dirty="0">
                <a:latin typeface="Bell MT" pitchFamily="18" charset="0"/>
              </a:rPr>
              <a:t>Gülün Adı</a:t>
            </a:r>
            <a:r>
              <a:rPr lang="tr-TR" sz="2400" dirty="0">
                <a:latin typeface="Bell MT" pitchFamily="18" charset="0"/>
              </a:rPr>
              <a:t>. İstanbul: Can Yayınları. </a:t>
            </a:r>
            <a:r>
              <a:rPr lang="tr-TR" sz="2400">
                <a:latin typeface="Bell MT" pitchFamily="18" charset="0"/>
              </a:rPr>
              <a:t>(Kitabın </a:t>
            </a:r>
            <a:r>
              <a:rPr lang="tr-TR" sz="2400" dirty="0">
                <a:latin typeface="Bell MT" pitchFamily="18" charset="0"/>
              </a:rPr>
              <a:t>son çeyreği)</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211</TotalTime>
  <Words>301</Words>
  <Application>Microsoft Office PowerPoint</Application>
  <PresentationFormat>Ekran Gösterisi (4:3)</PresentationFormat>
  <Paragraphs>16</Paragraphs>
  <Slides>4</Slides>
  <Notes>1</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1. konu</vt:lpstr>
      <vt:lpstr>3. hafta</vt:lpstr>
      <vt:lpstr>3. hafta</vt:lpstr>
      <vt:lpstr>3. hafta</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 konu</dc:title>
  <dc:creator>çağlar</dc:creator>
  <cp:lastModifiedBy>çağlar</cp:lastModifiedBy>
  <cp:revision>26</cp:revision>
  <dcterms:created xsi:type="dcterms:W3CDTF">2018-05-08T13:48:36Z</dcterms:created>
  <dcterms:modified xsi:type="dcterms:W3CDTF">2018-05-29T13:55:48Z</dcterms:modified>
</cp:coreProperties>
</file>