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00"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86" d="100"/>
          <a:sy n="86"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23.01.2020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23.01.2020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23.01.2020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23.01.2020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23.01.2020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23.01.2020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dirty="0"/>
              <a:t>Grafikler</a:t>
            </a:r>
          </a:p>
        </p:txBody>
      </p:sp>
      <p:sp>
        <p:nvSpPr>
          <p:cNvPr id="3" name="Alt Başlık 2"/>
          <p:cNvSpPr>
            <a:spLocks noGrp="1"/>
          </p:cNvSpPr>
          <p:nvPr>
            <p:ph type="subTitle" idx="1"/>
          </p:nvPr>
        </p:nvSpPr>
        <p:spPr>
          <a:xfrm>
            <a:off x="1193180" y="4347147"/>
            <a:ext cx="9868830" cy="771763"/>
          </a:xfrm>
        </p:spPr>
        <p:txBody>
          <a:bodyPr/>
          <a:lstStyle/>
          <a:p>
            <a:r>
              <a:rPr lang="tr-TR" dirty="0"/>
              <a:t>NET 222- SCADA </a:t>
            </a:r>
            <a:r>
              <a:rPr lang="tr-TR" dirty="0" err="1"/>
              <a:t>SİSTEMlERİ</a:t>
            </a:r>
            <a:endParaRPr lang="tr-TR" dirty="0"/>
          </a:p>
          <a:p>
            <a:r>
              <a:rPr lang="tr-TR" dirty="0" err="1"/>
              <a:t>Ö</a:t>
            </a:r>
            <a:r>
              <a:rPr lang="tr-TR" cap="none" dirty="0" err="1"/>
              <a:t>ğr</a:t>
            </a:r>
            <a:r>
              <a:rPr lang="tr-TR" dirty="0"/>
              <a:t>. G</a:t>
            </a:r>
            <a:r>
              <a:rPr lang="tr-TR" cap="none" dirty="0"/>
              <a:t>ör</a:t>
            </a:r>
            <a:r>
              <a:rPr lang="tr-TR" dirty="0"/>
              <a:t>. </a:t>
            </a:r>
            <a:r>
              <a:rPr lang="tr-TR"/>
              <a:t>Nuri Furkan koçak</a:t>
            </a:r>
            <a:endParaRPr lang="tr-TR" cap="none" dirty="0"/>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Yazıyı kopyalayarak </a:t>
            </a:r>
            <a:r>
              <a:rPr lang="tr-TR" dirty="0" err="1"/>
              <a:t>alfast</a:t>
            </a:r>
            <a:r>
              <a:rPr lang="tr-TR" dirty="0"/>
              <a:t> tankına götürüyorum. Sağ en alttaki tank. Yazıya çift tıklayıp tüm değişkenleri </a:t>
            </a:r>
            <a:r>
              <a:rPr lang="tr-TR" dirty="0" err="1"/>
              <a:t>Agitator_Alfast_V</a:t>
            </a:r>
            <a:r>
              <a:rPr lang="tr-TR" dirty="0"/>
              <a:t> olarak değiştiriyoruz. </a:t>
            </a:r>
          </a:p>
          <a:p>
            <a:r>
              <a:rPr lang="tr-TR" dirty="0"/>
              <a:t>Yaptığımız özelliklerin çalışıp çalışmadığını kontrol etmek için editör kısmına geçip </a:t>
            </a:r>
            <a:r>
              <a:rPr lang="tr-TR" dirty="0" err="1"/>
              <a:t>Compile</a:t>
            </a:r>
            <a:r>
              <a:rPr lang="tr-TR" dirty="0"/>
              <a:t>, Run. </a:t>
            </a:r>
            <a:r>
              <a:rPr lang="tr-TR" dirty="0" err="1"/>
              <a:t>Pages</a:t>
            </a:r>
            <a:r>
              <a:rPr lang="tr-TR" dirty="0"/>
              <a:t>---&gt;</a:t>
            </a:r>
            <a:r>
              <a:rPr lang="tr-TR" dirty="0" err="1"/>
              <a:t>Past</a:t>
            </a:r>
            <a:r>
              <a:rPr lang="tr-TR" dirty="0"/>
              <a:t> Burada siloların on </a:t>
            </a:r>
            <a:r>
              <a:rPr lang="tr-TR" dirty="0" err="1"/>
              <a:t>off</a:t>
            </a:r>
            <a:r>
              <a:rPr lang="tr-TR" dirty="0"/>
              <a:t> butonlarına basarsak yazıların değiştiğini görürüz. </a:t>
            </a:r>
          </a:p>
          <a:p>
            <a:r>
              <a:rPr lang="tr-TR" dirty="0" err="1"/>
              <a:t>Citect</a:t>
            </a:r>
            <a:r>
              <a:rPr lang="tr-TR" dirty="0"/>
              <a:t> </a:t>
            </a:r>
            <a:r>
              <a:rPr lang="tr-TR" dirty="0" err="1"/>
              <a:t>Graphic</a:t>
            </a:r>
            <a:r>
              <a:rPr lang="tr-TR" dirty="0"/>
              <a:t> </a:t>
            </a:r>
            <a:r>
              <a:rPr lang="tr-TR" dirty="0" err="1"/>
              <a:t>Builder’a</a:t>
            </a:r>
            <a:r>
              <a:rPr lang="tr-TR" dirty="0"/>
              <a:t> geri dönüp sağ alttaki tankın </a:t>
            </a:r>
            <a:r>
              <a:rPr lang="tr-TR" dirty="0" err="1"/>
              <a:t>textini</a:t>
            </a:r>
            <a:r>
              <a:rPr lang="tr-TR" dirty="0"/>
              <a:t> </a:t>
            </a:r>
            <a:r>
              <a:rPr lang="tr-TR" dirty="0" err="1"/>
              <a:t>Alfast</a:t>
            </a:r>
            <a:r>
              <a:rPr lang="tr-TR" dirty="0"/>
              <a:t> Karıştırıcı ON ve </a:t>
            </a:r>
            <a:r>
              <a:rPr lang="tr-TR" dirty="0" err="1"/>
              <a:t>Alfast</a:t>
            </a:r>
            <a:r>
              <a:rPr lang="tr-TR" dirty="0"/>
              <a:t> Karıştırıcı OFF olarak değiştiriyoruz. </a:t>
            </a:r>
            <a:r>
              <a:rPr lang="tr-TR" dirty="0" err="1"/>
              <a:t>Save</a:t>
            </a:r>
            <a:r>
              <a:rPr lang="tr-TR" dirty="0"/>
              <a:t> edip, Runtime sayfasına geri döndüğümüzde </a:t>
            </a:r>
            <a:r>
              <a:rPr lang="tr-TR" dirty="0" err="1"/>
              <a:t>Pages</a:t>
            </a:r>
            <a:r>
              <a:rPr lang="tr-TR" dirty="0"/>
              <a:t>---&gt;</a:t>
            </a:r>
            <a:r>
              <a:rPr lang="tr-TR" dirty="0" err="1"/>
              <a:t>Past</a:t>
            </a:r>
            <a:r>
              <a:rPr lang="tr-TR" dirty="0"/>
              <a:t> seçtiğimizde </a:t>
            </a:r>
            <a:r>
              <a:rPr lang="tr-TR" dirty="0" err="1"/>
              <a:t>runtime</a:t>
            </a:r>
            <a:r>
              <a:rPr lang="tr-TR" dirty="0"/>
              <a:t> sayfası güncellenir. (Yani sayfada değişiklik yapacaksak </a:t>
            </a:r>
            <a:r>
              <a:rPr lang="tr-TR" dirty="0" err="1"/>
              <a:t>runtime’ı</a:t>
            </a:r>
            <a:r>
              <a:rPr lang="tr-TR" dirty="0"/>
              <a:t> kapatmamıza gerek yok.)</a:t>
            </a:r>
          </a:p>
        </p:txBody>
      </p:sp>
    </p:spTree>
    <p:extLst>
      <p:ext uri="{BB962C8B-B14F-4D97-AF65-F5344CB8AC3E}">
        <p14:creationId xmlns:p14="http://schemas.microsoft.com/office/powerpoint/2010/main" val="6467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fontScale="92500" lnSpcReduction="10000"/>
          </a:bodyPr>
          <a:lstStyle/>
          <a:p>
            <a:r>
              <a:rPr lang="tr-TR" dirty="0" err="1"/>
              <a:t>Runtime’dan</a:t>
            </a:r>
            <a:r>
              <a:rPr lang="tr-TR" dirty="0"/>
              <a:t> çıkıp grafik sayfasına geri dönüyorum. Sisteme vanaları ekliyoruz. Sf-5-17. (Soğutma vanası, akış vanası ve sıcak su vanası) Sembol sete gidip, Silo karıştırıcı OFF yazan yere yakın olarak bırakıyoruz. OFF </a:t>
            </a:r>
            <a:r>
              <a:rPr lang="tr-TR" dirty="0" err="1"/>
              <a:t>symbol</a:t>
            </a:r>
            <a:r>
              <a:rPr lang="tr-TR" dirty="0"/>
              <a:t>---&gt;Library---&gt;</a:t>
            </a:r>
            <a:r>
              <a:rPr lang="tr-TR" dirty="0" err="1"/>
              <a:t>valve_solonoid</a:t>
            </a:r>
            <a:r>
              <a:rPr lang="tr-TR" dirty="0"/>
              <a:t>---&gt;en altta </a:t>
            </a:r>
            <a:r>
              <a:rPr lang="tr-TR" dirty="0" err="1"/>
              <a:t>up_small_red</a:t>
            </a:r>
            <a:r>
              <a:rPr lang="tr-TR" dirty="0"/>
              <a:t>, ON </a:t>
            </a:r>
            <a:r>
              <a:rPr lang="tr-TR" dirty="0" err="1"/>
              <a:t>symbol</a:t>
            </a:r>
            <a:r>
              <a:rPr lang="tr-TR" dirty="0"/>
              <a:t>---&gt;Library---&gt;</a:t>
            </a:r>
            <a:r>
              <a:rPr lang="tr-TR" dirty="0" err="1"/>
              <a:t>valve_solonoid</a:t>
            </a:r>
            <a:r>
              <a:rPr lang="tr-TR" dirty="0"/>
              <a:t>---&gt;en altta </a:t>
            </a:r>
            <a:r>
              <a:rPr lang="tr-TR" dirty="0" err="1"/>
              <a:t>up_small_green</a:t>
            </a:r>
            <a:r>
              <a:rPr lang="tr-TR" dirty="0"/>
              <a:t>. ON </a:t>
            </a:r>
            <a:r>
              <a:rPr lang="tr-TR" dirty="0" err="1"/>
              <a:t>symbol</a:t>
            </a:r>
            <a:r>
              <a:rPr lang="tr-TR" dirty="0"/>
              <a:t> </a:t>
            </a:r>
            <a:r>
              <a:rPr lang="tr-TR" dirty="0" err="1"/>
              <a:t>when</a:t>
            </a:r>
            <a:r>
              <a:rPr lang="tr-TR" dirty="0"/>
              <a:t>---&gt;insert </a:t>
            </a:r>
            <a:r>
              <a:rPr lang="tr-TR" dirty="0" err="1"/>
              <a:t>tag</a:t>
            </a:r>
            <a:r>
              <a:rPr lang="tr-TR" dirty="0"/>
              <a:t>---&gt;</a:t>
            </a:r>
            <a:r>
              <a:rPr lang="tr-TR" dirty="0" err="1"/>
              <a:t>Valve_Cool_CMD</a:t>
            </a:r>
            <a:r>
              <a:rPr lang="tr-TR" dirty="0"/>
              <a:t>. Vanayı yukarı kopyalıyoruz. Yukarıdaki menüden---&gt;</a:t>
            </a:r>
            <a:r>
              <a:rPr lang="tr-TR" dirty="0" err="1"/>
              <a:t>Arrange</a:t>
            </a:r>
            <a:r>
              <a:rPr lang="tr-TR" dirty="0"/>
              <a:t>---&gt; </a:t>
            </a:r>
            <a:r>
              <a:rPr lang="tr-TR" dirty="0" err="1"/>
              <a:t>Rotate</a:t>
            </a:r>
            <a:r>
              <a:rPr lang="tr-TR" dirty="0"/>
              <a:t>---&gt;</a:t>
            </a:r>
            <a:r>
              <a:rPr lang="tr-TR" dirty="0" err="1"/>
              <a:t>Clockwise</a:t>
            </a:r>
            <a:r>
              <a:rPr lang="tr-TR" dirty="0"/>
              <a:t>. Şekle uygun yerleştiriyoruz. Vanaya çift tıklayıp değişkeni, </a:t>
            </a:r>
            <a:r>
              <a:rPr lang="tr-TR" dirty="0" err="1"/>
              <a:t>Valve_Flow_CMD</a:t>
            </a:r>
            <a:r>
              <a:rPr lang="tr-TR" dirty="0"/>
              <a:t> olarak değiştiriyoruz. </a:t>
            </a:r>
            <a:r>
              <a:rPr lang="tr-TR" dirty="0" err="1"/>
              <a:t>Cool</a:t>
            </a:r>
            <a:r>
              <a:rPr lang="tr-TR" dirty="0"/>
              <a:t> vanasını kopyalayıp hot </a:t>
            </a:r>
            <a:r>
              <a:rPr lang="tr-TR" dirty="0" err="1"/>
              <a:t>water</a:t>
            </a:r>
            <a:r>
              <a:rPr lang="tr-TR" dirty="0"/>
              <a:t> vanasını oluşturuyoruz. Şekle uygun yere yerleştiriyoruz. Değişkenini </a:t>
            </a:r>
            <a:r>
              <a:rPr lang="tr-TR" dirty="0" err="1"/>
              <a:t>Valve_HW_CMD</a:t>
            </a:r>
            <a:r>
              <a:rPr lang="tr-TR" dirty="0"/>
              <a:t> olarak değiştiriyoruz. </a:t>
            </a:r>
          </a:p>
          <a:p>
            <a:r>
              <a:rPr lang="tr-TR" dirty="0"/>
              <a:t>En altta pompanın çalışmasını istiyorum. Sembol set ve pompanın durmasını istediğimiz yere tıklıyoruz. (</a:t>
            </a:r>
            <a:r>
              <a:rPr lang="tr-TR" dirty="0" err="1"/>
              <a:t>Balance</a:t>
            </a:r>
            <a:r>
              <a:rPr lang="tr-TR" dirty="0"/>
              <a:t> tankın sağ tarafındaki boruya) ---&gt; OFF sembol---&gt;</a:t>
            </a:r>
            <a:r>
              <a:rPr lang="tr-TR" dirty="0" err="1"/>
              <a:t>pump_base_small</a:t>
            </a:r>
            <a:r>
              <a:rPr lang="tr-TR" dirty="0"/>
              <a:t>---&gt; </a:t>
            </a:r>
            <a:r>
              <a:rPr lang="tr-TR" dirty="0" err="1"/>
              <a:t>right_red</a:t>
            </a:r>
            <a:r>
              <a:rPr lang="tr-TR" dirty="0"/>
              <a:t>. ON sembol---&gt;</a:t>
            </a:r>
            <a:r>
              <a:rPr lang="tr-TR" dirty="0" err="1"/>
              <a:t>pump_base_small</a:t>
            </a:r>
            <a:r>
              <a:rPr lang="tr-TR" dirty="0"/>
              <a:t>---&gt; </a:t>
            </a:r>
            <a:r>
              <a:rPr lang="tr-TR" dirty="0" err="1"/>
              <a:t>right_green</a:t>
            </a:r>
            <a:r>
              <a:rPr lang="tr-TR" dirty="0"/>
              <a:t>. On </a:t>
            </a:r>
            <a:r>
              <a:rPr lang="tr-TR" dirty="0" err="1"/>
              <a:t>symbol</a:t>
            </a:r>
            <a:r>
              <a:rPr lang="tr-TR" dirty="0"/>
              <a:t> </a:t>
            </a:r>
            <a:r>
              <a:rPr lang="tr-TR" dirty="0" err="1"/>
              <a:t>when</a:t>
            </a:r>
            <a:r>
              <a:rPr lang="tr-TR" dirty="0"/>
              <a:t>---&gt;insert </a:t>
            </a:r>
            <a:r>
              <a:rPr lang="tr-TR" dirty="0" err="1"/>
              <a:t>tag</a:t>
            </a:r>
            <a:r>
              <a:rPr lang="tr-TR" dirty="0"/>
              <a:t>--&gt; </a:t>
            </a:r>
            <a:r>
              <a:rPr lang="tr-TR" dirty="0" err="1"/>
              <a:t>Pump_Feed_CMD</a:t>
            </a:r>
            <a:r>
              <a:rPr lang="tr-TR" dirty="0"/>
              <a:t>. İlgili yere yerleştiriyoruz. Altına On/</a:t>
            </a:r>
            <a:r>
              <a:rPr lang="tr-TR" dirty="0" err="1"/>
              <a:t>Off</a:t>
            </a:r>
            <a:r>
              <a:rPr lang="tr-TR" dirty="0"/>
              <a:t> butonu eklemek için buton alıp tıkla, </a:t>
            </a:r>
            <a:r>
              <a:rPr lang="tr-TR" dirty="0" err="1"/>
              <a:t>Text</a:t>
            </a:r>
            <a:r>
              <a:rPr lang="tr-TR" dirty="0"/>
              <a:t>---&gt;ON/OFF, </a:t>
            </a:r>
            <a:r>
              <a:rPr lang="tr-TR" dirty="0" err="1"/>
              <a:t>Input</a:t>
            </a:r>
            <a:r>
              <a:rPr lang="tr-TR" dirty="0"/>
              <a:t>---&gt;</a:t>
            </a:r>
            <a:r>
              <a:rPr lang="tr-TR" dirty="0" err="1"/>
              <a:t>Up</a:t>
            </a:r>
            <a:r>
              <a:rPr lang="tr-TR" dirty="0"/>
              <a:t> </a:t>
            </a:r>
            <a:r>
              <a:rPr lang="tr-TR" dirty="0" err="1"/>
              <a:t>command</a:t>
            </a:r>
            <a:r>
              <a:rPr lang="tr-TR" dirty="0"/>
              <a:t>---&gt;</a:t>
            </a:r>
            <a:r>
              <a:rPr lang="tr-TR" dirty="0" err="1"/>
              <a:t>Toggle</a:t>
            </a:r>
            <a:r>
              <a:rPr lang="tr-TR" dirty="0"/>
              <a:t>(</a:t>
            </a:r>
            <a:r>
              <a:rPr lang="tr-TR" dirty="0" err="1"/>
              <a:t>Pump_Feed_CMD</a:t>
            </a:r>
            <a:r>
              <a:rPr lang="tr-TR" dirty="0"/>
              <a:t>) (içindeki değişkeni insert </a:t>
            </a:r>
            <a:r>
              <a:rPr lang="tr-TR" dirty="0" err="1"/>
              <a:t>tag</a:t>
            </a:r>
            <a:r>
              <a:rPr lang="tr-TR" dirty="0"/>
              <a:t> den ekleyebiliriz.) (Bunu sağ alttaki </a:t>
            </a:r>
            <a:r>
              <a:rPr lang="tr-TR" dirty="0" err="1"/>
              <a:t>toggle</a:t>
            </a:r>
            <a:r>
              <a:rPr lang="tr-TR" dirty="0"/>
              <a:t> butonunu kopyalayarak değişkenini değiştirip de yapabiliriz.)</a:t>
            </a:r>
          </a:p>
        </p:txBody>
      </p:sp>
    </p:spTree>
    <p:extLst>
      <p:ext uri="{BB962C8B-B14F-4D97-AF65-F5344CB8AC3E}">
        <p14:creationId xmlns:p14="http://schemas.microsoft.com/office/powerpoint/2010/main" val="3317706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Runtime’a</a:t>
            </a:r>
            <a:r>
              <a:rPr lang="tr-TR" dirty="0"/>
              <a:t> geçiyoruz. </a:t>
            </a:r>
            <a:r>
              <a:rPr lang="tr-TR" dirty="0" err="1"/>
              <a:t>Pages</a:t>
            </a:r>
            <a:r>
              <a:rPr lang="tr-TR" dirty="0"/>
              <a:t>---&gt;</a:t>
            </a:r>
            <a:r>
              <a:rPr lang="tr-TR" dirty="0" err="1"/>
              <a:t>Past</a:t>
            </a:r>
            <a:r>
              <a:rPr lang="tr-TR" dirty="0"/>
              <a:t>. ON/OFF yaparak pompanın düzgün çalışıp çalışmadığını kontrol edebiliriz. </a:t>
            </a:r>
          </a:p>
          <a:p>
            <a:r>
              <a:rPr lang="tr-TR" dirty="0"/>
              <a:t>Vanaların bağlantılı olduğu değişkenlerin değerlerini değiştirerek çalışmalarını görmek istiyoruz. Değişkenler için diğerlerini yaptığımı gibi herhangi bir buton atamadık. Değişkenleri değiştirmek için </a:t>
            </a:r>
            <a:r>
              <a:rPr lang="tr-TR" dirty="0" err="1"/>
              <a:t>run</a:t>
            </a:r>
            <a:r>
              <a:rPr lang="tr-TR" dirty="0"/>
              <a:t> sayfamda Tools---&gt; </a:t>
            </a:r>
            <a:r>
              <a:rPr lang="tr-TR" dirty="0" err="1"/>
              <a:t>Tag</a:t>
            </a:r>
            <a:r>
              <a:rPr lang="tr-TR" dirty="0"/>
              <a:t> </a:t>
            </a:r>
            <a:r>
              <a:rPr lang="tr-TR" dirty="0" err="1"/>
              <a:t>Debug</a:t>
            </a:r>
            <a:r>
              <a:rPr lang="tr-TR" dirty="0"/>
              <a:t>---&gt; </a:t>
            </a:r>
            <a:r>
              <a:rPr lang="tr-TR" dirty="0" err="1"/>
              <a:t>Browse</a:t>
            </a:r>
            <a:r>
              <a:rPr lang="tr-TR" dirty="0"/>
              <a:t>---&gt;</a:t>
            </a:r>
            <a:r>
              <a:rPr lang="tr-TR" dirty="0" err="1"/>
              <a:t>Valve_Cool_CMD</a:t>
            </a:r>
            <a:r>
              <a:rPr lang="tr-TR" dirty="0"/>
              <a:t>, </a:t>
            </a:r>
            <a:r>
              <a:rPr lang="tr-TR" dirty="0" err="1"/>
              <a:t>Tag</a:t>
            </a:r>
            <a:r>
              <a:rPr lang="tr-TR" dirty="0"/>
              <a:t> Value---&gt;1 Write dediğimizde </a:t>
            </a:r>
            <a:r>
              <a:rPr lang="tr-TR" dirty="0" err="1"/>
              <a:t>Cool</a:t>
            </a:r>
            <a:r>
              <a:rPr lang="tr-TR" dirty="0"/>
              <a:t> vanasının aktif olduğunu görürüz. Bu şekilde gidip </a:t>
            </a:r>
            <a:r>
              <a:rPr lang="tr-TR" dirty="0" err="1"/>
              <a:t>Scadadaki</a:t>
            </a:r>
            <a:r>
              <a:rPr lang="tr-TR" dirty="0"/>
              <a:t> değişkenlerin değerlerini değiştirmek mümkündür.</a:t>
            </a:r>
          </a:p>
        </p:txBody>
      </p:sp>
    </p:spTree>
    <p:extLst>
      <p:ext uri="{BB962C8B-B14F-4D97-AF65-F5344CB8AC3E}">
        <p14:creationId xmlns:p14="http://schemas.microsoft.com/office/powerpoint/2010/main" val="30045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Araç çubuğundaki Active X’ in nasıl çalışacağını öğrenelim. Grafik aracından el işaretinin olduğu yerden Active </a:t>
            </a:r>
            <a:r>
              <a:rPr lang="tr-TR" dirty="0" err="1"/>
              <a:t>X’i</a:t>
            </a:r>
            <a:r>
              <a:rPr lang="tr-TR" dirty="0"/>
              <a:t> seçebiliriz. Tıklayınca </a:t>
            </a:r>
            <a:r>
              <a:rPr lang="tr-TR" dirty="0" err="1"/>
              <a:t>Insert</a:t>
            </a:r>
            <a:r>
              <a:rPr lang="tr-TR" dirty="0"/>
              <a:t> ActiveX Control penceresi açılır. </a:t>
            </a:r>
            <a:r>
              <a:rPr lang="tr-TR" dirty="0" err="1"/>
              <a:t>Ci</a:t>
            </a:r>
            <a:r>
              <a:rPr lang="tr-TR" dirty="0"/>
              <a:t> ile başlayan </a:t>
            </a:r>
            <a:r>
              <a:rPr lang="tr-TR" dirty="0" err="1"/>
              <a:t>ActiveX’ler</a:t>
            </a:r>
            <a:r>
              <a:rPr lang="tr-TR" dirty="0"/>
              <a:t> bizim </a:t>
            </a:r>
            <a:r>
              <a:rPr lang="tr-TR" dirty="0" err="1"/>
              <a:t>Citectimizin</a:t>
            </a:r>
            <a:r>
              <a:rPr lang="tr-TR" dirty="0"/>
              <a:t> içinde olanlardır. Diğerlerini kullanmak için </a:t>
            </a:r>
            <a:r>
              <a:rPr lang="tr-TR" dirty="0" err="1"/>
              <a:t>driver’larını</a:t>
            </a:r>
            <a:r>
              <a:rPr lang="tr-TR" dirty="0"/>
              <a:t> bulup öyle kullanmamız gerekir. Hepsi çalışmayabilir. Buradan </a:t>
            </a:r>
            <a:r>
              <a:rPr lang="tr-TR" dirty="0" err="1"/>
              <a:t>CiMeterX.TechMeter</a:t>
            </a:r>
            <a:r>
              <a:rPr lang="tr-TR" dirty="0"/>
              <a:t> ve </a:t>
            </a:r>
            <a:r>
              <a:rPr lang="tr-TR" dirty="0" err="1"/>
              <a:t>Insert</a:t>
            </a:r>
            <a:r>
              <a:rPr lang="tr-TR" dirty="0"/>
              <a:t>. Açılan özellik penceresinde </a:t>
            </a:r>
            <a:r>
              <a:rPr lang="tr-TR" dirty="0" err="1"/>
              <a:t>Caption</a:t>
            </a:r>
            <a:r>
              <a:rPr lang="tr-TR" dirty="0"/>
              <a:t>---&gt;Holding </a:t>
            </a:r>
            <a:r>
              <a:rPr lang="tr-TR" dirty="0" err="1"/>
              <a:t>Tube</a:t>
            </a:r>
            <a:r>
              <a:rPr lang="tr-TR" dirty="0"/>
              <a:t> </a:t>
            </a:r>
            <a:r>
              <a:rPr lang="tr-TR" dirty="0" err="1"/>
              <a:t>Temp</a:t>
            </a:r>
            <a:r>
              <a:rPr lang="tr-TR" dirty="0"/>
              <a:t>. Birim yazmasını istiyoruz, dolayısıyla </a:t>
            </a:r>
            <a:r>
              <a:rPr lang="tr-TR" dirty="0" err="1"/>
              <a:t>Engineering</a:t>
            </a:r>
            <a:r>
              <a:rPr lang="tr-TR" dirty="0"/>
              <a:t> </a:t>
            </a:r>
            <a:r>
              <a:rPr lang="tr-TR" dirty="0" err="1"/>
              <a:t>Unit</a:t>
            </a:r>
            <a:r>
              <a:rPr lang="tr-TR" dirty="0"/>
              <a:t> </a:t>
            </a:r>
            <a:r>
              <a:rPr lang="tr-TR" dirty="0" err="1"/>
              <a:t>Label</a:t>
            </a:r>
            <a:r>
              <a:rPr lang="tr-TR" dirty="0"/>
              <a:t>---&gt;</a:t>
            </a:r>
            <a:r>
              <a:rPr lang="tr-TR" dirty="0" err="1"/>
              <a:t>deg</a:t>
            </a:r>
            <a:r>
              <a:rPr lang="tr-TR" dirty="0"/>
              <a:t>, merkeze yazsın </a:t>
            </a:r>
            <a:r>
              <a:rPr lang="tr-TR" dirty="0" err="1"/>
              <a:t>Position</a:t>
            </a:r>
            <a:r>
              <a:rPr lang="tr-TR" dirty="0"/>
              <a:t>---&gt; Center. Dikey eksende </a:t>
            </a:r>
            <a:r>
              <a:rPr lang="tr-TR" dirty="0" err="1"/>
              <a:t>Configure</a:t>
            </a:r>
            <a:r>
              <a:rPr lang="tr-TR" dirty="0"/>
              <a:t>---&gt; Gösterge ile ilgili özellikleri girmemizi sağlar. Yine dikey eksende </a:t>
            </a:r>
            <a:r>
              <a:rPr lang="tr-TR" dirty="0" err="1"/>
              <a:t>Tag</a:t>
            </a:r>
            <a:r>
              <a:rPr lang="tr-TR" dirty="0"/>
              <a:t> </a:t>
            </a:r>
            <a:r>
              <a:rPr lang="tr-TR" dirty="0" err="1"/>
              <a:t>Association</a:t>
            </a:r>
            <a:r>
              <a:rPr lang="tr-TR" dirty="0"/>
              <a:t>---&gt;</a:t>
            </a:r>
            <a:r>
              <a:rPr lang="tr-TR" dirty="0" err="1"/>
              <a:t>Properties</a:t>
            </a:r>
            <a:r>
              <a:rPr lang="tr-TR" dirty="0"/>
              <a:t>---&gt;Value, </a:t>
            </a:r>
            <a:r>
              <a:rPr lang="tr-TR" dirty="0" err="1"/>
              <a:t>Insert</a:t>
            </a:r>
            <a:r>
              <a:rPr lang="tr-TR" dirty="0"/>
              <a:t> </a:t>
            </a:r>
            <a:r>
              <a:rPr lang="tr-TR" dirty="0" err="1"/>
              <a:t>Tag</a:t>
            </a:r>
            <a:r>
              <a:rPr lang="tr-TR" dirty="0"/>
              <a:t>---&gt;</a:t>
            </a:r>
            <a:r>
              <a:rPr lang="tr-TR" dirty="0" err="1"/>
              <a:t>TIC_Hold_PV.OK,Yes</a:t>
            </a:r>
            <a:r>
              <a:rPr lang="tr-TR" dirty="0"/>
              <a:t>. Göstergeyi yayın yanına koyuyoruz.</a:t>
            </a:r>
          </a:p>
          <a:p>
            <a:r>
              <a:rPr lang="tr-TR" dirty="0"/>
              <a:t>Araç çubuğunu yanlışlıkla kapatırsak, </a:t>
            </a:r>
            <a:r>
              <a:rPr lang="tr-TR" dirty="0" err="1"/>
              <a:t>View</a:t>
            </a:r>
            <a:r>
              <a:rPr lang="tr-TR" dirty="0"/>
              <a:t>---&gt;Show </a:t>
            </a:r>
            <a:r>
              <a:rPr lang="tr-TR" dirty="0" err="1"/>
              <a:t>tools</a:t>
            </a:r>
            <a:r>
              <a:rPr lang="tr-TR" dirty="0"/>
              <a:t> </a:t>
            </a:r>
          </a:p>
        </p:txBody>
      </p:sp>
    </p:spTree>
    <p:extLst>
      <p:ext uri="{BB962C8B-B14F-4D97-AF65-F5344CB8AC3E}">
        <p14:creationId xmlns:p14="http://schemas.microsoft.com/office/powerpoint/2010/main" val="194900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Dışarıdaki herhangi bir nesneyi, şekli kendi kütüphanemizin içine nasıl </a:t>
            </a:r>
            <a:r>
              <a:rPr lang="tr-TR" dirty="0" err="1"/>
              <a:t>import</a:t>
            </a:r>
            <a:r>
              <a:rPr lang="tr-TR" dirty="0"/>
              <a:t> edebiliriz. Grafik sayfasında File---&gt;New---&gt;</a:t>
            </a:r>
            <a:r>
              <a:rPr lang="tr-TR" dirty="0" err="1"/>
              <a:t>Symbol</a:t>
            </a:r>
            <a:r>
              <a:rPr lang="tr-TR" dirty="0"/>
              <a:t>. Bir sayfa açılıyor. Bu sayfada File---&gt;</a:t>
            </a:r>
            <a:r>
              <a:rPr lang="tr-TR" dirty="0" err="1"/>
              <a:t>Import</a:t>
            </a:r>
            <a:r>
              <a:rPr lang="tr-TR" dirty="0"/>
              <a:t>---&gt;homogeniser.bmp (bu dosyayı ben vereceğim.) Gelen şekli </a:t>
            </a:r>
            <a:r>
              <a:rPr lang="tr-TR" dirty="0" err="1"/>
              <a:t>pointer’a</a:t>
            </a:r>
            <a:r>
              <a:rPr lang="tr-TR" dirty="0"/>
              <a:t> yakın bir yere ekliyoruz. Şeklin altındaki beyaz görüntüyü yok etmek için şekli seçip üst menüden Tools---&gt; Swap </a:t>
            </a:r>
            <a:r>
              <a:rPr lang="tr-TR" dirty="0" err="1"/>
              <a:t>Color</a:t>
            </a:r>
            <a:r>
              <a:rPr lang="tr-TR" dirty="0"/>
              <a:t>---&gt;</a:t>
            </a:r>
            <a:r>
              <a:rPr lang="tr-TR" dirty="0" err="1"/>
              <a:t>From</a:t>
            </a:r>
            <a:r>
              <a:rPr lang="tr-TR" dirty="0"/>
              <a:t> açılan sayfadan damlalıkla hangi rengi dönüştüreceksek oraya tıklıyoruz. </a:t>
            </a:r>
            <a:r>
              <a:rPr lang="tr-TR" dirty="0" err="1"/>
              <a:t>To</a:t>
            </a:r>
            <a:r>
              <a:rPr lang="tr-TR" dirty="0"/>
              <a:t>---&gt;</a:t>
            </a:r>
            <a:r>
              <a:rPr lang="tr-TR" dirty="0" err="1"/>
              <a:t>Transparant</a:t>
            </a:r>
            <a:r>
              <a:rPr lang="tr-TR" dirty="0"/>
              <a:t> (X) seçiyoruz. OK. </a:t>
            </a:r>
            <a:r>
              <a:rPr lang="tr-TR" dirty="0" err="1"/>
              <a:t>Save</a:t>
            </a:r>
            <a:r>
              <a:rPr lang="tr-TR" dirty="0"/>
              <a:t> butonuna basıyoruz. Şekli </a:t>
            </a:r>
            <a:r>
              <a:rPr lang="tr-TR" dirty="0" err="1"/>
              <a:t>CSV_Include’dan</a:t>
            </a:r>
            <a:r>
              <a:rPr lang="tr-TR" dirty="0"/>
              <a:t> gelen global kütüphanesine değil de başka bir kütüphaneye kaydetmek için New---&gt;</a:t>
            </a:r>
            <a:r>
              <a:rPr lang="tr-TR" dirty="0" err="1"/>
              <a:t>Egitim</a:t>
            </a:r>
            <a:r>
              <a:rPr lang="tr-TR" dirty="0"/>
              <a:t>. </a:t>
            </a:r>
            <a:r>
              <a:rPr lang="tr-TR" dirty="0" err="1"/>
              <a:t>Symbol</a:t>
            </a:r>
            <a:r>
              <a:rPr lang="tr-TR" dirty="0"/>
              <a:t>---&gt;</a:t>
            </a:r>
            <a:r>
              <a:rPr lang="tr-TR" dirty="0" err="1"/>
              <a:t>Homogeniser</a:t>
            </a:r>
            <a:r>
              <a:rPr lang="tr-TR" dirty="0"/>
              <a:t> OK. Sayfayı kapatıyoruz. Şekli sembol kütüphanesinden çağırmak için </a:t>
            </a:r>
            <a:r>
              <a:rPr lang="tr-TR" dirty="0" err="1"/>
              <a:t>Paste</a:t>
            </a:r>
            <a:r>
              <a:rPr lang="tr-TR" dirty="0"/>
              <a:t> </a:t>
            </a:r>
            <a:r>
              <a:rPr lang="tr-TR" dirty="0" err="1"/>
              <a:t>Symbol</a:t>
            </a:r>
            <a:r>
              <a:rPr lang="tr-TR" dirty="0"/>
              <a:t>---&gt; </a:t>
            </a:r>
            <a:r>
              <a:rPr lang="tr-TR" dirty="0" err="1"/>
              <a:t>Egitim</a:t>
            </a:r>
            <a:r>
              <a:rPr lang="tr-TR" dirty="0"/>
              <a:t> kütüphanesinden </a:t>
            </a:r>
            <a:r>
              <a:rPr lang="tr-TR" dirty="0" err="1"/>
              <a:t>homogeniser’i</a:t>
            </a:r>
            <a:r>
              <a:rPr lang="tr-TR" dirty="0"/>
              <a:t> seçiyoruz. En sağdaki tankı kaldırıp bu tankı onun yerine koyuyoruz. </a:t>
            </a:r>
          </a:p>
        </p:txBody>
      </p:sp>
    </p:spTree>
    <p:extLst>
      <p:ext uri="{BB962C8B-B14F-4D97-AF65-F5344CB8AC3E}">
        <p14:creationId xmlns:p14="http://schemas.microsoft.com/office/powerpoint/2010/main" val="426652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Bir şeklin </a:t>
            </a:r>
            <a:r>
              <a:rPr lang="tr-TR" dirty="0" err="1"/>
              <a:t>import</a:t>
            </a:r>
            <a:r>
              <a:rPr lang="tr-TR" dirty="0"/>
              <a:t> edilmesi ve bu şeklin üzerinde düzeltmelerin yapılması için File---&gt;New---&gt; </a:t>
            </a:r>
            <a:r>
              <a:rPr lang="tr-TR" dirty="0" err="1"/>
              <a:t>Page</a:t>
            </a:r>
            <a:r>
              <a:rPr lang="tr-TR" dirty="0"/>
              <a:t>---&gt;</a:t>
            </a:r>
            <a:r>
              <a:rPr lang="tr-TR" dirty="0" err="1"/>
              <a:t>Ces_style</a:t>
            </a:r>
            <a:r>
              <a:rPr lang="tr-TR" dirty="0"/>
              <a:t>---&gt;Normal. Açılan sayfada File---&gt;</a:t>
            </a:r>
            <a:r>
              <a:rPr lang="tr-TR" dirty="0" err="1"/>
              <a:t>Import</a:t>
            </a:r>
            <a:r>
              <a:rPr lang="tr-TR" dirty="0"/>
              <a:t>---&gt;</a:t>
            </a:r>
            <a:r>
              <a:rPr lang="tr-TR" dirty="0" err="1"/>
              <a:t>FloorPlan</a:t>
            </a:r>
            <a:r>
              <a:rPr lang="tr-TR" dirty="0"/>
              <a:t> (bu dosyayı ben vereceğim) Şekil sayfaya göre büyük olduğundan kenarlarından tutup boyutlandırabiliriz. Şekil seçili iken Tools---&gt;</a:t>
            </a:r>
            <a:r>
              <a:rPr lang="tr-TR" dirty="0" err="1"/>
              <a:t>SwapColors</a:t>
            </a:r>
            <a:r>
              <a:rPr lang="tr-TR" dirty="0"/>
              <a:t> Pembe rengi damlalıkla seçerek  </a:t>
            </a:r>
            <a:r>
              <a:rPr lang="tr-TR" dirty="0" err="1"/>
              <a:t>transparant</a:t>
            </a:r>
            <a:r>
              <a:rPr lang="tr-TR" dirty="0"/>
              <a:t> yapıyoruz. Şekildeki tüm sarı kısımların rengini değiştirmek istiyorum. Çünkü tek tek değiştirmek mümkün değil. Resim seçili iken Tools---&gt;</a:t>
            </a:r>
            <a:r>
              <a:rPr lang="tr-TR" dirty="0" err="1"/>
              <a:t>AdjustColors</a:t>
            </a:r>
            <a:r>
              <a:rPr lang="tr-TR" dirty="0"/>
              <a:t>---&gt; Rakamları 58-66, 8-16 ve alttaki </a:t>
            </a:r>
            <a:r>
              <a:rPr lang="tr-TR" dirty="0" err="1"/>
              <a:t>Lightness’ı</a:t>
            </a:r>
            <a:r>
              <a:rPr lang="tr-TR" dirty="0"/>
              <a:t> -40 olarak değiştirdik. Tüm sarılar istediğimiz kırmızı rengine döndü. Fakat diğer renklerin içindeki sarı renkler de kırmızı renge döndüğünden diğer renkler de değişti. Diyelim ki şekli projede alt zemin olarak kullanacak ve hareket etmesini istemiyorum. O halde resmi kilitlememiz lazım.  Resim seçili iken </a:t>
            </a:r>
            <a:r>
              <a:rPr lang="tr-TR" dirty="0" err="1"/>
              <a:t>Edit</a:t>
            </a:r>
            <a:r>
              <a:rPr lang="tr-TR" dirty="0"/>
              <a:t>---&gt;</a:t>
            </a:r>
            <a:r>
              <a:rPr lang="tr-TR" dirty="0" err="1"/>
              <a:t>Lock</a:t>
            </a:r>
            <a:r>
              <a:rPr lang="tr-TR" dirty="0"/>
              <a:t> Object. Artık şekli seçemiyoruz. Kilitlendi. Tekrar </a:t>
            </a:r>
            <a:r>
              <a:rPr lang="tr-TR" dirty="0" err="1"/>
              <a:t>Edit</a:t>
            </a:r>
            <a:r>
              <a:rPr lang="tr-TR" dirty="0"/>
              <a:t>---&gt;Break </a:t>
            </a:r>
            <a:r>
              <a:rPr lang="tr-TR" dirty="0" err="1"/>
              <a:t>Lock</a:t>
            </a:r>
            <a:r>
              <a:rPr lang="tr-TR" dirty="0"/>
              <a:t> </a:t>
            </a:r>
            <a:r>
              <a:rPr lang="tr-TR" dirty="0" err="1"/>
              <a:t>Mode</a:t>
            </a:r>
            <a:r>
              <a:rPr lang="tr-TR" dirty="0"/>
              <a:t> yaparsak kilit kalkar ve tekrar resmi seçebiliriz. </a:t>
            </a:r>
          </a:p>
        </p:txBody>
      </p:sp>
    </p:spTree>
    <p:extLst>
      <p:ext uri="{BB962C8B-B14F-4D97-AF65-F5344CB8AC3E}">
        <p14:creationId xmlns:p14="http://schemas.microsoft.com/office/powerpoint/2010/main" val="2195559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4. Bölümde yaptığımız özellikleri </a:t>
            </a:r>
            <a:r>
              <a:rPr lang="tr-TR" dirty="0" err="1"/>
              <a:t>runtime</a:t>
            </a:r>
            <a:r>
              <a:rPr lang="tr-TR" dirty="0"/>
              <a:t>’ geçip test ediyoruz. Eklemiş olduğumuz butonlarla tankın üzerindeki bar </a:t>
            </a:r>
            <a:r>
              <a:rPr lang="tr-TR" dirty="0" err="1"/>
              <a:t>grafı</a:t>
            </a:r>
            <a:r>
              <a:rPr lang="tr-TR" dirty="0"/>
              <a:t> kontrol edebiliriz. Bu buton bir </a:t>
            </a:r>
            <a:r>
              <a:rPr lang="tr-TR" dirty="0" err="1"/>
              <a:t>genie</a:t>
            </a:r>
            <a:r>
              <a:rPr lang="tr-TR" dirty="0"/>
              <a:t> idi. </a:t>
            </a:r>
            <a:r>
              <a:rPr lang="tr-TR" dirty="0" err="1"/>
              <a:t>Genie’nin</a:t>
            </a:r>
            <a:r>
              <a:rPr lang="tr-TR" dirty="0"/>
              <a:t> özelliğinde herhangi bir </a:t>
            </a:r>
            <a:r>
              <a:rPr lang="tr-TR" dirty="0" err="1"/>
              <a:t>properties</a:t>
            </a:r>
            <a:r>
              <a:rPr lang="tr-TR" dirty="0"/>
              <a:t> özelliği eklemiyorduk, herhangi bir sembol özelliklerini kullanmadan sadece değişken ekliyorduk. Butonlara bastıkça bar </a:t>
            </a:r>
            <a:r>
              <a:rPr lang="tr-TR" dirty="0" err="1"/>
              <a:t>graf</a:t>
            </a:r>
            <a:r>
              <a:rPr lang="tr-TR" dirty="0"/>
              <a:t> artar veya azalır. </a:t>
            </a:r>
          </a:p>
          <a:p>
            <a:r>
              <a:rPr lang="tr-TR" dirty="0"/>
              <a:t>Vanaları Tools---&gt;</a:t>
            </a:r>
            <a:r>
              <a:rPr lang="tr-TR" dirty="0" err="1"/>
              <a:t>TagDebug</a:t>
            </a:r>
            <a:r>
              <a:rPr lang="tr-TR" dirty="0"/>
              <a:t> </a:t>
            </a:r>
            <a:r>
              <a:rPr lang="tr-TR" dirty="0" err="1"/>
              <a:t>Valve_Cool_CMD</a:t>
            </a:r>
            <a:r>
              <a:rPr lang="tr-TR" dirty="0"/>
              <a:t>, </a:t>
            </a:r>
            <a:r>
              <a:rPr lang="tr-TR" dirty="0" err="1"/>
              <a:t>Valve_Flow_CMD</a:t>
            </a:r>
            <a:r>
              <a:rPr lang="tr-TR" dirty="0"/>
              <a:t>, </a:t>
            </a:r>
            <a:r>
              <a:rPr lang="tr-TR" dirty="0" err="1"/>
              <a:t>Valve_HW_CMD</a:t>
            </a:r>
            <a:r>
              <a:rPr lang="tr-TR" dirty="0"/>
              <a:t> değişenlerine 1 veya 0 göndererek açılıp kapanabilir.   </a:t>
            </a:r>
          </a:p>
          <a:p>
            <a:r>
              <a:rPr lang="tr-TR" dirty="0"/>
              <a:t>Sarı dikdörtgenlerin sıcaklığa göre rengi değişiyordu. Ona göre özellik yazmıştık. Her 25 derecede bir rengi değişecekti. Tools---&gt;</a:t>
            </a:r>
            <a:r>
              <a:rPr lang="tr-TR" dirty="0" err="1"/>
              <a:t>TagDebug</a:t>
            </a:r>
            <a:r>
              <a:rPr lang="tr-TR" dirty="0"/>
              <a:t> TIC_P1_PV (İlk dikdörtgenin değişkeni)  (Bu değişken -10 ile 120 derece arasında değişiyordu. Bu şekilde tanımlanmıştı.) </a:t>
            </a:r>
            <a:r>
              <a:rPr lang="tr-TR" dirty="0" err="1"/>
              <a:t>Tag</a:t>
            </a:r>
            <a:r>
              <a:rPr lang="tr-TR" dirty="0"/>
              <a:t> </a:t>
            </a:r>
            <a:r>
              <a:rPr lang="tr-TR" dirty="0" err="1"/>
              <a:t>Value’ya</a:t>
            </a:r>
            <a:r>
              <a:rPr lang="tr-TR" dirty="0"/>
              <a:t> 40 yazıp Write deyince dikdörtgen yeşil oluyor. Verdiğimiz sıcaklık değerlerine göre sıcaklık değişecek. Bunun ileriki bölümlerde simülasyonunu yapacağız. Sistem simülasyona göre otomatik olarak çalışacak. </a:t>
            </a:r>
          </a:p>
        </p:txBody>
      </p:sp>
    </p:spTree>
    <p:extLst>
      <p:ext uri="{BB962C8B-B14F-4D97-AF65-F5344CB8AC3E}">
        <p14:creationId xmlns:p14="http://schemas.microsoft.com/office/powerpoint/2010/main" val="142675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ActiveX’in</a:t>
            </a:r>
            <a:r>
              <a:rPr lang="tr-TR" dirty="0"/>
              <a:t> (gösterge) nasıl çalıştığını görelim. Tools---&gt;</a:t>
            </a:r>
            <a:r>
              <a:rPr lang="tr-TR" dirty="0" err="1"/>
              <a:t>Tag</a:t>
            </a:r>
            <a:r>
              <a:rPr lang="tr-TR" dirty="0"/>
              <a:t> </a:t>
            </a:r>
            <a:r>
              <a:rPr lang="tr-TR" dirty="0" err="1"/>
              <a:t>Debug</a:t>
            </a:r>
            <a:r>
              <a:rPr lang="tr-TR" dirty="0"/>
              <a:t>---&gt;</a:t>
            </a:r>
            <a:r>
              <a:rPr lang="tr-TR" dirty="0" err="1"/>
              <a:t>Browse</a:t>
            </a:r>
            <a:r>
              <a:rPr lang="tr-TR" dirty="0"/>
              <a:t> </a:t>
            </a:r>
            <a:r>
              <a:rPr lang="tr-TR" dirty="0" err="1"/>
              <a:t>TIC_Hold_PV</a:t>
            </a:r>
            <a:r>
              <a:rPr lang="tr-TR" dirty="0"/>
              <a:t> (Göstergenin değişkeni buydu) </a:t>
            </a:r>
            <a:r>
              <a:rPr lang="tr-TR" dirty="0" err="1"/>
              <a:t>Tag</a:t>
            </a:r>
            <a:r>
              <a:rPr lang="tr-TR" dirty="0"/>
              <a:t> Value---&gt;60 Write deyince göstergede 60 derece gözükür. </a:t>
            </a:r>
          </a:p>
          <a:p>
            <a:r>
              <a:rPr lang="tr-TR" dirty="0"/>
              <a:t>Pompanın çalıştığını kontrol etmek için pompanın altındaki ON/OFF butonunu değiştirebiliriz ve pompayı gözlemleyebiliriz. </a:t>
            </a:r>
          </a:p>
          <a:p>
            <a:r>
              <a:rPr lang="tr-TR" dirty="0"/>
              <a:t>Not: Oluşturulan bir </a:t>
            </a:r>
            <a:r>
              <a:rPr lang="tr-TR" dirty="0" err="1"/>
              <a:t>page’in</a:t>
            </a:r>
            <a:r>
              <a:rPr lang="tr-TR" dirty="0"/>
              <a:t> silinmesi için </a:t>
            </a:r>
            <a:r>
              <a:rPr lang="tr-TR" dirty="0" err="1"/>
              <a:t>Graphic</a:t>
            </a:r>
            <a:r>
              <a:rPr lang="tr-TR" dirty="0"/>
              <a:t> </a:t>
            </a:r>
            <a:r>
              <a:rPr lang="tr-TR" dirty="0" err="1"/>
              <a:t>Builder’da</a:t>
            </a:r>
            <a:r>
              <a:rPr lang="tr-TR" dirty="0"/>
              <a:t> File---&gt;Open yaparak istediğimiz </a:t>
            </a:r>
            <a:r>
              <a:rPr lang="tr-TR" dirty="0" err="1"/>
              <a:t>page</a:t>
            </a:r>
            <a:r>
              <a:rPr lang="tr-TR" dirty="0"/>
              <a:t> adını seçerek </a:t>
            </a:r>
            <a:r>
              <a:rPr lang="tr-TR" dirty="0" err="1"/>
              <a:t>delete’e</a:t>
            </a:r>
            <a:r>
              <a:rPr lang="tr-TR" dirty="0"/>
              <a:t> basıyoruz. </a:t>
            </a:r>
          </a:p>
        </p:txBody>
      </p:sp>
    </p:spTree>
    <p:extLst>
      <p:ext uri="{BB962C8B-B14F-4D97-AF65-F5344CB8AC3E}">
        <p14:creationId xmlns:p14="http://schemas.microsoft.com/office/powerpoint/2010/main" val="1984545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1097279" y="1845734"/>
            <a:ext cx="10394135" cy="4023360"/>
          </a:xfrm>
        </p:spPr>
        <p:txBody>
          <a:bodyPr>
            <a:normAutofit/>
          </a:bodyPr>
          <a:lstStyle/>
          <a:p>
            <a:pPr marL="0" indent="0">
              <a:buNone/>
            </a:pPr>
            <a:r>
              <a:rPr lang="tr-TR" b="1" dirty="0" smtClean="0"/>
              <a:t>1</a:t>
            </a:r>
            <a:r>
              <a:rPr lang="tr-TR" b="1" dirty="0"/>
              <a:t>. </a:t>
            </a:r>
            <a:r>
              <a:rPr lang="en-US" dirty="0" smtClean="0"/>
              <a:t> </a:t>
            </a:r>
            <a:r>
              <a:rPr lang="en-US" dirty="0" err="1"/>
              <a:t>Vijeo</a:t>
            </a:r>
            <a:r>
              <a:rPr lang="en-US" dirty="0"/>
              <a:t> </a:t>
            </a:r>
            <a:r>
              <a:rPr lang="en-US" dirty="0" err="1"/>
              <a:t>Citect</a:t>
            </a:r>
            <a:r>
              <a:rPr lang="en-US" dirty="0"/>
              <a:t> </a:t>
            </a:r>
            <a:r>
              <a:rPr lang="en-US" dirty="0" err="1"/>
              <a:t>Configu</a:t>
            </a:r>
            <a:r>
              <a:rPr lang="en-US" dirty="0"/>
              <a:t> ration Training Manual, August 2007. 	</a:t>
            </a:r>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fontScale="85000" lnSpcReduction="10000"/>
          </a:bodyPr>
          <a:lstStyle/>
          <a:p>
            <a:r>
              <a:rPr lang="tr-TR" dirty="0"/>
              <a:t>Ana sayfamızı oluşturacağız. </a:t>
            </a:r>
          </a:p>
          <a:p>
            <a:r>
              <a:rPr lang="tr-TR" dirty="0" err="1"/>
              <a:t>MilkTreatment</a:t>
            </a:r>
            <a:r>
              <a:rPr lang="tr-TR" dirty="0"/>
              <a:t>---&gt;Graphics---&gt;</a:t>
            </a:r>
            <a:r>
              <a:rPr lang="tr-TR" dirty="0" err="1"/>
              <a:t>Pages</a:t>
            </a:r>
            <a:r>
              <a:rPr lang="tr-TR" dirty="0"/>
              <a:t>---&gt;</a:t>
            </a:r>
            <a:r>
              <a:rPr lang="tr-TR" dirty="0" err="1"/>
              <a:t>Create</a:t>
            </a:r>
            <a:r>
              <a:rPr lang="tr-TR" dirty="0"/>
              <a:t> a </a:t>
            </a:r>
            <a:r>
              <a:rPr lang="tr-TR" dirty="0" err="1"/>
              <a:t>new</a:t>
            </a:r>
            <a:r>
              <a:rPr lang="tr-TR" dirty="0"/>
              <a:t> </a:t>
            </a:r>
            <a:r>
              <a:rPr lang="tr-TR" dirty="0" err="1"/>
              <a:t>page</a:t>
            </a:r>
            <a:r>
              <a:rPr lang="tr-TR" dirty="0"/>
              <a:t>---&gt;</a:t>
            </a:r>
            <a:r>
              <a:rPr lang="tr-TR" dirty="0" err="1"/>
              <a:t>XP_sytle</a:t>
            </a:r>
            <a:r>
              <a:rPr lang="tr-TR" dirty="0"/>
              <a:t> ve normal OK</a:t>
            </a:r>
          </a:p>
          <a:p>
            <a:r>
              <a:rPr lang="tr-TR" dirty="0"/>
              <a:t>Sayfa zemin rengini değiştirmek için sayfada boş bir yerde sağ tıklayıp---&gt;</a:t>
            </a:r>
            <a:r>
              <a:rPr lang="tr-TR" dirty="0" err="1"/>
              <a:t>Page</a:t>
            </a:r>
            <a:r>
              <a:rPr lang="tr-TR" dirty="0"/>
              <a:t> </a:t>
            </a:r>
            <a:r>
              <a:rPr lang="tr-TR" dirty="0" err="1"/>
              <a:t>Properties</a:t>
            </a:r>
            <a:endParaRPr lang="tr-TR" dirty="0"/>
          </a:p>
          <a:p>
            <a:r>
              <a:rPr lang="tr-TR" dirty="0"/>
              <a:t>---&gt;</a:t>
            </a:r>
            <a:r>
              <a:rPr lang="tr-TR" dirty="0" err="1"/>
              <a:t>Appearance</a:t>
            </a:r>
            <a:r>
              <a:rPr lang="tr-TR" dirty="0"/>
              <a:t>---&gt;Background </a:t>
            </a:r>
            <a:r>
              <a:rPr lang="tr-TR" dirty="0" err="1"/>
              <a:t>color</a:t>
            </a:r>
            <a:r>
              <a:rPr lang="tr-TR" dirty="0"/>
              <a:t>---&gt;Renk seçilir OK</a:t>
            </a:r>
          </a:p>
          <a:p>
            <a:r>
              <a:rPr lang="tr-TR" dirty="0"/>
              <a:t>Sayfada </a:t>
            </a:r>
            <a:r>
              <a:rPr lang="tr-TR" dirty="0" err="1"/>
              <a:t>grid</a:t>
            </a:r>
            <a:r>
              <a:rPr lang="tr-TR" dirty="0"/>
              <a:t> oluşturmak (daha rahat çizim yapabilmek için) </a:t>
            </a:r>
            <a:r>
              <a:rPr lang="tr-TR" dirty="0" err="1"/>
              <a:t>View</a:t>
            </a:r>
            <a:r>
              <a:rPr lang="tr-TR" dirty="0"/>
              <a:t>---&gt;</a:t>
            </a:r>
            <a:r>
              <a:rPr lang="tr-TR" dirty="0" err="1"/>
              <a:t>Grid</a:t>
            </a:r>
            <a:r>
              <a:rPr lang="tr-TR" dirty="0"/>
              <a:t> </a:t>
            </a:r>
            <a:r>
              <a:rPr lang="tr-TR" dirty="0" err="1"/>
              <a:t>Setup</a:t>
            </a:r>
            <a:r>
              <a:rPr lang="tr-TR" dirty="0"/>
              <a:t>---&gt;</a:t>
            </a:r>
            <a:r>
              <a:rPr lang="tr-TR" dirty="0" err="1"/>
              <a:t>Display</a:t>
            </a:r>
            <a:r>
              <a:rPr lang="tr-TR" dirty="0"/>
              <a:t> </a:t>
            </a:r>
            <a:r>
              <a:rPr lang="tr-TR" dirty="0" err="1"/>
              <a:t>Grid</a:t>
            </a:r>
            <a:r>
              <a:rPr lang="tr-TR" dirty="0"/>
              <a:t> OK</a:t>
            </a:r>
          </a:p>
          <a:p>
            <a:r>
              <a:rPr lang="tr-TR" dirty="0"/>
              <a:t>Sayfa 5-9’daki grafik ekranı oluşturmak: </a:t>
            </a:r>
          </a:p>
          <a:p>
            <a:r>
              <a:rPr lang="tr-TR" dirty="0"/>
              <a:t>Sayfa 5-10’da başlayan adımlar takip edilebilir. Grafik sayfasının sağındaki sembol kutucuğundan </a:t>
            </a:r>
            <a:r>
              <a:rPr lang="tr-TR" dirty="0" err="1"/>
              <a:t>Paste</a:t>
            </a:r>
            <a:r>
              <a:rPr lang="tr-TR" dirty="0"/>
              <a:t> Sembol seçilir. Library----&gt;tanks_cyl_conb_30 içinden </a:t>
            </a:r>
            <a:r>
              <a:rPr lang="tr-TR" dirty="0" err="1"/>
              <a:t>tank_tall_large</a:t>
            </a:r>
            <a:endParaRPr lang="tr-TR" dirty="0"/>
          </a:p>
          <a:p>
            <a:r>
              <a:rPr lang="tr-TR" dirty="0"/>
              <a:t>Library----&gt;</a:t>
            </a:r>
            <a:r>
              <a:rPr lang="tr-TR" dirty="0" err="1"/>
              <a:t>Ces_congif</a:t>
            </a:r>
            <a:r>
              <a:rPr lang="tr-TR" dirty="0"/>
              <a:t> içinden </a:t>
            </a:r>
            <a:r>
              <a:rPr lang="tr-TR" dirty="0" err="1"/>
              <a:t>Balance_tank</a:t>
            </a:r>
            <a:endParaRPr lang="tr-TR" dirty="0"/>
          </a:p>
          <a:p>
            <a:r>
              <a:rPr lang="tr-TR" dirty="0"/>
              <a:t>Library----&gt;</a:t>
            </a:r>
            <a:r>
              <a:rPr lang="tr-TR" dirty="0" err="1"/>
              <a:t>Ces_congif</a:t>
            </a:r>
            <a:r>
              <a:rPr lang="tr-TR" dirty="0"/>
              <a:t> içinden </a:t>
            </a:r>
            <a:r>
              <a:rPr lang="tr-TR" dirty="0" err="1"/>
              <a:t>Coil</a:t>
            </a:r>
            <a:endParaRPr lang="tr-TR" dirty="0"/>
          </a:p>
          <a:p>
            <a:r>
              <a:rPr lang="tr-TR" dirty="0"/>
              <a:t>Library----&gt; </a:t>
            </a:r>
            <a:r>
              <a:rPr lang="tr-TR" dirty="0" err="1"/>
              <a:t>centrifuge</a:t>
            </a:r>
            <a:r>
              <a:rPr lang="tr-TR" dirty="0"/>
              <a:t> içinden </a:t>
            </a:r>
            <a:r>
              <a:rPr lang="tr-TR" dirty="0" err="1"/>
              <a:t>centrifuge_large</a:t>
            </a:r>
            <a:endParaRPr lang="tr-TR" dirty="0"/>
          </a:p>
          <a:p>
            <a:r>
              <a:rPr lang="tr-TR" dirty="0"/>
              <a:t>Library----&gt; </a:t>
            </a:r>
            <a:r>
              <a:rPr lang="tr-TR" dirty="0" err="1"/>
              <a:t>tanks_cylindrical</a:t>
            </a:r>
            <a:r>
              <a:rPr lang="tr-TR" dirty="0"/>
              <a:t> içinden </a:t>
            </a:r>
            <a:r>
              <a:rPr lang="tr-TR" dirty="0" err="1"/>
              <a:t>tank_large</a:t>
            </a:r>
            <a:endParaRPr lang="tr-TR" dirty="0"/>
          </a:p>
        </p:txBody>
      </p:sp>
    </p:spTree>
    <p:extLst>
      <p:ext uri="{BB962C8B-B14F-4D97-AF65-F5344CB8AC3E}">
        <p14:creationId xmlns:p14="http://schemas.microsoft.com/office/powerpoint/2010/main" val="166009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lnSpcReduction="10000"/>
          </a:bodyPr>
          <a:lstStyle/>
          <a:p>
            <a:r>
              <a:rPr lang="tr-TR" dirty="0"/>
              <a:t>Bu tanktan bir tane daha kopyalıyoruz. (</a:t>
            </a:r>
            <a:r>
              <a:rPr lang="tr-TR" dirty="0" err="1"/>
              <a:t>Windowsun</a:t>
            </a:r>
            <a:r>
              <a:rPr lang="tr-TR" dirty="0"/>
              <a:t> özelliklerini kullanabiliriz. </a:t>
            </a:r>
            <a:r>
              <a:rPr lang="tr-TR" dirty="0" err="1"/>
              <a:t>Ctrl</a:t>
            </a:r>
            <a:r>
              <a:rPr lang="tr-TR" dirty="0"/>
              <a:t> C, </a:t>
            </a:r>
            <a:r>
              <a:rPr lang="tr-TR" dirty="0" err="1"/>
              <a:t>Ctrl</a:t>
            </a:r>
            <a:r>
              <a:rPr lang="tr-TR" dirty="0"/>
              <a:t> V ile)</a:t>
            </a:r>
          </a:p>
          <a:p>
            <a:r>
              <a:rPr lang="tr-TR" dirty="0" err="1"/>
              <a:t>Pastmrizasyon</a:t>
            </a:r>
            <a:r>
              <a:rPr lang="tr-TR" dirty="0"/>
              <a:t> ünitesi için: </a:t>
            </a:r>
            <a:r>
              <a:rPr lang="tr-TR" dirty="0" err="1"/>
              <a:t>Rectangle</a:t>
            </a:r>
            <a:r>
              <a:rPr lang="tr-TR" dirty="0"/>
              <a:t> seçip istediğimiz büyüklükte çiziyoruz. </a:t>
            </a:r>
            <a:r>
              <a:rPr lang="tr-TR" dirty="0" err="1"/>
              <a:t>Rectangle</a:t>
            </a:r>
            <a:r>
              <a:rPr lang="tr-TR" dirty="0"/>
              <a:t> </a:t>
            </a:r>
            <a:r>
              <a:rPr lang="tr-TR" dirty="0" err="1"/>
              <a:t>properties</a:t>
            </a:r>
            <a:r>
              <a:rPr lang="tr-TR" dirty="0"/>
              <a:t> geliyor. Dış çizgi istemediğimizden </a:t>
            </a:r>
            <a:r>
              <a:rPr lang="tr-TR" dirty="0" err="1"/>
              <a:t>Line</a:t>
            </a:r>
            <a:r>
              <a:rPr lang="tr-TR" dirty="0"/>
              <a:t>---&gt;</a:t>
            </a:r>
            <a:r>
              <a:rPr lang="tr-TR" dirty="0" err="1"/>
              <a:t>Color</a:t>
            </a:r>
            <a:r>
              <a:rPr lang="tr-TR" dirty="0"/>
              <a:t>---&gt;x (Transparan)</a:t>
            </a:r>
          </a:p>
          <a:p>
            <a:r>
              <a:rPr lang="tr-TR" dirty="0"/>
              <a:t>İçinin dolgulu olmasını istediğimizden </a:t>
            </a:r>
            <a:r>
              <a:rPr lang="tr-TR" dirty="0" err="1"/>
              <a:t>Fill</a:t>
            </a:r>
            <a:r>
              <a:rPr lang="tr-TR" dirty="0"/>
              <a:t>---&gt;</a:t>
            </a:r>
            <a:r>
              <a:rPr lang="tr-TR" dirty="0" err="1"/>
              <a:t>Filled</a:t>
            </a:r>
            <a:r>
              <a:rPr lang="tr-TR" dirty="0"/>
              <a:t> </a:t>
            </a:r>
            <a:r>
              <a:rPr lang="tr-TR" dirty="0" err="1"/>
              <a:t>tikleyip</a:t>
            </a:r>
            <a:r>
              <a:rPr lang="tr-TR" dirty="0"/>
              <a:t> Rengi seçip (sarı) 4 tane kopyalıyoruz. </a:t>
            </a:r>
          </a:p>
          <a:p>
            <a:r>
              <a:rPr lang="tr-TR" dirty="0"/>
              <a:t>Dikdörtgenlerin arası mesafenin eşit olması için tüm dikdörtgenler seçilir. Yukarıdaki menüden </a:t>
            </a:r>
            <a:r>
              <a:rPr lang="tr-TR" dirty="0" err="1"/>
              <a:t>Arrange</a:t>
            </a:r>
            <a:r>
              <a:rPr lang="tr-TR" dirty="0"/>
              <a:t>---&gt; </a:t>
            </a:r>
            <a:r>
              <a:rPr lang="tr-TR" dirty="0" err="1"/>
              <a:t>Align</a:t>
            </a:r>
            <a:r>
              <a:rPr lang="tr-TR" dirty="0"/>
              <a:t> </a:t>
            </a:r>
            <a:r>
              <a:rPr lang="tr-TR" dirty="0" err="1"/>
              <a:t>Horizontal</a:t>
            </a:r>
            <a:r>
              <a:rPr lang="tr-TR" dirty="0"/>
              <a:t>(</a:t>
            </a:r>
            <a:r>
              <a:rPr lang="tr-TR" dirty="0" err="1"/>
              <a:t>Even</a:t>
            </a:r>
            <a:r>
              <a:rPr lang="tr-TR" dirty="0"/>
              <a:t>), </a:t>
            </a:r>
            <a:r>
              <a:rPr lang="tr-TR" dirty="0" err="1"/>
              <a:t>Vertical</a:t>
            </a:r>
            <a:r>
              <a:rPr lang="tr-TR" dirty="0"/>
              <a:t> (Center) seçilir. </a:t>
            </a:r>
          </a:p>
          <a:p>
            <a:r>
              <a:rPr lang="tr-TR" dirty="0"/>
              <a:t>Dikey dikdörtgenler için yine dikdörtgen çizip dış çizgi istemediğimizden </a:t>
            </a:r>
            <a:r>
              <a:rPr lang="tr-TR" dirty="0" err="1"/>
              <a:t>Line</a:t>
            </a:r>
            <a:r>
              <a:rPr lang="tr-TR" dirty="0"/>
              <a:t>---&gt;</a:t>
            </a:r>
            <a:r>
              <a:rPr lang="tr-TR" dirty="0" err="1"/>
              <a:t>Color</a:t>
            </a:r>
            <a:r>
              <a:rPr lang="tr-TR" dirty="0"/>
              <a:t>---&gt;x (Transparan) </a:t>
            </a:r>
            <a:r>
              <a:rPr lang="tr-TR" dirty="0" err="1"/>
              <a:t>Filled</a:t>
            </a:r>
            <a:r>
              <a:rPr lang="tr-TR" dirty="0"/>
              <a:t> tikli, yanda 3D </a:t>
            </a:r>
            <a:r>
              <a:rPr lang="tr-TR" dirty="0" err="1"/>
              <a:t>effect</a:t>
            </a:r>
            <a:r>
              <a:rPr lang="tr-TR" dirty="0"/>
              <a:t> seçip daha yüksekte </a:t>
            </a:r>
            <a:r>
              <a:rPr lang="tr-TR" dirty="0" err="1"/>
              <a:t>duruyao</a:t>
            </a:r>
            <a:r>
              <a:rPr lang="tr-TR" dirty="0"/>
              <a:t> havasını vermek için </a:t>
            </a:r>
            <a:r>
              <a:rPr lang="tr-TR" dirty="0" err="1"/>
              <a:t>Raised</a:t>
            </a:r>
            <a:r>
              <a:rPr lang="tr-TR" dirty="0"/>
              <a:t> seçilir. Depth---&gt;2</a:t>
            </a:r>
          </a:p>
          <a:p>
            <a:r>
              <a:rPr lang="tr-TR" dirty="0"/>
              <a:t>Bu dikdörtgenden 4 tane daha kopyalayıp Sayfa 5-9’daki şekle uygun yerleştiriyoruz. </a:t>
            </a:r>
            <a:r>
              <a:rPr lang="tr-TR" dirty="0" err="1"/>
              <a:t>Ctrl</a:t>
            </a:r>
            <a:r>
              <a:rPr lang="tr-TR" dirty="0"/>
              <a:t> tuşuna basılı tutarak 5 adet dikdörtgeni seçiyoruz.  </a:t>
            </a:r>
            <a:r>
              <a:rPr lang="tr-TR" dirty="0" err="1"/>
              <a:t>Arrange</a:t>
            </a:r>
            <a:r>
              <a:rPr lang="tr-TR" dirty="0"/>
              <a:t>---&gt;</a:t>
            </a:r>
            <a:r>
              <a:rPr lang="tr-TR" dirty="0" err="1"/>
              <a:t>Align</a:t>
            </a:r>
            <a:r>
              <a:rPr lang="tr-TR" dirty="0"/>
              <a:t>---&gt; </a:t>
            </a:r>
            <a:r>
              <a:rPr lang="tr-TR" dirty="0" err="1"/>
              <a:t>Horizontal</a:t>
            </a:r>
            <a:r>
              <a:rPr lang="tr-TR" dirty="0"/>
              <a:t>(</a:t>
            </a:r>
            <a:r>
              <a:rPr lang="tr-TR" dirty="0" err="1"/>
              <a:t>Even</a:t>
            </a:r>
            <a:r>
              <a:rPr lang="tr-TR" dirty="0"/>
              <a:t>), </a:t>
            </a:r>
            <a:r>
              <a:rPr lang="tr-TR" dirty="0" err="1"/>
              <a:t>Vertical</a:t>
            </a:r>
            <a:r>
              <a:rPr lang="tr-TR" dirty="0"/>
              <a:t> (Center) seçilir.</a:t>
            </a:r>
          </a:p>
        </p:txBody>
      </p:sp>
    </p:spTree>
    <p:extLst>
      <p:ext uri="{BB962C8B-B14F-4D97-AF65-F5344CB8AC3E}">
        <p14:creationId xmlns:p14="http://schemas.microsoft.com/office/powerpoint/2010/main" val="2554613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Bu şekli grup yapmak için tüm dikdörtgenlerden oluşan şekil seçilir. Sağ tıklanır ve </a:t>
            </a:r>
            <a:r>
              <a:rPr lang="tr-TR" dirty="0" err="1"/>
              <a:t>Group</a:t>
            </a:r>
            <a:r>
              <a:rPr lang="tr-TR" dirty="0"/>
              <a:t> tıklanır.</a:t>
            </a:r>
          </a:p>
          <a:p>
            <a:r>
              <a:rPr lang="tr-TR" dirty="0"/>
              <a:t>Borulama işlemi için grafik aracından gidip </a:t>
            </a:r>
            <a:r>
              <a:rPr lang="tr-TR" dirty="0" err="1"/>
              <a:t>Pipe</a:t>
            </a:r>
            <a:r>
              <a:rPr lang="tr-TR" dirty="0"/>
              <a:t> seçilir. Çizip çift tıklatınca bırakıyor ve </a:t>
            </a:r>
            <a:r>
              <a:rPr lang="tr-TR" dirty="0" err="1"/>
              <a:t>Pipe</a:t>
            </a:r>
            <a:r>
              <a:rPr lang="tr-TR" dirty="0"/>
              <a:t> özellikleri sayfası açılıyor. </a:t>
            </a:r>
            <a:r>
              <a:rPr lang="tr-TR" dirty="0" err="1"/>
              <a:t>Width</a:t>
            </a:r>
            <a:r>
              <a:rPr lang="tr-TR" dirty="0"/>
              <a:t>---&gt;4, </a:t>
            </a:r>
            <a:r>
              <a:rPr lang="tr-TR" dirty="0" err="1"/>
              <a:t>highlight</a:t>
            </a:r>
            <a:r>
              <a:rPr lang="tr-TR" dirty="0"/>
              <a:t> </a:t>
            </a:r>
            <a:r>
              <a:rPr lang="tr-TR" dirty="0" err="1"/>
              <a:t>color</a:t>
            </a:r>
            <a:r>
              <a:rPr lang="tr-TR" dirty="0"/>
              <a:t>---&gt;en üstteki siyah </a:t>
            </a:r>
            <a:r>
              <a:rPr lang="tr-TR" dirty="0" err="1"/>
              <a:t>lowlight</a:t>
            </a:r>
            <a:r>
              <a:rPr lang="tr-TR" dirty="0"/>
              <a:t> </a:t>
            </a:r>
            <a:r>
              <a:rPr lang="tr-TR" dirty="0" err="1"/>
              <a:t>color</a:t>
            </a:r>
            <a:r>
              <a:rPr lang="tr-TR" dirty="0"/>
              <a:t>---&gt;en alttaki siyah seçildi. </a:t>
            </a:r>
          </a:p>
          <a:p>
            <a:r>
              <a:rPr lang="tr-TR" dirty="0"/>
              <a:t>Boru döşemede önerilen ise, Kalem sembolü ile (</a:t>
            </a:r>
            <a:r>
              <a:rPr lang="tr-TR" dirty="0" err="1"/>
              <a:t>Straight</a:t>
            </a:r>
            <a:r>
              <a:rPr lang="tr-TR" dirty="0"/>
              <a:t> </a:t>
            </a:r>
            <a:r>
              <a:rPr lang="tr-TR" dirty="0" err="1"/>
              <a:t>line</a:t>
            </a:r>
            <a:r>
              <a:rPr lang="tr-TR" dirty="0"/>
              <a:t>) hatların oluşturulması ardından borunun bu çizgiler üzerine döşenmesidir. Çizginin tam düz çizilmesi için Önce </a:t>
            </a:r>
            <a:r>
              <a:rPr lang="tr-TR" dirty="0" err="1"/>
              <a:t>View’a</a:t>
            </a:r>
            <a:r>
              <a:rPr lang="tr-TR" dirty="0"/>
              <a:t> gidip </a:t>
            </a:r>
            <a:r>
              <a:rPr lang="tr-TR" dirty="0" err="1"/>
              <a:t>Snap</a:t>
            </a:r>
            <a:r>
              <a:rPr lang="tr-TR" dirty="0"/>
              <a:t> </a:t>
            </a:r>
            <a:r>
              <a:rPr lang="tr-TR" dirty="0" err="1"/>
              <a:t>to</a:t>
            </a:r>
            <a:r>
              <a:rPr lang="tr-TR" dirty="0"/>
              <a:t> </a:t>
            </a:r>
            <a:r>
              <a:rPr lang="tr-TR" dirty="0" err="1"/>
              <a:t>grid</a:t>
            </a:r>
            <a:r>
              <a:rPr lang="tr-TR" dirty="0"/>
              <a:t> seçilir. Sonra temel çizgileri oluşturulur ve borular daha sonra bu çizgilerin üzerine çizilebilir. </a:t>
            </a:r>
          </a:p>
          <a:p>
            <a:r>
              <a:rPr lang="tr-TR" dirty="0"/>
              <a:t>Borulama tamamlanır. Borulamada çizgiler uzun olduysa üzerine tıklanıp, boyu kısaltılabilir. Yada nesne üzerine tıklanır. Yukarıdaki menüden </a:t>
            </a:r>
            <a:r>
              <a:rPr lang="tr-TR" dirty="0" err="1"/>
              <a:t>bring</a:t>
            </a:r>
            <a:r>
              <a:rPr lang="tr-TR" dirty="0"/>
              <a:t> </a:t>
            </a:r>
            <a:r>
              <a:rPr lang="tr-TR" dirty="0" err="1"/>
              <a:t>to</a:t>
            </a:r>
            <a:r>
              <a:rPr lang="tr-TR" dirty="0"/>
              <a:t> </a:t>
            </a:r>
            <a:r>
              <a:rPr lang="tr-TR" dirty="0" err="1"/>
              <a:t>front</a:t>
            </a:r>
            <a:r>
              <a:rPr lang="tr-TR" dirty="0"/>
              <a:t> ikonuna basılarak nesne öne getirilir ve hata kapatılabilir.</a:t>
            </a:r>
          </a:p>
        </p:txBody>
      </p:sp>
    </p:spTree>
    <p:extLst>
      <p:ext uri="{BB962C8B-B14F-4D97-AF65-F5344CB8AC3E}">
        <p14:creationId xmlns:p14="http://schemas.microsoft.com/office/powerpoint/2010/main" val="890419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u="sng" dirty="0"/>
              <a:t>Animasyon ekleme:</a:t>
            </a:r>
            <a:endParaRPr lang="tr-TR" dirty="0"/>
          </a:p>
          <a:p>
            <a:r>
              <a:rPr lang="tr-TR" dirty="0"/>
              <a:t>Grafik aracında </a:t>
            </a:r>
            <a:r>
              <a:rPr lang="tr-TR" dirty="0" err="1"/>
              <a:t>Symbol</a:t>
            </a:r>
            <a:r>
              <a:rPr lang="tr-TR" dirty="0"/>
              <a:t> set seçilir. Sol üstteki tankın üzerine gidip tıklıyoruz. </a:t>
            </a:r>
            <a:r>
              <a:rPr lang="tr-TR" dirty="0" err="1"/>
              <a:t>Symbol</a:t>
            </a:r>
            <a:r>
              <a:rPr lang="tr-TR" dirty="0"/>
              <a:t> set </a:t>
            </a:r>
            <a:r>
              <a:rPr lang="tr-TR" dirty="0" err="1"/>
              <a:t>properties</a:t>
            </a:r>
            <a:r>
              <a:rPr lang="tr-TR" dirty="0"/>
              <a:t> ekranı geldi. </a:t>
            </a:r>
            <a:r>
              <a:rPr lang="tr-TR" dirty="0" err="1"/>
              <a:t>Type</a:t>
            </a:r>
            <a:r>
              <a:rPr lang="tr-TR" dirty="0"/>
              <a:t>---&gt;</a:t>
            </a:r>
            <a:r>
              <a:rPr lang="tr-TR" dirty="0" err="1"/>
              <a:t>Animated</a:t>
            </a:r>
            <a:r>
              <a:rPr lang="tr-TR" dirty="0"/>
              <a:t> </a:t>
            </a:r>
            <a:r>
              <a:rPr lang="tr-TR" dirty="0" err="1"/>
              <a:t>Off</a:t>
            </a:r>
            <a:r>
              <a:rPr lang="tr-TR" dirty="0"/>
              <a:t> durumundaki </a:t>
            </a:r>
            <a:r>
              <a:rPr lang="tr-TR" dirty="0" err="1"/>
              <a:t>nseneyi</a:t>
            </a:r>
            <a:r>
              <a:rPr lang="tr-TR" dirty="0"/>
              <a:t> seçmek için set seçilir.  Ve agitator_30 içinden </a:t>
            </a:r>
            <a:r>
              <a:rPr lang="tr-TR" dirty="0" err="1"/>
              <a:t>Tall_gray</a:t>
            </a:r>
            <a:r>
              <a:rPr lang="tr-TR" dirty="0"/>
              <a:t> OK. ON durumu </a:t>
            </a:r>
            <a:r>
              <a:rPr lang="tr-TR" dirty="0" err="1"/>
              <a:t>frami</a:t>
            </a:r>
            <a:r>
              <a:rPr lang="tr-TR" dirty="0"/>
              <a:t> için yine set seçilerek agitator_30 içinden </a:t>
            </a:r>
            <a:r>
              <a:rPr lang="tr-TR" dirty="0" err="1"/>
              <a:t>tall_green</a:t>
            </a:r>
            <a:r>
              <a:rPr lang="tr-TR" dirty="0"/>
              <a:t> OK. </a:t>
            </a:r>
            <a:r>
              <a:rPr lang="tr-TR" dirty="0" err="1"/>
              <a:t>Frame</a:t>
            </a:r>
            <a:r>
              <a:rPr lang="tr-TR" dirty="0"/>
              <a:t> 2 için </a:t>
            </a:r>
            <a:r>
              <a:rPr lang="tr-TR" dirty="0" err="1"/>
              <a:t>tall_gree</a:t>
            </a:r>
            <a:r>
              <a:rPr lang="tr-TR" dirty="0"/>
              <a:t> pos1, </a:t>
            </a:r>
            <a:r>
              <a:rPr lang="tr-TR" dirty="0" err="1"/>
              <a:t>Frame</a:t>
            </a:r>
            <a:r>
              <a:rPr lang="tr-TR" dirty="0"/>
              <a:t> 3 için </a:t>
            </a:r>
            <a:r>
              <a:rPr lang="tr-TR" dirty="0" err="1"/>
              <a:t>tall_gree</a:t>
            </a:r>
            <a:r>
              <a:rPr lang="tr-TR" dirty="0"/>
              <a:t> pos2, </a:t>
            </a:r>
            <a:r>
              <a:rPr lang="tr-TR" dirty="0" err="1"/>
              <a:t>Frame</a:t>
            </a:r>
            <a:r>
              <a:rPr lang="tr-TR" dirty="0"/>
              <a:t> 4 için </a:t>
            </a:r>
            <a:r>
              <a:rPr lang="tr-TR" dirty="0" err="1"/>
              <a:t>tall_gree</a:t>
            </a:r>
            <a:r>
              <a:rPr lang="tr-TR" dirty="0"/>
              <a:t> pos3 seçilir. Bu animasyonun değişkeninin ne olacağını belirlemek için </a:t>
            </a:r>
            <a:r>
              <a:rPr lang="tr-TR" dirty="0" err="1"/>
              <a:t>Animate</a:t>
            </a:r>
            <a:r>
              <a:rPr lang="tr-TR" dirty="0"/>
              <a:t> </a:t>
            </a:r>
            <a:r>
              <a:rPr lang="tr-TR" dirty="0" err="1"/>
              <a:t>when</a:t>
            </a:r>
            <a:r>
              <a:rPr lang="tr-TR" dirty="0"/>
              <a:t> kısmında sağ taraftaki ikona tıklayıp insert </a:t>
            </a:r>
            <a:r>
              <a:rPr lang="tr-TR" dirty="0" err="1"/>
              <a:t>tag</a:t>
            </a:r>
            <a:r>
              <a:rPr lang="tr-TR" dirty="0"/>
              <a:t> diyoruz ve </a:t>
            </a:r>
            <a:r>
              <a:rPr lang="tr-TR" dirty="0" err="1"/>
              <a:t>Agitator_Silo_V</a:t>
            </a:r>
            <a:r>
              <a:rPr lang="tr-TR" dirty="0"/>
              <a:t> değişkenini seçiyoruz OK. </a:t>
            </a:r>
            <a:r>
              <a:rPr lang="tr-TR" dirty="0" err="1"/>
              <a:t>Agitator_Silo_V</a:t>
            </a:r>
            <a:r>
              <a:rPr lang="tr-TR" dirty="0"/>
              <a:t> değişkeninin 1 yada 0 olma durumuna göre bu </a:t>
            </a:r>
            <a:r>
              <a:rPr lang="tr-TR" dirty="0" err="1"/>
              <a:t>frameler</a:t>
            </a:r>
            <a:r>
              <a:rPr lang="tr-TR" dirty="0"/>
              <a:t> çalışacak. Bir dönme hareketi oluşacak. Tankın üzerine karıştırıcıyı yerleştiriyoruz. </a:t>
            </a:r>
          </a:p>
          <a:p>
            <a:r>
              <a:rPr lang="tr-TR" dirty="0"/>
              <a:t>Aynı işlemleri alttaki karıştırıcı için yapıyoruz. Farkı agitator_15 ile animasyon yapılacak ve değişken de </a:t>
            </a:r>
            <a:r>
              <a:rPr lang="tr-TR" dirty="0" err="1"/>
              <a:t>Agitator_Alfast_V</a:t>
            </a:r>
            <a:r>
              <a:rPr lang="tr-TR" dirty="0"/>
              <a:t> olacak.</a:t>
            </a:r>
          </a:p>
        </p:txBody>
      </p:sp>
    </p:spTree>
    <p:extLst>
      <p:ext uri="{BB962C8B-B14F-4D97-AF65-F5344CB8AC3E}">
        <p14:creationId xmlns:p14="http://schemas.microsoft.com/office/powerpoint/2010/main" val="1038129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lnSpcReduction="10000"/>
          </a:bodyPr>
          <a:lstStyle/>
          <a:p>
            <a:r>
              <a:rPr lang="tr-TR" dirty="0"/>
              <a:t>Projeyi </a:t>
            </a:r>
            <a:r>
              <a:rPr lang="tr-TR" dirty="0" err="1"/>
              <a:t>Past</a:t>
            </a:r>
            <a:r>
              <a:rPr lang="tr-TR" dirty="0"/>
              <a:t> ismiyle </a:t>
            </a:r>
            <a:r>
              <a:rPr lang="tr-TR" dirty="0" err="1"/>
              <a:t>save</a:t>
            </a:r>
            <a:r>
              <a:rPr lang="tr-TR" dirty="0"/>
              <a:t> ediyoruz.</a:t>
            </a:r>
          </a:p>
          <a:p>
            <a:r>
              <a:rPr lang="tr-TR" dirty="0"/>
              <a:t>Run </a:t>
            </a:r>
            <a:r>
              <a:rPr lang="tr-TR" dirty="0" err="1"/>
              <a:t>time’a</a:t>
            </a:r>
            <a:r>
              <a:rPr lang="tr-TR" dirty="0"/>
              <a:t> geçtiğimizde bir butonla bu karıştırıcıları çalıştırmak için buton ekliyoruz. Grafik aracından buton seçerek sağ üstteki tankın yanına bir buton çiziyoruz. Açılan pencerede---&gt; </a:t>
            </a:r>
            <a:r>
              <a:rPr lang="tr-TR" dirty="0" err="1"/>
              <a:t>Text</a:t>
            </a:r>
            <a:r>
              <a:rPr lang="tr-TR" dirty="0"/>
              <a:t> ON yazıyoruz. </a:t>
            </a:r>
            <a:r>
              <a:rPr lang="tr-TR" dirty="0" err="1"/>
              <a:t>Input</a:t>
            </a:r>
            <a:r>
              <a:rPr lang="tr-TR" dirty="0"/>
              <a:t>---&gt; </a:t>
            </a:r>
            <a:r>
              <a:rPr lang="tr-TR" dirty="0" err="1"/>
              <a:t>Up</a:t>
            </a:r>
            <a:r>
              <a:rPr lang="tr-TR" dirty="0"/>
              <a:t> </a:t>
            </a:r>
            <a:r>
              <a:rPr lang="tr-TR" dirty="0" err="1"/>
              <a:t>command</a:t>
            </a:r>
            <a:r>
              <a:rPr lang="tr-TR" dirty="0"/>
              <a:t>---&gt;insert </a:t>
            </a:r>
            <a:r>
              <a:rPr lang="tr-TR" dirty="0" err="1"/>
              <a:t>tag</a:t>
            </a:r>
            <a:r>
              <a:rPr lang="tr-TR" dirty="0"/>
              <a:t>---&gt;</a:t>
            </a:r>
            <a:r>
              <a:rPr lang="tr-TR" dirty="0" err="1"/>
              <a:t>Agitator_Silo_V</a:t>
            </a:r>
            <a:r>
              <a:rPr lang="tr-TR" dirty="0"/>
              <a:t>=1 (Yani ON butonuna basınca </a:t>
            </a:r>
            <a:r>
              <a:rPr lang="tr-TR" dirty="0" err="1"/>
              <a:t>Agitator_Silo_V</a:t>
            </a:r>
            <a:r>
              <a:rPr lang="tr-TR" dirty="0"/>
              <a:t> değişkenim 1 olacak.) ON butonunu kopyala yapıştır yaparak ikinci bir buton oluşturuyoruz. İçine girip </a:t>
            </a:r>
            <a:r>
              <a:rPr lang="tr-TR" dirty="0" err="1"/>
              <a:t>text</a:t>
            </a:r>
            <a:r>
              <a:rPr lang="tr-TR" dirty="0"/>
              <a:t>---&gt;OFF, </a:t>
            </a:r>
            <a:r>
              <a:rPr lang="tr-TR" dirty="0" err="1"/>
              <a:t>Input</a:t>
            </a:r>
            <a:r>
              <a:rPr lang="tr-TR" dirty="0"/>
              <a:t>---&gt; </a:t>
            </a:r>
            <a:r>
              <a:rPr lang="tr-TR" dirty="0" err="1"/>
              <a:t>Up</a:t>
            </a:r>
            <a:r>
              <a:rPr lang="tr-TR" dirty="0"/>
              <a:t> </a:t>
            </a:r>
            <a:r>
              <a:rPr lang="tr-TR" dirty="0" err="1"/>
              <a:t>command</a:t>
            </a:r>
            <a:r>
              <a:rPr lang="tr-TR" dirty="0"/>
              <a:t>---&gt;insert </a:t>
            </a:r>
            <a:r>
              <a:rPr lang="tr-TR" dirty="0" err="1"/>
              <a:t>tag</a:t>
            </a:r>
            <a:r>
              <a:rPr lang="tr-TR" dirty="0"/>
              <a:t>---&gt;</a:t>
            </a:r>
            <a:r>
              <a:rPr lang="tr-TR" dirty="0" err="1"/>
              <a:t>Agitator_Silo_V</a:t>
            </a:r>
            <a:r>
              <a:rPr lang="tr-TR" dirty="0"/>
              <a:t>=0</a:t>
            </a:r>
          </a:p>
          <a:p>
            <a:r>
              <a:rPr lang="tr-TR" dirty="0"/>
              <a:t>Diğer karıştırıcıyı on/</a:t>
            </a:r>
            <a:r>
              <a:rPr lang="tr-TR" dirty="0" err="1"/>
              <a:t>off</a:t>
            </a:r>
            <a:r>
              <a:rPr lang="tr-TR" dirty="0"/>
              <a:t> yapacak butonu tanımlamak için buton seçip tankın yanına çiziyoruz. </a:t>
            </a:r>
            <a:r>
              <a:rPr lang="tr-TR" dirty="0" err="1"/>
              <a:t>text</a:t>
            </a:r>
            <a:r>
              <a:rPr lang="tr-TR" dirty="0"/>
              <a:t>---&gt;ON/ OFF, </a:t>
            </a:r>
            <a:r>
              <a:rPr lang="tr-TR" dirty="0" err="1"/>
              <a:t>Input</a:t>
            </a:r>
            <a:r>
              <a:rPr lang="tr-TR" dirty="0"/>
              <a:t>---&gt; </a:t>
            </a:r>
            <a:r>
              <a:rPr lang="tr-TR" dirty="0" err="1"/>
              <a:t>Up</a:t>
            </a:r>
            <a:r>
              <a:rPr lang="tr-TR" dirty="0"/>
              <a:t> </a:t>
            </a:r>
            <a:r>
              <a:rPr lang="tr-TR" dirty="0" err="1"/>
              <a:t>command</a:t>
            </a:r>
            <a:r>
              <a:rPr lang="tr-TR" dirty="0"/>
              <a:t>---&gt;insert </a:t>
            </a:r>
            <a:r>
              <a:rPr lang="tr-TR" dirty="0" err="1"/>
              <a:t>function</a:t>
            </a:r>
            <a:r>
              <a:rPr lang="tr-TR" dirty="0"/>
              <a:t>---&gt;</a:t>
            </a:r>
            <a:r>
              <a:rPr lang="tr-TR" dirty="0" err="1"/>
              <a:t>toggle</a:t>
            </a:r>
            <a:r>
              <a:rPr lang="tr-TR" dirty="0"/>
              <a:t> seçilecek fakat bulunamadı. O yüzden </a:t>
            </a:r>
            <a:r>
              <a:rPr lang="tr-TR" dirty="0" err="1"/>
              <a:t>Up</a:t>
            </a:r>
            <a:r>
              <a:rPr lang="tr-TR" dirty="0"/>
              <a:t> </a:t>
            </a:r>
            <a:r>
              <a:rPr lang="tr-TR" dirty="0" err="1"/>
              <a:t>command</a:t>
            </a:r>
            <a:r>
              <a:rPr lang="tr-TR" dirty="0"/>
              <a:t> kısmına </a:t>
            </a:r>
            <a:r>
              <a:rPr lang="tr-TR" dirty="0" err="1"/>
              <a:t>Toggle</a:t>
            </a:r>
            <a:r>
              <a:rPr lang="tr-TR" dirty="0"/>
              <a:t>(</a:t>
            </a:r>
            <a:r>
              <a:rPr lang="tr-TR" dirty="0" err="1"/>
              <a:t>Agitator_Alfast_V</a:t>
            </a:r>
            <a:r>
              <a:rPr lang="tr-TR" dirty="0"/>
              <a:t>) yazıyoruz. OK.</a:t>
            </a:r>
          </a:p>
          <a:p>
            <a:r>
              <a:rPr lang="tr-TR" dirty="0"/>
              <a:t>Run Project yapıp, Runtime’ geçiyoruz. </a:t>
            </a:r>
            <a:r>
              <a:rPr lang="tr-TR" dirty="0" err="1"/>
              <a:t>Pages</a:t>
            </a:r>
            <a:r>
              <a:rPr lang="tr-TR" dirty="0"/>
              <a:t>---&gt;Update </a:t>
            </a:r>
            <a:r>
              <a:rPr lang="tr-TR" dirty="0" err="1"/>
              <a:t>Pages</a:t>
            </a:r>
            <a:r>
              <a:rPr lang="tr-TR" dirty="0"/>
              <a:t> yapıp </a:t>
            </a:r>
            <a:r>
              <a:rPr lang="tr-TR" dirty="0" err="1"/>
              <a:t>Pages</a:t>
            </a:r>
            <a:r>
              <a:rPr lang="tr-TR" dirty="0"/>
              <a:t>---&gt;</a:t>
            </a:r>
            <a:r>
              <a:rPr lang="tr-TR" dirty="0" err="1"/>
              <a:t>Past</a:t>
            </a:r>
            <a:r>
              <a:rPr lang="tr-TR" dirty="0"/>
              <a:t> sayfasını seçiyoruz. </a:t>
            </a:r>
            <a:r>
              <a:rPr lang="tr-TR" dirty="0" err="1"/>
              <a:t>Runtime’da</a:t>
            </a:r>
            <a:r>
              <a:rPr lang="tr-TR" dirty="0"/>
              <a:t> butonlara basılmasına göre karıştırıcıların çalışmasını görebiliriz.</a:t>
            </a:r>
          </a:p>
        </p:txBody>
      </p:sp>
    </p:spTree>
    <p:extLst>
      <p:ext uri="{BB962C8B-B14F-4D97-AF65-F5344CB8AC3E}">
        <p14:creationId xmlns:p14="http://schemas.microsoft.com/office/powerpoint/2010/main" val="849173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err="1"/>
              <a:t>Runtime’dan</a:t>
            </a:r>
            <a:r>
              <a:rPr lang="tr-TR" dirty="0"/>
              <a:t> çıkıp animasyonlara devam ediyoruz. Pastörizasyon ünitesinde sıcaklık değişimlerine göre alttaki sarı dikdörtgenlerin renklerinin değişmesini istiyoruz. </a:t>
            </a:r>
            <a:r>
              <a:rPr lang="tr-TR" dirty="0" err="1"/>
              <a:t>Sf</a:t>
            </a:r>
            <a:r>
              <a:rPr lang="tr-TR" dirty="0"/>
              <a:t> 5-19’da renklerin nasıl değiştirileceği açıklanmış. Üniteyi daha önceden grup yaptığımızdan sadece sarı dikdörtgen üzerinde değişiklik yapacağımız için dikdörtgen üzerine gelip </a:t>
            </a:r>
            <a:r>
              <a:rPr lang="tr-TR" dirty="0" err="1"/>
              <a:t>ctrl</a:t>
            </a:r>
            <a:r>
              <a:rPr lang="tr-TR" dirty="0"/>
              <a:t> çift tıklıyoruz. </a:t>
            </a:r>
            <a:r>
              <a:rPr lang="tr-TR" dirty="0" err="1"/>
              <a:t>Rectangle</a:t>
            </a:r>
            <a:r>
              <a:rPr lang="tr-TR" dirty="0"/>
              <a:t> </a:t>
            </a:r>
            <a:r>
              <a:rPr lang="tr-TR" dirty="0" err="1"/>
              <a:t>properties</a:t>
            </a:r>
            <a:r>
              <a:rPr lang="tr-TR" dirty="0"/>
              <a:t> penceresi açılıyor. </a:t>
            </a:r>
            <a:r>
              <a:rPr lang="tr-TR" dirty="0" err="1"/>
              <a:t>Fill</a:t>
            </a:r>
            <a:r>
              <a:rPr lang="tr-TR" dirty="0"/>
              <a:t>---&gt; </a:t>
            </a:r>
            <a:r>
              <a:rPr lang="tr-TR" dirty="0" err="1"/>
              <a:t>Type</a:t>
            </a:r>
            <a:r>
              <a:rPr lang="tr-TR" dirty="0"/>
              <a:t>---&gt;</a:t>
            </a:r>
            <a:r>
              <a:rPr lang="tr-TR" dirty="0" err="1"/>
              <a:t>Array</a:t>
            </a:r>
            <a:r>
              <a:rPr lang="tr-TR" dirty="0"/>
              <a:t>---&gt;</a:t>
            </a:r>
            <a:r>
              <a:rPr lang="tr-TR" dirty="0" err="1"/>
              <a:t>Array</a:t>
            </a:r>
            <a:r>
              <a:rPr lang="tr-TR" dirty="0"/>
              <a:t> </a:t>
            </a:r>
            <a:r>
              <a:rPr lang="tr-TR" dirty="0" err="1"/>
              <a:t>colors</a:t>
            </a:r>
            <a:r>
              <a:rPr lang="tr-TR" dirty="0"/>
              <a:t>---&gt;aynen kalıyor. </a:t>
            </a:r>
            <a:r>
              <a:rPr lang="tr-TR" dirty="0" err="1"/>
              <a:t>Array</a:t>
            </a:r>
            <a:r>
              <a:rPr lang="tr-TR" dirty="0"/>
              <a:t> </a:t>
            </a:r>
            <a:r>
              <a:rPr lang="tr-TR" dirty="0" err="1"/>
              <a:t>expression</a:t>
            </a:r>
            <a:r>
              <a:rPr lang="tr-TR" dirty="0"/>
              <a:t>---&gt;</a:t>
            </a:r>
            <a:r>
              <a:rPr lang="tr-TR" dirty="0" err="1"/>
              <a:t>Insert</a:t>
            </a:r>
            <a:r>
              <a:rPr lang="tr-TR" dirty="0"/>
              <a:t> </a:t>
            </a:r>
            <a:r>
              <a:rPr lang="tr-TR" dirty="0" err="1"/>
              <a:t>Tag</a:t>
            </a:r>
            <a:r>
              <a:rPr lang="tr-TR" dirty="0"/>
              <a:t>---&gt;TIC_P1_PV/25 (25 derecede bir renkler değişecek.)</a:t>
            </a:r>
          </a:p>
          <a:p>
            <a:r>
              <a:rPr lang="tr-TR" dirty="0"/>
              <a:t>İkinci </a:t>
            </a:r>
            <a:r>
              <a:rPr lang="tr-TR" dirty="0" err="1"/>
              <a:t>dikdörgen</a:t>
            </a:r>
            <a:r>
              <a:rPr lang="tr-TR" dirty="0"/>
              <a:t> için aynı şeyleri yapıyoruz. Tek fark değişken TIC_P2_PV/25 olacak.</a:t>
            </a:r>
          </a:p>
          <a:p>
            <a:r>
              <a:rPr lang="tr-TR" dirty="0"/>
              <a:t>Üçüncü </a:t>
            </a:r>
            <a:r>
              <a:rPr lang="tr-TR" dirty="0" err="1"/>
              <a:t>dikdörgen</a:t>
            </a:r>
            <a:r>
              <a:rPr lang="tr-TR" dirty="0"/>
              <a:t> için aynı şeyleri yapıyoruz. Tek fark değişken TIC_P3_PV/25 olacak.</a:t>
            </a:r>
          </a:p>
          <a:p>
            <a:r>
              <a:rPr lang="tr-TR" dirty="0"/>
              <a:t>Dördüncü </a:t>
            </a:r>
            <a:r>
              <a:rPr lang="tr-TR" dirty="0" err="1"/>
              <a:t>dikdörgen</a:t>
            </a:r>
            <a:r>
              <a:rPr lang="tr-TR" dirty="0"/>
              <a:t> için aynı şeyleri yapıyoruz. Tek fark değişken TIC_P4_PV/25 olacak.</a:t>
            </a:r>
          </a:p>
        </p:txBody>
      </p:sp>
    </p:spTree>
    <p:extLst>
      <p:ext uri="{BB962C8B-B14F-4D97-AF65-F5344CB8AC3E}">
        <p14:creationId xmlns:p14="http://schemas.microsoft.com/office/powerpoint/2010/main" val="2687387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Tankların seviyelerini görmek istiyoruz. Bunun için bir bar </a:t>
            </a:r>
            <a:r>
              <a:rPr lang="tr-TR" dirty="0" err="1"/>
              <a:t>graf</a:t>
            </a:r>
            <a:r>
              <a:rPr lang="tr-TR" dirty="0"/>
              <a:t> ekleyebiliriz. Grafik sembollerden dikdörtgen seçip, sol üstteki tankın içine uzunlamasına bir dikdörtgen çiziyoruz. Açılan pencerede </a:t>
            </a:r>
            <a:r>
              <a:rPr lang="tr-TR" dirty="0" err="1"/>
              <a:t>Appearance</a:t>
            </a:r>
            <a:r>
              <a:rPr lang="tr-TR" dirty="0"/>
              <a:t> kısmında </a:t>
            </a:r>
            <a:r>
              <a:rPr lang="tr-TR" dirty="0" err="1"/>
              <a:t>Line</a:t>
            </a:r>
            <a:r>
              <a:rPr lang="tr-TR" dirty="0"/>
              <a:t>---&gt;</a:t>
            </a:r>
            <a:r>
              <a:rPr lang="tr-TR" dirty="0" err="1"/>
              <a:t>Color</a:t>
            </a:r>
            <a:r>
              <a:rPr lang="tr-TR" dirty="0"/>
              <a:t>---&gt;X (Çizginin gözükmemesi için) </a:t>
            </a:r>
            <a:r>
              <a:rPr lang="tr-TR" dirty="0" err="1"/>
              <a:t>Fill</a:t>
            </a:r>
            <a:r>
              <a:rPr lang="tr-TR" dirty="0"/>
              <a:t>---&gt; </a:t>
            </a:r>
            <a:r>
              <a:rPr lang="tr-TR" dirty="0" err="1"/>
              <a:t>Filled</a:t>
            </a:r>
            <a:r>
              <a:rPr lang="tr-TR" dirty="0"/>
              <a:t> </a:t>
            </a:r>
            <a:r>
              <a:rPr lang="tr-TR" dirty="0" err="1"/>
              <a:t>tiklenir</a:t>
            </a:r>
            <a:r>
              <a:rPr lang="tr-TR" dirty="0"/>
              <a:t> ve </a:t>
            </a:r>
            <a:r>
              <a:rPr lang="tr-TR" dirty="0" err="1"/>
              <a:t>Color</a:t>
            </a:r>
            <a:r>
              <a:rPr lang="tr-TR" dirty="0"/>
              <a:t>---&gt; Mavi (Hangi renkte dolum olmasını istiyorsak). </a:t>
            </a:r>
            <a:r>
              <a:rPr lang="tr-TR" dirty="0" err="1"/>
              <a:t>Fill</a:t>
            </a:r>
            <a:r>
              <a:rPr lang="tr-TR" dirty="0"/>
              <a:t> kısmında dikey eksende Level seçiyoruz. Level </a:t>
            </a:r>
            <a:r>
              <a:rPr lang="tr-TR" dirty="0" err="1"/>
              <a:t>expression</a:t>
            </a:r>
            <a:r>
              <a:rPr lang="tr-TR" dirty="0"/>
              <a:t>---&gt;</a:t>
            </a:r>
            <a:r>
              <a:rPr lang="tr-TR" dirty="0" err="1"/>
              <a:t>Insert</a:t>
            </a:r>
            <a:r>
              <a:rPr lang="tr-TR" dirty="0"/>
              <a:t> </a:t>
            </a:r>
            <a:r>
              <a:rPr lang="tr-TR" dirty="0" err="1"/>
              <a:t>Tag</a:t>
            </a:r>
            <a:r>
              <a:rPr lang="tr-TR" dirty="0"/>
              <a:t>---&gt;</a:t>
            </a:r>
            <a:r>
              <a:rPr lang="tr-TR" dirty="0" err="1"/>
              <a:t>LIC_Silo_PV</a:t>
            </a:r>
            <a:r>
              <a:rPr lang="tr-TR" dirty="0"/>
              <a:t>, </a:t>
            </a:r>
          </a:p>
          <a:p>
            <a:r>
              <a:rPr lang="tr-TR" dirty="0"/>
              <a:t>Level---&gt; At minimum %0, At </a:t>
            </a:r>
            <a:r>
              <a:rPr lang="tr-TR" dirty="0" err="1"/>
              <a:t>maximum</a:t>
            </a:r>
            <a:r>
              <a:rPr lang="tr-TR" dirty="0"/>
              <a:t> %100 (doluluğun nasıl görünmesini istiyorsak ayarlayabiliriz.) </a:t>
            </a:r>
            <a:r>
              <a:rPr lang="tr-TR" dirty="0" err="1"/>
              <a:t>Fill</a:t>
            </a:r>
            <a:r>
              <a:rPr lang="tr-TR" dirty="0"/>
              <a:t> </a:t>
            </a:r>
            <a:r>
              <a:rPr lang="tr-TR" dirty="0" err="1"/>
              <a:t>direction</a:t>
            </a:r>
            <a:r>
              <a:rPr lang="tr-TR" dirty="0"/>
              <a:t> dolum yönünü gösterir. Yukarı ok seçili. Background </a:t>
            </a:r>
            <a:r>
              <a:rPr lang="tr-TR" dirty="0" err="1"/>
              <a:t>color</a:t>
            </a:r>
            <a:r>
              <a:rPr lang="tr-TR" dirty="0"/>
              <a:t> transparan (X) OK. </a:t>
            </a:r>
          </a:p>
          <a:p>
            <a:r>
              <a:rPr lang="tr-TR" dirty="0" err="1"/>
              <a:t>Copy</a:t>
            </a:r>
            <a:r>
              <a:rPr lang="tr-TR" dirty="0"/>
              <a:t> </a:t>
            </a:r>
            <a:r>
              <a:rPr lang="tr-TR" dirty="0" err="1"/>
              <a:t>paste</a:t>
            </a:r>
            <a:r>
              <a:rPr lang="tr-TR" dirty="0"/>
              <a:t> ile alttaki tanka ekliyoruz. Dikdörtgenin boyutu küçültülür. Çift tıklayıp değişkenini </a:t>
            </a:r>
            <a:r>
              <a:rPr lang="tr-TR" dirty="0" err="1"/>
              <a:t>LIC_Balance_PV</a:t>
            </a:r>
            <a:r>
              <a:rPr lang="tr-TR" dirty="0"/>
              <a:t> olarak değiştiriyoruz. </a:t>
            </a:r>
          </a:p>
        </p:txBody>
      </p:sp>
    </p:spTree>
    <p:extLst>
      <p:ext uri="{BB962C8B-B14F-4D97-AF65-F5344CB8AC3E}">
        <p14:creationId xmlns:p14="http://schemas.microsoft.com/office/powerpoint/2010/main" val="1909532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Bölüm Grafikler</a:t>
            </a:r>
          </a:p>
        </p:txBody>
      </p:sp>
      <p:sp>
        <p:nvSpPr>
          <p:cNvPr id="3" name="İçerik Yer Tutucusu 2"/>
          <p:cNvSpPr>
            <a:spLocks noGrp="1"/>
          </p:cNvSpPr>
          <p:nvPr>
            <p:ph idx="1"/>
          </p:nvPr>
        </p:nvSpPr>
        <p:spPr>
          <a:xfrm>
            <a:off x="1278255" y="1806637"/>
            <a:ext cx="9106086" cy="4413187"/>
          </a:xfrm>
        </p:spPr>
        <p:txBody>
          <a:bodyPr>
            <a:normAutofit/>
          </a:bodyPr>
          <a:lstStyle/>
          <a:p>
            <a:r>
              <a:rPr lang="tr-TR" dirty="0"/>
              <a:t>Seviyenin değişebilmesi için bir buton eklemek istiyoruz. Hazır </a:t>
            </a:r>
            <a:r>
              <a:rPr lang="tr-TR" dirty="0" err="1"/>
              <a:t>genie</a:t>
            </a:r>
            <a:r>
              <a:rPr lang="tr-TR" dirty="0"/>
              <a:t> kütüphanesinden ekleyeceğiz. Sağdaki grafik aracından </a:t>
            </a:r>
            <a:r>
              <a:rPr lang="tr-TR" dirty="0" err="1"/>
              <a:t>Paste</a:t>
            </a:r>
            <a:r>
              <a:rPr lang="tr-TR" dirty="0"/>
              <a:t> </a:t>
            </a:r>
            <a:r>
              <a:rPr lang="tr-TR" dirty="0" err="1"/>
              <a:t>Genie</a:t>
            </a:r>
            <a:r>
              <a:rPr lang="tr-TR" dirty="0"/>
              <a:t>---&gt;Library---&gt;</a:t>
            </a:r>
            <a:r>
              <a:rPr lang="tr-TR" dirty="0" err="1"/>
              <a:t>controls</a:t>
            </a:r>
            <a:r>
              <a:rPr lang="tr-TR" dirty="0"/>
              <a:t>---&gt;Üçüncü sıradaki </a:t>
            </a:r>
            <a:r>
              <a:rPr lang="tr-TR" dirty="0" err="1"/>
              <a:t>RumpUpDownButton</a:t>
            </a:r>
            <a:r>
              <a:rPr lang="tr-TR" dirty="0"/>
              <a:t> OK. Açılan pencerede </a:t>
            </a:r>
            <a:r>
              <a:rPr lang="tr-TR" dirty="0" err="1"/>
              <a:t>Tag</a:t>
            </a:r>
            <a:r>
              <a:rPr lang="tr-TR" dirty="0"/>
              <a:t>---&gt;</a:t>
            </a:r>
            <a:r>
              <a:rPr lang="tr-TR" dirty="0" err="1"/>
              <a:t>LIC_Silo_PV</a:t>
            </a:r>
            <a:r>
              <a:rPr lang="tr-TR" dirty="0"/>
              <a:t>. Butonu sol üstteki tankın yanına koyuyoruz. Kopyalayıp balans tankının yanına da koyuyoruz. Butona çift tıklayıp değişeni </a:t>
            </a:r>
            <a:r>
              <a:rPr lang="tr-TR" dirty="0" err="1"/>
              <a:t>LIC_Balance_PV</a:t>
            </a:r>
            <a:r>
              <a:rPr lang="tr-TR" dirty="0"/>
              <a:t> yapıyoruz.</a:t>
            </a:r>
          </a:p>
          <a:p>
            <a:r>
              <a:rPr lang="tr-TR" dirty="0"/>
              <a:t>Siloların çalışıp durmasına göre aşağıda bir yazı yazmak istiyoruz. Grafik aracından </a:t>
            </a:r>
            <a:r>
              <a:rPr lang="tr-TR" dirty="0" err="1"/>
              <a:t>text</a:t>
            </a:r>
            <a:r>
              <a:rPr lang="tr-TR" dirty="0"/>
              <a:t> seçip silonun altına tıklayıp yazıyı yazabiliriz. Windows İngilizce ise Türkçe karakterleri tanımaz. Silo Karıştırıcı ON yazıp bırakıyoruz. </a:t>
            </a:r>
            <a:r>
              <a:rPr lang="tr-TR" dirty="0" err="1"/>
              <a:t>Textin</a:t>
            </a:r>
            <a:r>
              <a:rPr lang="tr-TR" dirty="0"/>
              <a:t> nasıl görünmesi gerektiğini açılan pencereden değiştirebiliriz. Mesela yazının ortada görünmesini istiyorsak Center seçebiliriz. Değişen yazı istiyorsak, dikey eksende </a:t>
            </a:r>
            <a:r>
              <a:rPr lang="tr-TR" dirty="0" err="1"/>
              <a:t>Display</a:t>
            </a:r>
            <a:r>
              <a:rPr lang="tr-TR" dirty="0"/>
              <a:t> Value---&gt;</a:t>
            </a:r>
            <a:r>
              <a:rPr lang="tr-TR" dirty="0" err="1"/>
              <a:t>Type</a:t>
            </a:r>
            <a:r>
              <a:rPr lang="tr-TR" dirty="0"/>
              <a:t> On/</a:t>
            </a:r>
            <a:r>
              <a:rPr lang="tr-TR" dirty="0" err="1"/>
              <a:t>Off</a:t>
            </a:r>
            <a:r>
              <a:rPr lang="tr-TR" dirty="0"/>
              <a:t>, OFF </a:t>
            </a:r>
            <a:r>
              <a:rPr lang="tr-TR" dirty="0" err="1"/>
              <a:t>text</a:t>
            </a:r>
            <a:r>
              <a:rPr lang="tr-TR" dirty="0"/>
              <a:t>--&gt; Silo Karıştırıcı OFF, OFF </a:t>
            </a:r>
            <a:r>
              <a:rPr lang="tr-TR" dirty="0" err="1"/>
              <a:t>text</a:t>
            </a:r>
            <a:r>
              <a:rPr lang="tr-TR" dirty="0"/>
              <a:t>--&gt; Silo Karıştırıcı ON, ON </a:t>
            </a:r>
            <a:r>
              <a:rPr lang="tr-TR" dirty="0" err="1"/>
              <a:t>text</a:t>
            </a:r>
            <a:r>
              <a:rPr lang="tr-TR" dirty="0"/>
              <a:t> </a:t>
            </a:r>
            <a:r>
              <a:rPr lang="tr-TR" dirty="0" err="1"/>
              <a:t>when</a:t>
            </a:r>
            <a:r>
              <a:rPr lang="tr-TR" dirty="0"/>
              <a:t>---&gt;</a:t>
            </a:r>
            <a:r>
              <a:rPr lang="tr-TR" dirty="0" err="1"/>
              <a:t>Insert</a:t>
            </a:r>
            <a:r>
              <a:rPr lang="tr-TR" dirty="0"/>
              <a:t> </a:t>
            </a:r>
            <a:r>
              <a:rPr lang="tr-TR" dirty="0" err="1"/>
              <a:t>tag</a:t>
            </a:r>
            <a:r>
              <a:rPr lang="tr-TR" dirty="0"/>
              <a:t>--&gt; </a:t>
            </a:r>
            <a:r>
              <a:rPr lang="tr-TR" dirty="0" err="1"/>
              <a:t>Agitator_Silo_V</a:t>
            </a:r>
            <a:r>
              <a:rPr lang="tr-TR" dirty="0"/>
              <a:t>. Böylece silo karıştırıcı ON ise Silo Karıştırıcı ON, silo karıştırıcı OFF ise Silo Karıştırıcı OFF yazacak. Renkleri değiştirmek istiyorum. (OK deyip çıktıysak tekrar yazıyı çift tıklayarak özelliklere girebiliriz.) </a:t>
            </a:r>
            <a:r>
              <a:rPr lang="tr-TR" dirty="0" err="1"/>
              <a:t>Fill</a:t>
            </a:r>
            <a:r>
              <a:rPr lang="tr-TR" dirty="0"/>
              <a:t>---&gt; OFF </a:t>
            </a:r>
            <a:r>
              <a:rPr lang="tr-TR" dirty="0" err="1"/>
              <a:t>color</a:t>
            </a:r>
            <a:r>
              <a:rPr lang="tr-TR" dirty="0"/>
              <a:t> kırmızı, On </a:t>
            </a:r>
            <a:r>
              <a:rPr lang="tr-TR" dirty="0" err="1"/>
              <a:t>color</a:t>
            </a:r>
            <a:r>
              <a:rPr lang="tr-TR" dirty="0"/>
              <a:t> yeşil olabilir. ON </a:t>
            </a:r>
            <a:r>
              <a:rPr lang="tr-TR" dirty="0" err="1"/>
              <a:t>color</a:t>
            </a:r>
            <a:r>
              <a:rPr lang="tr-TR" dirty="0"/>
              <a:t> </a:t>
            </a:r>
            <a:r>
              <a:rPr lang="tr-TR" dirty="0" err="1"/>
              <a:t>when</a:t>
            </a:r>
            <a:r>
              <a:rPr lang="tr-TR" dirty="0"/>
              <a:t>---&gt;insert </a:t>
            </a:r>
            <a:r>
              <a:rPr lang="tr-TR" dirty="0" err="1"/>
              <a:t>tag</a:t>
            </a:r>
            <a:r>
              <a:rPr lang="tr-TR" dirty="0"/>
              <a:t>---&gt; </a:t>
            </a:r>
            <a:r>
              <a:rPr lang="tr-TR" dirty="0" err="1"/>
              <a:t>Agitator_Silo_V</a:t>
            </a:r>
            <a:r>
              <a:rPr lang="tr-TR" dirty="0"/>
              <a:t>.</a:t>
            </a:r>
          </a:p>
        </p:txBody>
      </p:sp>
    </p:spTree>
    <p:extLst>
      <p:ext uri="{BB962C8B-B14F-4D97-AF65-F5344CB8AC3E}">
        <p14:creationId xmlns:p14="http://schemas.microsoft.com/office/powerpoint/2010/main" val="333847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2568</TotalTime>
  <Words>2178</Words>
  <Application>Microsoft Office PowerPoint</Application>
  <PresentationFormat>Geniş ekran</PresentationFormat>
  <Paragraphs>75</Paragraphs>
  <Slides>18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18</vt:i4>
      </vt:variant>
    </vt:vector>
  </HeadingPairs>
  <TitlesOfParts>
    <vt:vector size="21" baseType="lpstr">
      <vt:lpstr>Calibri</vt:lpstr>
      <vt:lpstr>Times New Roman</vt:lpstr>
      <vt:lpstr>temaacik</vt:lpstr>
      <vt:lpstr>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4. Bölüm Grafikler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Furkan KOÇAK</cp:lastModifiedBy>
  <cp:revision>129</cp:revision>
  <dcterms:created xsi:type="dcterms:W3CDTF">2017-11-13T19:25:20Z</dcterms:created>
  <dcterms:modified xsi:type="dcterms:W3CDTF">2020-01-23T13:07:37Z</dcterms:modified>
</cp:coreProperties>
</file>