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27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7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0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8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69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70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96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68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5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5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0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9EE3-EC65-4EBA-A523-BF13334E9FCB}" type="datetimeFigureOut">
              <a:rPr lang="tr-TR" smtClean="0"/>
              <a:t>15.02.2018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C2C4-4A0E-4EB6-A54C-6713A1981F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4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260351"/>
            <a:ext cx="8229600" cy="792163"/>
          </a:xfr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tr-TR" altLang="tr-TR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RESULTS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1" y="1341438"/>
            <a:ext cx="8435975" cy="4678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total of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59 pairs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primers were designed in the study, 43 pairs were choosen and tested in vitro and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39 (90.7%)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these were successful in PCR assays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investigation of bacterial abortifacient agents by singleplex-PCR assays in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 fetal abomasum contents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 (28.6%)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 (21.4%)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(3.6%)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(3.6%)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samples were </a:t>
            </a:r>
            <a:r>
              <a:rPr lang="tr-TR" altLang="tr-TR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Brucella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spp., </a:t>
            </a:r>
            <a:r>
              <a:rPr lang="tr-TR" altLang="tr-TR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Campylobacter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spp., </a:t>
            </a:r>
            <a:r>
              <a:rPr lang="tr-TR" altLang="tr-TR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Listeria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spp., </a:t>
            </a:r>
            <a:r>
              <a:rPr lang="tr-TR" altLang="tr-TR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burnetii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positive, respectively. (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Poster # 773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evaluation of primers (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silico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vitro 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analysis)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pairs of primers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selected for development of multiplex-PCR (mPCR) techniques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tr-T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different mPCR techniques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developed (2 mPCR  for the detection of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Brucella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spp.,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Campylobacter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spp.and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abortus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one duplex-PCR for the detection of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Brucella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 and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Campylobacter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spp., and 1 mPCR for the detection of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Listeria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spp.,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Leptospira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spp. and </a:t>
            </a:r>
            <a:r>
              <a:rPr lang="tr-TR" altLang="tr-TR" sz="20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burnetii</a:t>
            </a:r>
            <a:r>
              <a:rPr lang="tr-TR" altLang="tr-T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tr-TR" altLang="tr-T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1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05475" name="Object 4"/>
          <p:cNvGraphicFramePr>
            <a:graphicFrameLocks noChangeAspect="1"/>
          </p:cNvGraphicFramePr>
          <p:nvPr/>
        </p:nvGraphicFramePr>
        <p:xfrm>
          <a:off x="3432175" y="765175"/>
          <a:ext cx="532765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765175"/>
                        <a:ext cx="532765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1703388" y="188914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Figure.</a:t>
            </a:r>
            <a:r>
              <a:rPr lang="tr-TR" altLang="tr-TR" sz="1600">
                <a:solidFill>
                  <a:srgbClr val="000000"/>
                </a:solidFill>
              </a:rPr>
              <a:t> Sensitivity of Singleplex </a:t>
            </a:r>
            <a:r>
              <a:rPr lang="tr-TR" altLang="tr-TR" sz="1600" i="1">
                <a:solidFill>
                  <a:srgbClr val="000000"/>
                </a:solidFill>
              </a:rPr>
              <a:t>Campylobacter</a:t>
            </a:r>
            <a:r>
              <a:rPr lang="tr-TR" altLang="tr-TR" sz="1600">
                <a:solidFill>
                  <a:srgbClr val="000000"/>
                </a:solidFill>
              </a:rPr>
              <a:t> PCR assay with bacterial dilution in PBS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tissue samples, respectively</a:t>
            </a:r>
          </a:p>
        </p:txBody>
      </p:sp>
      <p:sp>
        <p:nvSpPr>
          <p:cNvPr id="105477" name="Rectangle 7"/>
          <p:cNvSpPr>
            <a:spLocks noChangeArrowheads="1"/>
          </p:cNvSpPr>
          <p:nvPr/>
        </p:nvSpPr>
        <p:spPr bwMode="auto">
          <a:xfrm>
            <a:off x="1524000" y="6018541"/>
            <a:ext cx="9180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2x107 cfu/25 µl 2. 2000000 cfu/25 µl 3. 200000 cfu/25 µl 4. 20000 cfu/25 µl 5. 2000 cfu/25 µl 6. 200 cfu/25 µl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7. 20 cfu/25 µl 8. negatif kontrol </a:t>
            </a:r>
          </a:p>
        </p:txBody>
      </p:sp>
    </p:spTree>
    <p:extLst>
      <p:ext uri="{BB962C8B-B14F-4D97-AF65-F5344CB8AC3E}">
        <p14:creationId xmlns:p14="http://schemas.microsoft.com/office/powerpoint/2010/main" val="15519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06499" name="Object 4"/>
          <p:cNvGraphicFramePr>
            <a:graphicFrameLocks noChangeAspect="1"/>
          </p:cNvGraphicFramePr>
          <p:nvPr/>
        </p:nvGraphicFramePr>
        <p:xfrm>
          <a:off x="3432176" y="692151"/>
          <a:ext cx="5421313" cy="542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692151"/>
                        <a:ext cx="5421313" cy="542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1524001" y="150814"/>
            <a:ext cx="8893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Şekil.</a:t>
            </a:r>
            <a:r>
              <a:rPr lang="tr-TR" altLang="tr-TR" sz="1600">
                <a:solidFill>
                  <a:srgbClr val="000000"/>
                </a:solidFill>
              </a:rPr>
              <a:t> Sensitivity of Multiplex PCR assay with bacterial (</a:t>
            </a:r>
            <a:r>
              <a:rPr lang="tr-TR" altLang="tr-TR" sz="1600" i="1">
                <a:solidFill>
                  <a:srgbClr val="000000"/>
                </a:solidFill>
              </a:rPr>
              <a:t>Campylobacter</a:t>
            </a:r>
            <a:r>
              <a:rPr lang="tr-TR" altLang="tr-TR" sz="1600">
                <a:solidFill>
                  <a:srgbClr val="000000"/>
                </a:solidFill>
              </a:rPr>
              <a:t> spp.) dilution in PBS and tissue samples, respectively</a:t>
            </a: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1703388" y="6089978"/>
            <a:ext cx="7903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2x107 cfu/25 µl 2. 2000000 cfu/25 µl 3. 200000 cfu/25 µl 4. 20000 cfu/25 µl 5. 2000 cfu/25 µl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00"/>
                </a:solidFill>
              </a:rPr>
              <a:t>6. 200 cfu/25 µl 7. 20 cfu/25 µl 8. negatif kontrol </a:t>
            </a:r>
          </a:p>
        </p:txBody>
      </p:sp>
    </p:spTree>
    <p:extLst>
      <p:ext uri="{BB962C8B-B14F-4D97-AF65-F5344CB8AC3E}">
        <p14:creationId xmlns:p14="http://schemas.microsoft.com/office/powerpoint/2010/main" val="14021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07523" name="Object 4"/>
          <p:cNvGraphicFramePr>
            <a:graphicFrameLocks noChangeAspect="1"/>
          </p:cNvGraphicFramePr>
          <p:nvPr/>
        </p:nvGraphicFramePr>
        <p:xfrm>
          <a:off x="3287714" y="765176"/>
          <a:ext cx="54006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765176"/>
                        <a:ext cx="540067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1703388" y="188914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Figure.</a:t>
            </a:r>
            <a:r>
              <a:rPr lang="tr-TR" altLang="tr-TR" sz="1600">
                <a:solidFill>
                  <a:srgbClr val="000000"/>
                </a:solidFill>
              </a:rPr>
              <a:t> Sensitivity of Singleplex </a:t>
            </a:r>
            <a:r>
              <a:rPr lang="tr-TR" altLang="tr-TR" sz="1600" i="1">
                <a:solidFill>
                  <a:srgbClr val="000000"/>
                </a:solidFill>
              </a:rPr>
              <a:t>Leptospira</a:t>
            </a:r>
            <a:r>
              <a:rPr lang="tr-TR" altLang="tr-TR" sz="1600">
                <a:solidFill>
                  <a:srgbClr val="000000"/>
                </a:solidFill>
              </a:rPr>
              <a:t> PCR assay with bacterial dilution in PBS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tissue samples, respectively</a:t>
            </a:r>
          </a:p>
        </p:txBody>
      </p:sp>
      <p:sp>
        <p:nvSpPr>
          <p:cNvPr id="107525" name="Rectangle 7"/>
          <p:cNvSpPr>
            <a:spLocks noChangeArrowheads="1"/>
          </p:cNvSpPr>
          <p:nvPr/>
        </p:nvSpPr>
        <p:spPr bwMode="auto">
          <a:xfrm>
            <a:off x="1774826" y="6163003"/>
            <a:ext cx="7713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1000000 cfu/25 µl 2. 100000 cfu/25 µl 3. 10000 cfu/25 µl 4. 1000 cfu/25 µl 5. 100 cfu/25 µl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00"/>
                </a:solidFill>
              </a:rPr>
              <a:t>6. 10 cfu/25 µl 7. 1 cfu/25 µl 8. negative kontrol </a:t>
            </a:r>
          </a:p>
        </p:txBody>
      </p:sp>
    </p:spTree>
    <p:extLst>
      <p:ext uri="{BB962C8B-B14F-4D97-AF65-F5344CB8AC3E}">
        <p14:creationId xmlns:p14="http://schemas.microsoft.com/office/powerpoint/2010/main" val="36032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08547" name="Object 4"/>
          <p:cNvGraphicFramePr>
            <a:graphicFrameLocks noChangeAspect="1"/>
          </p:cNvGraphicFramePr>
          <p:nvPr/>
        </p:nvGraphicFramePr>
        <p:xfrm>
          <a:off x="3287714" y="765176"/>
          <a:ext cx="561657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765176"/>
                        <a:ext cx="5616575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1524001" y="150814"/>
            <a:ext cx="8893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Şekil.</a:t>
            </a:r>
            <a:r>
              <a:rPr lang="tr-TR" altLang="tr-TR" sz="1600">
                <a:solidFill>
                  <a:srgbClr val="000000"/>
                </a:solidFill>
              </a:rPr>
              <a:t> Sensitivity of Multiplex PCR assay with bacterial (</a:t>
            </a:r>
            <a:r>
              <a:rPr lang="tr-TR" altLang="tr-TR" sz="1600" i="1">
                <a:solidFill>
                  <a:srgbClr val="000000"/>
                </a:solidFill>
              </a:rPr>
              <a:t>Leptospira</a:t>
            </a:r>
            <a:r>
              <a:rPr lang="tr-TR" altLang="tr-TR" sz="1600">
                <a:solidFill>
                  <a:srgbClr val="000000"/>
                </a:solidFill>
              </a:rPr>
              <a:t> spp.) dilution in PBS and tissue samples, respectively</a:t>
            </a:r>
          </a:p>
        </p:txBody>
      </p:sp>
      <p:sp>
        <p:nvSpPr>
          <p:cNvPr id="108549" name="Rectangle 7"/>
          <p:cNvSpPr>
            <a:spLocks noChangeArrowheads="1"/>
          </p:cNvSpPr>
          <p:nvPr/>
        </p:nvSpPr>
        <p:spPr bwMode="auto">
          <a:xfrm>
            <a:off x="1860551" y="6337628"/>
            <a:ext cx="7590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1000000 counts/25 µl 2. 100000 counts/25 µl 3. 10000 counts/25 µl 4. 1000 counts/25 µl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00"/>
                </a:solidFill>
              </a:rPr>
              <a:t>5. 100 counts/25 µl 6. 10 counts/25 µl 7. 1 counts/25 µl 8. negative control </a:t>
            </a:r>
          </a:p>
        </p:txBody>
      </p:sp>
    </p:spTree>
    <p:extLst>
      <p:ext uri="{BB962C8B-B14F-4D97-AF65-F5344CB8AC3E}">
        <p14:creationId xmlns:p14="http://schemas.microsoft.com/office/powerpoint/2010/main" val="14019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3287714" y="620714"/>
          <a:ext cx="5545137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620714"/>
                        <a:ext cx="5545137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6"/>
          <p:cNvSpPr>
            <a:spLocks noChangeArrowheads="1"/>
          </p:cNvSpPr>
          <p:nvPr/>
        </p:nvSpPr>
        <p:spPr bwMode="auto">
          <a:xfrm>
            <a:off x="1703388" y="1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Figure.</a:t>
            </a:r>
            <a:r>
              <a:rPr lang="tr-TR" altLang="tr-TR" sz="1600">
                <a:solidFill>
                  <a:srgbClr val="000000"/>
                </a:solidFill>
              </a:rPr>
              <a:t> Sensitivity of Singleplex </a:t>
            </a:r>
            <a:r>
              <a:rPr lang="tr-TR" altLang="tr-TR" sz="1600" i="1">
                <a:solidFill>
                  <a:srgbClr val="000000"/>
                </a:solidFill>
              </a:rPr>
              <a:t>Listeria</a:t>
            </a:r>
            <a:r>
              <a:rPr lang="tr-TR" altLang="tr-TR" sz="1600">
                <a:solidFill>
                  <a:srgbClr val="000000"/>
                </a:solidFill>
              </a:rPr>
              <a:t> PCR assay with bacterial dilution in PBS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</a:rPr>
              <a:t>tissue samples, respectively</a:t>
            </a:r>
          </a:p>
        </p:txBody>
      </p:sp>
      <p:sp>
        <p:nvSpPr>
          <p:cNvPr id="109573" name="Rectangle 7"/>
          <p:cNvSpPr>
            <a:spLocks noChangeArrowheads="1"/>
          </p:cNvSpPr>
          <p:nvPr/>
        </p:nvSpPr>
        <p:spPr bwMode="auto">
          <a:xfrm>
            <a:off x="2208214" y="6163003"/>
            <a:ext cx="829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200000 cfu/25 µl 2. 20000 cfu/25 µl 3. 2000 cfu/25 µl 4. 200 cfu/25 µl 5. 20 cfu/25 µl 6. 2 cfu/25 µl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00"/>
                </a:solidFill>
              </a:rPr>
              <a:t>7. 0.2-1 cfu/25 µl 8. negatif kontrol </a:t>
            </a:r>
          </a:p>
        </p:txBody>
      </p:sp>
    </p:spTree>
    <p:extLst>
      <p:ext uri="{BB962C8B-B14F-4D97-AF65-F5344CB8AC3E}">
        <p14:creationId xmlns:p14="http://schemas.microsoft.com/office/powerpoint/2010/main" val="32946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10595" name="Object 4"/>
          <p:cNvGraphicFramePr>
            <a:graphicFrameLocks noChangeAspect="1"/>
          </p:cNvGraphicFramePr>
          <p:nvPr/>
        </p:nvGraphicFramePr>
        <p:xfrm>
          <a:off x="3359151" y="692151"/>
          <a:ext cx="54006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692151"/>
                        <a:ext cx="540067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1524001" y="150814"/>
            <a:ext cx="8893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Şekil.</a:t>
            </a:r>
            <a:r>
              <a:rPr lang="tr-TR" altLang="tr-TR" sz="1600">
                <a:solidFill>
                  <a:srgbClr val="000000"/>
                </a:solidFill>
              </a:rPr>
              <a:t> Sensitivity of Multiplex PCR assay with bacterial (</a:t>
            </a:r>
            <a:r>
              <a:rPr lang="tr-TR" altLang="tr-TR" sz="1600" i="1">
                <a:solidFill>
                  <a:srgbClr val="000000"/>
                </a:solidFill>
              </a:rPr>
              <a:t>Listeria</a:t>
            </a:r>
            <a:r>
              <a:rPr lang="tr-TR" altLang="tr-TR" sz="1600">
                <a:solidFill>
                  <a:srgbClr val="000000"/>
                </a:solidFill>
              </a:rPr>
              <a:t> spp.) dilution in PBS and tissue samples, respectively</a:t>
            </a:r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1992314" y="6089978"/>
            <a:ext cx="829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200000 cfu/25 µl 2. 20000 cfu/25 µl 3. 2000 cfu/25 µl 4. 200 cfu/25 µl 5. 20 cfu/25 µl 6. 2 cfu/25 µl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00"/>
                </a:solidFill>
              </a:rPr>
              <a:t>7. 0.2-1 cfu/25 µl 8. negatif kontrol </a:t>
            </a:r>
          </a:p>
        </p:txBody>
      </p:sp>
    </p:spTree>
    <p:extLst>
      <p:ext uri="{BB962C8B-B14F-4D97-AF65-F5344CB8AC3E}">
        <p14:creationId xmlns:p14="http://schemas.microsoft.com/office/powerpoint/2010/main" val="219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1847850" y="260350"/>
            <a:ext cx="8007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Singleplex-PCR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Extracted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25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11276"/>
            <a:ext cx="8497888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95388"/>
            <a:ext cx="81359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6"/>
          <p:cNvSpPr>
            <a:spLocks noChangeArrowheads="1"/>
          </p:cNvSpPr>
          <p:nvPr/>
        </p:nvSpPr>
        <p:spPr bwMode="auto">
          <a:xfrm>
            <a:off x="1919288" y="188914"/>
            <a:ext cx="800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Multi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Extracted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25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31900"/>
            <a:ext cx="82804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6"/>
          <p:cNvSpPr>
            <a:spLocks noChangeArrowheads="1"/>
          </p:cNvSpPr>
          <p:nvPr/>
        </p:nvSpPr>
        <p:spPr bwMode="auto">
          <a:xfrm>
            <a:off x="2135188" y="333375"/>
            <a:ext cx="8007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Singleplex-PCR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Per PCR reaction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257300"/>
            <a:ext cx="820896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2135188" y="333375"/>
            <a:ext cx="8007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Multi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Per PCR reaction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ChangeArrowheads="1"/>
          </p:cNvSpPr>
          <p:nvPr/>
        </p:nvSpPr>
        <p:spPr bwMode="auto">
          <a:xfrm>
            <a:off x="1992314" y="4208414"/>
            <a:ext cx="73519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>
                <a:solidFill>
                  <a:srgbClr val="000000"/>
                </a:solidFill>
              </a:rPr>
              <a:t>Multiplex PCR with template DNAs of 10 ng/µl (direct DNA, D) concentrations of bacterial DNA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 (1 ng/µl),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 (100 pg/µl)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 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>
                <a:solidFill>
                  <a:srgbClr val="000000"/>
                </a:solidFill>
              </a:rPr>
              <a:t>Negative control, PCR mix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</a:rPr>
              <a:t>9-12. </a:t>
            </a:r>
            <a:r>
              <a:rPr lang="tr-TR" altLang="tr-TR" sz="1200" i="1">
                <a:solidFill>
                  <a:srgbClr val="000000"/>
                </a:solidFill>
              </a:rPr>
              <a:t>Brucella</a:t>
            </a:r>
            <a:r>
              <a:rPr lang="tr-TR" altLang="tr-TR" sz="1200">
                <a:solidFill>
                  <a:srgbClr val="000000"/>
                </a:solidFill>
              </a:rPr>
              <a:t> spp. +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</a:rPr>
              <a:t>13-14. Only </a:t>
            </a:r>
            <a:r>
              <a:rPr lang="tr-TR" altLang="tr-TR" sz="1200" i="1">
                <a:solidFill>
                  <a:srgbClr val="000000"/>
                </a:solidFill>
              </a:rPr>
              <a:t>C. abortus</a:t>
            </a:r>
            <a:r>
              <a:rPr lang="tr-TR" altLang="tr-TR" sz="1200">
                <a:solidFill>
                  <a:srgbClr val="000000"/>
                </a:solidFill>
              </a:rPr>
              <a:t> DNA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200">
                <a:solidFill>
                  <a:srgbClr val="000000"/>
                </a:solidFill>
              </a:rPr>
              <a:t>15. Negative control,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</a:t>
            </a:r>
          </a:p>
        </p:txBody>
      </p:sp>
      <p:sp>
        <p:nvSpPr>
          <p:cNvPr id="97283" name="Rectangle 7"/>
          <p:cNvSpPr>
            <a:spLocks noChangeArrowheads="1"/>
          </p:cNvSpPr>
          <p:nvPr/>
        </p:nvSpPr>
        <p:spPr bwMode="auto">
          <a:xfrm>
            <a:off x="1919288" y="188914"/>
            <a:ext cx="8050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600" b="1">
                <a:solidFill>
                  <a:srgbClr val="000000"/>
                </a:solidFill>
                <a:cs typeface="Times New Roman" panose="02020603050405020304" pitchFamily="18" charset="0"/>
              </a:rPr>
              <a:t> 13. 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Testing efficacy of primers in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Brucella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spp.,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Campylobacter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spp.,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C. abortus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Multiplex PCR-I with different DNA concentrations</a:t>
            </a:r>
          </a:p>
        </p:txBody>
      </p:sp>
      <p:grpSp>
        <p:nvGrpSpPr>
          <p:cNvPr id="97284" name="Group 13"/>
          <p:cNvGrpSpPr>
            <a:grpSpLocks/>
          </p:cNvGrpSpPr>
          <p:nvPr/>
        </p:nvGrpSpPr>
        <p:grpSpPr bwMode="auto">
          <a:xfrm>
            <a:off x="1919288" y="981075"/>
            <a:ext cx="8748712" cy="3233738"/>
            <a:chOff x="249" y="618"/>
            <a:chExt cx="5511" cy="2037"/>
          </a:xfrm>
        </p:grpSpPr>
        <p:graphicFrame>
          <p:nvGraphicFramePr>
            <p:cNvPr id="97285" name="Object 4"/>
            <p:cNvGraphicFramePr>
              <a:graphicFrameLocks noChangeAspect="1"/>
            </p:cNvGraphicFramePr>
            <p:nvPr/>
          </p:nvGraphicFramePr>
          <p:xfrm>
            <a:off x="249" y="618"/>
            <a:ext cx="4746" cy="2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Image" r:id="rId3" imgW="6413500" imgH="2755900" progId="Photoshop.Image.7">
                    <p:embed/>
                  </p:oleObj>
                </mc:Choice>
                <mc:Fallback>
                  <p:oleObj name="Image" r:id="rId3" imgW="6413500" imgH="2755900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618"/>
                          <a:ext cx="4746" cy="2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286" name="Line 8"/>
            <p:cNvSpPr>
              <a:spLocks noChangeShapeType="1"/>
            </p:cNvSpPr>
            <p:nvPr/>
          </p:nvSpPr>
          <p:spPr bwMode="auto">
            <a:xfrm>
              <a:off x="4195" y="1661"/>
              <a:ext cx="95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7287" name="Line 9"/>
            <p:cNvSpPr>
              <a:spLocks noChangeShapeType="1"/>
            </p:cNvSpPr>
            <p:nvPr/>
          </p:nvSpPr>
          <p:spPr bwMode="auto">
            <a:xfrm>
              <a:off x="2699" y="1842"/>
              <a:ext cx="249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7288" name="Line 10"/>
            <p:cNvSpPr>
              <a:spLocks noChangeShapeType="1"/>
            </p:cNvSpPr>
            <p:nvPr/>
          </p:nvSpPr>
          <p:spPr bwMode="auto">
            <a:xfrm>
              <a:off x="4740" y="2069"/>
              <a:ext cx="59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7289" name="Text Box 11"/>
            <p:cNvSpPr txBox="1">
              <a:spLocks noChangeArrowheads="1"/>
            </p:cNvSpPr>
            <p:nvPr/>
          </p:nvSpPr>
          <p:spPr bwMode="auto">
            <a:xfrm>
              <a:off x="5193" y="1570"/>
              <a:ext cx="56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337 bp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235 bp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>
                  <a:solidFill>
                    <a:srgbClr val="000000"/>
                  </a:solidFill>
                  <a:latin typeface="Comic Sans MS" panose="030F0702030302020204" pitchFamily="66" charset="0"/>
                </a:rPr>
                <a:t>  104 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5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1919288" y="260351"/>
            <a:ext cx="8050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600" b="1">
                <a:solidFill>
                  <a:srgbClr val="000000"/>
                </a:solidFill>
                <a:cs typeface="Times New Roman" panose="02020603050405020304" pitchFamily="18" charset="0"/>
              </a:rPr>
              <a:t> 13. 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Testing efficacy of primers in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Brucella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spp.,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Campylobacter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spp.,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C. abortus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Multiplex PCR-II with different DNA concentrations</a:t>
            </a:r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2279651" y="3556507"/>
            <a:ext cx="7307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tr-TR" altLang="tr-TR" sz="1200">
                <a:solidFill>
                  <a:srgbClr val="000000"/>
                </a:solidFill>
              </a:rPr>
              <a:t>Multiplex PCR with template DNAs of 10 ng/µl (Direct DNA, D) concentrations of bacterial DNA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 (1 ng/µl),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 (100 pg/µl)  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Brucella </a:t>
            </a:r>
            <a:r>
              <a:rPr lang="tr-TR" altLang="tr-TR" sz="1200">
                <a:solidFill>
                  <a:srgbClr val="000000"/>
                </a:solidFill>
              </a:rPr>
              <a:t>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-2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Campylobacter</a:t>
            </a:r>
            <a:r>
              <a:rPr lang="tr-TR" altLang="tr-TR" sz="1200">
                <a:solidFill>
                  <a:srgbClr val="000000"/>
                </a:solidFill>
              </a:rPr>
              <a:t> spp. DNA Dx10</a:t>
            </a:r>
            <a:r>
              <a:rPr lang="tr-TR" altLang="tr-TR" sz="1200" baseline="30000">
                <a:solidFill>
                  <a:srgbClr val="000000"/>
                </a:solidFill>
              </a:rPr>
              <a:t>-1</a:t>
            </a:r>
            <a:r>
              <a:rPr lang="tr-TR" altLang="tr-TR" sz="1200">
                <a:solidFill>
                  <a:srgbClr val="000000"/>
                </a:solidFill>
              </a:rPr>
              <a:t>, </a:t>
            </a:r>
            <a:r>
              <a:rPr lang="tr-TR" altLang="tr-TR" sz="1200" i="1">
                <a:solidFill>
                  <a:srgbClr val="000000"/>
                </a:solidFill>
              </a:rPr>
              <a:t>C</a:t>
            </a:r>
            <a:r>
              <a:rPr lang="tr-TR" altLang="tr-TR" sz="1200">
                <a:solidFill>
                  <a:srgbClr val="000000"/>
                </a:solidFill>
              </a:rPr>
              <a:t>. abortus DNA D</a:t>
            </a:r>
          </a:p>
          <a:p>
            <a:pPr>
              <a:spcBef>
                <a:spcPct val="0"/>
              </a:spcBef>
            </a:pPr>
            <a:r>
              <a:rPr lang="tr-TR" altLang="tr-TR" sz="1200">
                <a:solidFill>
                  <a:srgbClr val="000000"/>
                </a:solidFill>
              </a:rPr>
              <a:t>Negatif kontrol, PCR mix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B.</a:t>
            </a:r>
            <a:r>
              <a:rPr lang="tr-TR" altLang="tr-TR" sz="1200">
                <a:solidFill>
                  <a:srgbClr val="000000"/>
                </a:solidFill>
              </a:rPr>
              <a:t> </a:t>
            </a:r>
            <a:r>
              <a:rPr lang="tr-TR" altLang="tr-TR" sz="1200" i="1">
                <a:solidFill>
                  <a:srgbClr val="000000"/>
                </a:solidFill>
              </a:rPr>
              <a:t>melitensis</a:t>
            </a:r>
            <a:r>
              <a:rPr lang="tr-TR" altLang="tr-TR" sz="1200">
                <a:solidFill>
                  <a:srgbClr val="000000"/>
                </a:solidFill>
              </a:rPr>
              <a:t> DNA + </a:t>
            </a:r>
            <a:r>
              <a:rPr lang="tr-TR" altLang="tr-TR" sz="1200" i="1">
                <a:solidFill>
                  <a:srgbClr val="000000"/>
                </a:solidFill>
              </a:rPr>
              <a:t>C. jejuni</a:t>
            </a:r>
            <a:r>
              <a:rPr lang="tr-TR" altLang="tr-TR" sz="1200">
                <a:solidFill>
                  <a:srgbClr val="000000"/>
                </a:solidFill>
              </a:rPr>
              <a:t> DNA+ </a:t>
            </a:r>
            <a:r>
              <a:rPr lang="tr-TR" altLang="tr-TR" sz="1200" i="1">
                <a:solidFill>
                  <a:srgbClr val="000000"/>
                </a:solidFill>
              </a:rPr>
              <a:t>C. abortus</a:t>
            </a:r>
            <a:r>
              <a:rPr lang="tr-TR" altLang="tr-TR" sz="1200">
                <a:solidFill>
                  <a:srgbClr val="000000"/>
                </a:solidFill>
              </a:rPr>
              <a:t> S26/3 DNA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B.</a:t>
            </a:r>
            <a:r>
              <a:rPr lang="tr-TR" altLang="tr-TR" sz="1200">
                <a:solidFill>
                  <a:srgbClr val="000000"/>
                </a:solidFill>
              </a:rPr>
              <a:t> </a:t>
            </a:r>
            <a:r>
              <a:rPr lang="tr-TR" altLang="tr-TR" sz="1200" i="1">
                <a:solidFill>
                  <a:srgbClr val="000000"/>
                </a:solidFill>
              </a:rPr>
              <a:t>melitensis</a:t>
            </a:r>
            <a:r>
              <a:rPr lang="tr-TR" altLang="tr-TR" sz="1200">
                <a:solidFill>
                  <a:srgbClr val="000000"/>
                </a:solidFill>
              </a:rPr>
              <a:t> DNA + </a:t>
            </a:r>
            <a:r>
              <a:rPr lang="tr-TR" altLang="tr-TR" sz="1200" i="1">
                <a:solidFill>
                  <a:srgbClr val="000000"/>
                </a:solidFill>
              </a:rPr>
              <a:t>C. abortus</a:t>
            </a:r>
            <a:r>
              <a:rPr lang="tr-TR" altLang="tr-TR" sz="1200">
                <a:solidFill>
                  <a:srgbClr val="000000"/>
                </a:solidFill>
              </a:rPr>
              <a:t> S26/3 DNA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C. abortus</a:t>
            </a:r>
            <a:r>
              <a:rPr lang="tr-TR" altLang="tr-TR" sz="1200">
                <a:solidFill>
                  <a:srgbClr val="000000"/>
                </a:solidFill>
              </a:rPr>
              <a:t> S26/3 DNA + </a:t>
            </a:r>
            <a:r>
              <a:rPr lang="tr-TR" altLang="tr-TR" sz="1200" i="1">
                <a:solidFill>
                  <a:srgbClr val="000000"/>
                </a:solidFill>
              </a:rPr>
              <a:t>C. jejuni</a:t>
            </a:r>
            <a:r>
              <a:rPr lang="tr-TR" altLang="tr-TR" sz="1200">
                <a:solidFill>
                  <a:srgbClr val="000000"/>
                </a:solidFill>
              </a:rPr>
              <a:t> DNA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B.</a:t>
            </a:r>
            <a:r>
              <a:rPr lang="tr-TR" altLang="tr-TR" sz="1200">
                <a:solidFill>
                  <a:srgbClr val="000000"/>
                </a:solidFill>
              </a:rPr>
              <a:t> </a:t>
            </a:r>
            <a:r>
              <a:rPr lang="tr-TR" altLang="tr-TR" sz="1200" i="1">
                <a:solidFill>
                  <a:srgbClr val="000000"/>
                </a:solidFill>
              </a:rPr>
              <a:t>abortus </a:t>
            </a:r>
            <a:r>
              <a:rPr lang="tr-TR" altLang="tr-TR" sz="1200">
                <a:solidFill>
                  <a:srgbClr val="000000"/>
                </a:solidFill>
              </a:rPr>
              <a:t>DNA + </a:t>
            </a:r>
            <a:r>
              <a:rPr lang="tr-TR" altLang="tr-TR" sz="1200" i="1">
                <a:solidFill>
                  <a:srgbClr val="000000"/>
                </a:solidFill>
              </a:rPr>
              <a:t>C. abortus</a:t>
            </a:r>
            <a:r>
              <a:rPr lang="tr-TR" altLang="tr-TR" sz="1200">
                <a:solidFill>
                  <a:srgbClr val="000000"/>
                </a:solidFill>
              </a:rPr>
              <a:t> S26/3 DNA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B.</a:t>
            </a:r>
            <a:r>
              <a:rPr lang="tr-TR" altLang="tr-TR" sz="1200">
                <a:solidFill>
                  <a:srgbClr val="000000"/>
                </a:solidFill>
              </a:rPr>
              <a:t> </a:t>
            </a:r>
            <a:r>
              <a:rPr lang="tr-TR" altLang="tr-TR" sz="1200" i="1">
                <a:solidFill>
                  <a:srgbClr val="000000"/>
                </a:solidFill>
              </a:rPr>
              <a:t>abortus </a:t>
            </a:r>
            <a:r>
              <a:rPr lang="tr-TR" altLang="tr-TR" sz="1200">
                <a:solidFill>
                  <a:srgbClr val="000000"/>
                </a:solidFill>
              </a:rPr>
              <a:t>DNA + </a:t>
            </a:r>
            <a:r>
              <a:rPr lang="tr-TR" altLang="tr-TR" sz="1200" i="1">
                <a:solidFill>
                  <a:srgbClr val="000000"/>
                </a:solidFill>
              </a:rPr>
              <a:t>C. fetus </a:t>
            </a:r>
            <a:r>
              <a:rPr lang="tr-TR" altLang="tr-TR" sz="1200">
                <a:solidFill>
                  <a:srgbClr val="000000"/>
                </a:solidFill>
              </a:rPr>
              <a:t>subsp.</a:t>
            </a:r>
            <a:r>
              <a:rPr lang="tr-TR" altLang="tr-TR" sz="1200" i="1">
                <a:solidFill>
                  <a:srgbClr val="000000"/>
                </a:solidFill>
              </a:rPr>
              <a:t> fetus </a:t>
            </a:r>
            <a:r>
              <a:rPr lang="tr-TR" altLang="tr-TR" sz="1200">
                <a:solidFill>
                  <a:srgbClr val="000000"/>
                </a:solidFill>
              </a:rPr>
              <a:t>DNA</a:t>
            </a:r>
            <a:r>
              <a:rPr lang="tr-TR" altLang="tr-TR" sz="1200" i="1">
                <a:solidFill>
                  <a:srgbClr val="000000"/>
                </a:solidFill>
              </a:rPr>
              <a:t> + C. abortus</a:t>
            </a:r>
            <a:r>
              <a:rPr lang="tr-TR" altLang="tr-TR" sz="1200">
                <a:solidFill>
                  <a:srgbClr val="000000"/>
                </a:solidFill>
              </a:rPr>
              <a:t> DNA 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B. ovis</a:t>
            </a:r>
            <a:r>
              <a:rPr lang="tr-TR" altLang="tr-TR" sz="1200">
                <a:solidFill>
                  <a:srgbClr val="000000"/>
                </a:solidFill>
              </a:rPr>
              <a:t> DNA + </a:t>
            </a:r>
            <a:r>
              <a:rPr lang="tr-TR" altLang="tr-TR" sz="1200" i="1">
                <a:solidFill>
                  <a:srgbClr val="000000"/>
                </a:solidFill>
              </a:rPr>
              <a:t>C. fetus </a:t>
            </a:r>
            <a:r>
              <a:rPr lang="tr-TR" altLang="tr-TR" sz="1200">
                <a:solidFill>
                  <a:srgbClr val="000000"/>
                </a:solidFill>
              </a:rPr>
              <a:t>subsp.</a:t>
            </a:r>
            <a:r>
              <a:rPr lang="tr-TR" altLang="tr-TR" sz="1200" i="1">
                <a:solidFill>
                  <a:srgbClr val="000000"/>
                </a:solidFill>
              </a:rPr>
              <a:t> fetus </a:t>
            </a:r>
            <a:r>
              <a:rPr lang="tr-TR" altLang="tr-TR" sz="1200">
                <a:solidFill>
                  <a:srgbClr val="000000"/>
                </a:solidFill>
              </a:rPr>
              <a:t>DNA</a:t>
            </a:r>
            <a:r>
              <a:rPr lang="tr-TR" altLang="tr-TR" sz="1200" i="1">
                <a:solidFill>
                  <a:srgbClr val="000000"/>
                </a:solidFill>
              </a:rPr>
              <a:t> + C. abortus</a:t>
            </a:r>
            <a:r>
              <a:rPr lang="tr-TR" altLang="tr-TR" sz="1200">
                <a:solidFill>
                  <a:srgbClr val="000000"/>
                </a:solidFill>
              </a:rPr>
              <a:t> DNA</a:t>
            </a:r>
          </a:p>
          <a:p>
            <a:pPr>
              <a:spcBef>
                <a:spcPct val="0"/>
              </a:spcBef>
            </a:pPr>
            <a:r>
              <a:rPr lang="tr-TR" altLang="tr-TR" sz="1200" i="1">
                <a:solidFill>
                  <a:srgbClr val="000000"/>
                </a:solidFill>
              </a:rPr>
              <a:t>B. ovis</a:t>
            </a:r>
            <a:r>
              <a:rPr lang="tr-TR" altLang="tr-TR" sz="1200">
                <a:solidFill>
                  <a:srgbClr val="000000"/>
                </a:solidFill>
              </a:rPr>
              <a:t> DNA</a:t>
            </a:r>
          </a:p>
        </p:txBody>
      </p:sp>
      <p:grpSp>
        <p:nvGrpSpPr>
          <p:cNvPr id="98308" name="Group 13"/>
          <p:cNvGrpSpPr>
            <a:grpSpLocks/>
          </p:cNvGrpSpPr>
          <p:nvPr/>
        </p:nvGrpSpPr>
        <p:grpSpPr bwMode="auto">
          <a:xfrm>
            <a:off x="1919288" y="1125538"/>
            <a:ext cx="8748712" cy="2311400"/>
            <a:chOff x="249" y="709"/>
            <a:chExt cx="5511" cy="1456"/>
          </a:xfrm>
        </p:grpSpPr>
        <p:graphicFrame>
          <p:nvGraphicFramePr>
            <p:cNvPr id="98309" name="Object 4"/>
            <p:cNvGraphicFramePr>
              <a:graphicFrameLocks noChangeAspect="1"/>
            </p:cNvGraphicFramePr>
            <p:nvPr/>
          </p:nvGraphicFramePr>
          <p:xfrm>
            <a:off x="249" y="709"/>
            <a:ext cx="4718" cy="1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Image" r:id="rId3" imgW="6413500" imgH="1841500" progId="Photoshop.Image.7">
                    <p:embed/>
                  </p:oleObj>
                </mc:Choice>
                <mc:Fallback>
                  <p:oleObj name="Image" r:id="rId3" imgW="6413500" imgH="1841500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709"/>
                          <a:ext cx="4718" cy="1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0" name="Line 7"/>
            <p:cNvSpPr>
              <a:spLocks noChangeShapeType="1"/>
            </p:cNvSpPr>
            <p:nvPr/>
          </p:nvSpPr>
          <p:spPr bwMode="auto">
            <a:xfrm>
              <a:off x="5329" y="166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11" name="Line 8"/>
            <p:cNvSpPr>
              <a:spLocks noChangeShapeType="1"/>
            </p:cNvSpPr>
            <p:nvPr/>
          </p:nvSpPr>
          <p:spPr bwMode="auto">
            <a:xfrm>
              <a:off x="4967" y="1661"/>
              <a:ext cx="22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12" name="Line 9"/>
            <p:cNvSpPr>
              <a:spLocks noChangeShapeType="1"/>
            </p:cNvSpPr>
            <p:nvPr/>
          </p:nvSpPr>
          <p:spPr bwMode="auto">
            <a:xfrm>
              <a:off x="4740" y="1752"/>
              <a:ext cx="40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13" name="Line 10"/>
            <p:cNvSpPr>
              <a:spLocks noChangeShapeType="1"/>
            </p:cNvSpPr>
            <p:nvPr/>
          </p:nvSpPr>
          <p:spPr bwMode="auto">
            <a:xfrm>
              <a:off x="4649" y="1842"/>
              <a:ext cx="59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14" name="Text Box 11"/>
            <p:cNvSpPr txBox="1">
              <a:spLocks noChangeArrowheads="1"/>
            </p:cNvSpPr>
            <p:nvPr/>
          </p:nvSpPr>
          <p:spPr bwMode="auto">
            <a:xfrm>
              <a:off x="5239" y="1525"/>
              <a:ext cx="521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337 bp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213 bp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154 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ChangeArrowheads="1"/>
          </p:cNvSpPr>
          <p:nvPr/>
        </p:nvSpPr>
        <p:spPr bwMode="auto">
          <a:xfrm>
            <a:off x="2063750" y="338466"/>
            <a:ext cx="7822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400" b="1">
                <a:solidFill>
                  <a:srgbClr val="000000"/>
                </a:solidFill>
                <a:cs typeface="Arial" panose="020B0604020202020204" pitchFamily="34" charset="0"/>
              </a:rPr>
              <a:t>Figure 14</a:t>
            </a:r>
            <a:r>
              <a:rPr lang="tr-TR" altLang="tr-TR" sz="1400" b="1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</a:rPr>
              <a:t>Testing efficacy of primers in </a:t>
            </a:r>
            <a:r>
              <a:rPr lang="tr-TR" altLang="tr-TR" sz="1400" i="1">
                <a:solidFill>
                  <a:srgbClr val="000000"/>
                </a:solidFill>
                <a:cs typeface="Times New Roman" panose="02020603050405020304" pitchFamily="18" charset="0"/>
              </a:rPr>
              <a:t>Leptospira</a:t>
            </a:r>
            <a:r>
              <a:rPr lang="tr-TR" altLang="tr-TR" sz="1400">
                <a:solidFill>
                  <a:srgbClr val="000000"/>
                </a:solidFill>
                <a:cs typeface="Times New Roman" panose="02020603050405020304" pitchFamily="18" charset="0"/>
              </a:rPr>
              <a:t> spp., </a:t>
            </a:r>
            <a:r>
              <a:rPr lang="tr-TR" altLang="tr-TR" sz="1400" i="1">
                <a:solidFill>
                  <a:srgbClr val="000000"/>
                </a:solidFill>
                <a:cs typeface="Times New Roman" panose="02020603050405020304" pitchFamily="18" charset="0"/>
              </a:rPr>
              <a:t>Listeria</a:t>
            </a:r>
            <a:r>
              <a:rPr lang="tr-TR" altLang="tr-TR" sz="1400">
                <a:solidFill>
                  <a:srgbClr val="000000"/>
                </a:solidFill>
                <a:cs typeface="Times New Roman" panose="02020603050405020304" pitchFamily="18" charset="0"/>
              </a:rPr>
              <a:t> spp., </a:t>
            </a:r>
            <a:r>
              <a:rPr lang="tr-TR" altLang="tr-TR" sz="1400" i="1">
                <a:solidFill>
                  <a:srgbClr val="000000"/>
                </a:solidFill>
                <a:cs typeface="Times New Roman" panose="02020603050405020304" pitchFamily="18" charset="0"/>
              </a:rPr>
              <a:t>C. burnetii</a:t>
            </a:r>
            <a:r>
              <a:rPr lang="tr-TR" altLang="tr-TR" sz="1400">
                <a:solidFill>
                  <a:srgbClr val="000000"/>
                </a:solidFill>
                <a:cs typeface="Times New Roman" panose="02020603050405020304" pitchFamily="18" charset="0"/>
              </a:rPr>
              <a:t> Multiplex PCR</a:t>
            </a:r>
            <a:r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</a:rPr>
              <a:t>with different DNA concentrations</a:t>
            </a:r>
          </a:p>
        </p:txBody>
      </p:sp>
      <p:sp>
        <p:nvSpPr>
          <p:cNvPr id="99331" name="Rectangle 6"/>
          <p:cNvSpPr>
            <a:spLocks noChangeArrowheads="1"/>
          </p:cNvSpPr>
          <p:nvPr/>
        </p:nvSpPr>
        <p:spPr bwMode="auto">
          <a:xfrm>
            <a:off x="2279651" y="4929654"/>
            <a:ext cx="70151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>
                <a:solidFill>
                  <a:srgbClr val="000000"/>
                </a:solidFill>
              </a:rPr>
              <a:t>Negative control, PCR mix without DNA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>
                <a:solidFill>
                  <a:srgbClr val="000000"/>
                </a:solidFill>
              </a:rPr>
              <a:t>Multiplex PCR with template DNAs of 30 ng/µl (Direct DNA, D) concentrations of bacterial DNA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C. burnetii</a:t>
            </a:r>
            <a:r>
              <a:rPr lang="tr-TR" altLang="tr-TR" sz="1200">
                <a:solidFill>
                  <a:srgbClr val="000000"/>
                </a:solidFill>
              </a:rPr>
              <a:t> DNA D,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Dx10-1 (3 ng/µl), </a:t>
            </a:r>
            <a:r>
              <a:rPr lang="tr-TR" altLang="tr-TR" sz="1200" i="1">
                <a:solidFill>
                  <a:srgbClr val="000000"/>
                </a:solidFill>
              </a:rPr>
              <a:t>Listeria spp.</a:t>
            </a:r>
            <a:r>
              <a:rPr lang="tr-TR" altLang="tr-TR" sz="1200">
                <a:solidFill>
                  <a:srgbClr val="000000"/>
                </a:solidFill>
              </a:rPr>
              <a:t> DNA Dx10-2 (300 pg/µl)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C. burnetii </a:t>
            </a:r>
            <a:r>
              <a:rPr lang="tr-TR" altLang="tr-TR" sz="1200">
                <a:solidFill>
                  <a:srgbClr val="000000"/>
                </a:solidFill>
              </a:rPr>
              <a:t>spp. DNA D,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Dx10-2, </a:t>
            </a:r>
            <a:r>
              <a:rPr lang="tr-TR" altLang="tr-TR" sz="1200" i="1">
                <a:solidFill>
                  <a:srgbClr val="000000"/>
                </a:solidFill>
              </a:rPr>
              <a:t>Listeria spp.</a:t>
            </a:r>
            <a:r>
              <a:rPr lang="tr-TR" altLang="tr-TR" sz="1200">
                <a:solidFill>
                  <a:srgbClr val="000000"/>
                </a:solidFill>
              </a:rPr>
              <a:t> DNA Dx10-1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C. burnetii</a:t>
            </a:r>
            <a:r>
              <a:rPr lang="tr-TR" altLang="tr-TR" sz="1200">
                <a:solidFill>
                  <a:srgbClr val="000000"/>
                </a:solidFill>
              </a:rPr>
              <a:t> DNA Dx10-1,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D, </a:t>
            </a:r>
            <a:r>
              <a:rPr lang="tr-TR" altLang="tr-TR" sz="1200" i="1">
                <a:solidFill>
                  <a:srgbClr val="000000"/>
                </a:solidFill>
              </a:rPr>
              <a:t>Listeria spp.</a:t>
            </a:r>
            <a:r>
              <a:rPr lang="tr-TR" altLang="tr-TR" sz="1200">
                <a:solidFill>
                  <a:srgbClr val="000000"/>
                </a:solidFill>
              </a:rPr>
              <a:t> DNA Dx10-2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C. burnetii</a:t>
            </a:r>
            <a:r>
              <a:rPr lang="tr-TR" altLang="tr-TR" sz="1200">
                <a:solidFill>
                  <a:srgbClr val="000000"/>
                </a:solidFill>
              </a:rPr>
              <a:t> DNA Dx10-2,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D, </a:t>
            </a:r>
            <a:r>
              <a:rPr lang="tr-TR" altLang="tr-TR" sz="1200" i="1">
                <a:solidFill>
                  <a:srgbClr val="000000"/>
                </a:solidFill>
              </a:rPr>
              <a:t>Listeria spp.</a:t>
            </a:r>
            <a:r>
              <a:rPr lang="tr-TR" altLang="tr-TR" sz="1200">
                <a:solidFill>
                  <a:srgbClr val="000000"/>
                </a:solidFill>
              </a:rPr>
              <a:t> DNA Dx10-1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C. burnetii</a:t>
            </a:r>
            <a:r>
              <a:rPr lang="tr-TR" altLang="tr-TR" sz="1200">
                <a:solidFill>
                  <a:srgbClr val="000000"/>
                </a:solidFill>
              </a:rPr>
              <a:t> DNA Dx10-1,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Dx10-2, </a:t>
            </a:r>
            <a:r>
              <a:rPr lang="tr-TR" altLang="tr-TR" sz="1200" i="1">
                <a:solidFill>
                  <a:srgbClr val="000000"/>
                </a:solidFill>
              </a:rPr>
              <a:t>Listeria spp.</a:t>
            </a:r>
            <a:r>
              <a:rPr lang="tr-TR" altLang="tr-TR" sz="1200">
                <a:solidFill>
                  <a:srgbClr val="000000"/>
                </a:solidFill>
              </a:rPr>
              <a:t> DNA 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 i="1">
                <a:solidFill>
                  <a:srgbClr val="000000"/>
                </a:solidFill>
              </a:rPr>
              <a:t>C. burnetii</a:t>
            </a:r>
            <a:r>
              <a:rPr lang="tr-TR" altLang="tr-TR" sz="1200">
                <a:solidFill>
                  <a:srgbClr val="000000"/>
                </a:solidFill>
              </a:rPr>
              <a:t> DNA Dx10-2, </a:t>
            </a:r>
            <a:r>
              <a:rPr lang="tr-TR" altLang="tr-TR" sz="1200" i="1">
                <a:solidFill>
                  <a:srgbClr val="000000"/>
                </a:solidFill>
              </a:rPr>
              <a:t>Leptospira</a:t>
            </a:r>
            <a:r>
              <a:rPr lang="tr-TR" altLang="tr-TR" sz="1200">
                <a:solidFill>
                  <a:srgbClr val="000000"/>
                </a:solidFill>
              </a:rPr>
              <a:t> spp. DNA Dx10-1, </a:t>
            </a:r>
            <a:r>
              <a:rPr lang="tr-TR" altLang="tr-TR" sz="1200" i="1">
                <a:solidFill>
                  <a:srgbClr val="000000"/>
                </a:solidFill>
              </a:rPr>
              <a:t>Listeria spp. </a:t>
            </a:r>
            <a:r>
              <a:rPr lang="tr-TR" altLang="tr-TR" sz="1200">
                <a:solidFill>
                  <a:srgbClr val="000000"/>
                </a:solidFill>
              </a:rPr>
              <a:t>DNA 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200">
                <a:solidFill>
                  <a:srgbClr val="000000"/>
                </a:solidFill>
              </a:rPr>
              <a:t>Negatif kontrol, </a:t>
            </a:r>
            <a:r>
              <a:rPr lang="tr-TR" altLang="tr-TR" sz="1200" i="1">
                <a:solidFill>
                  <a:srgbClr val="000000"/>
                </a:solidFill>
              </a:rPr>
              <a:t>Brucella</a:t>
            </a:r>
            <a:r>
              <a:rPr lang="tr-TR" altLang="tr-TR" sz="1200">
                <a:solidFill>
                  <a:srgbClr val="000000"/>
                </a:solidFill>
              </a:rPr>
              <a:t> spp. DNA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200">
              <a:solidFill>
                <a:srgbClr val="000000"/>
              </a:solidFill>
            </a:endParaRPr>
          </a:p>
        </p:txBody>
      </p:sp>
      <p:grpSp>
        <p:nvGrpSpPr>
          <p:cNvPr id="99332" name="Group 12"/>
          <p:cNvGrpSpPr>
            <a:grpSpLocks/>
          </p:cNvGrpSpPr>
          <p:nvPr/>
        </p:nvGrpSpPr>
        <p:grpSpPr bwMode="auto">
          <a:xfrm>
            <a:off x="2214563" y="944563"/>
            <a:ext cx="8202612" cy="4024312"/>
            <a:chOff x="435" y="595"/>
            <a:chExt cx="5167" cy="2535"/>
          </a:xfrm>
        </p:grpSpPr>
        <p:graphicFrame>
          <p:nvGraphicFramePr>
            <p:cNvPr id="99333" name="Object 4"/>
            <p:cNvGraphicFramePr>
              <a:graphicFrameLocks noChangeAspect="1"/>
            </p:cNvGraphicFramePr>
            <p:nvPr/>
          </p:nvGraphicFramePr>
          <p:xfrm>
            <a:off x="435" y="595"/>
            <a:ext cx="4214" cy="2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Image" r:id="rId3" imgW="4584700" imgH="2755900" progId="Photoshop.Image.7">
                    <p:embed/>
                  </p:oleObj>
                </mc:Choice>
                <mc:Fallback>
                  <p:oleObj name="Image" r:id="rId3" imgW="4584700" imgH="2755900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" y="595"/>
                          <a:ext cx="4214" cy="2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334" name="Line 7"/>
            <p:cNvSpPr>
              <a:spLocks noChangeShapeType="1"/>
            </p:cNvSpPr>
            <p:nvPr/>
          </p:nvSpPr>
          <p:spPr bwMode="auto">
            <a:xfrm>
              <a:off x="4241" y="2432"/>
              <a:ext cx="58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9335" name="Line 8"/>
            <p:cNvSpPr>
              <a:spLocks noChangeShapeType="1"/>
            </p:cNvSpPr>
            <p:nvPr/>
          </p:nvSpPr>
          <p:spPr bwMode="auto">
            <a:xfrm>
              <a:off x="4195" y="2523"/>
              <a:ext cx="72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9336" name="Line 9"/>
            <p:cNvSpPr>
              <a:spLocks noChangeShapeType="1"/>
            </p:cNvSpPr>
            <p:nvPr/>
          </p:nvSpPr>
          <p:spPr bwMode="auto">
            <a:xfrm>
              <a:off x="4377" y="2659"/>
              <a:ext cx="58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9337" name="Text Box 10"/>
            <p:cNvSpPr txBox="1">
              <a:spLocks noChangeArrowheads="1"/>
            </p:cNvSpPr>
            <p:nvPr/>
          </p:nvSpPr>
          <p:spPr bwMode="auto">
            <a:xfrm>
              <a:off x="5012" y="2251"/>
              <a:ext cx="590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249 bp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180 bp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132 bp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tr-TR" altLang="tr-TR" sz="1400" b="1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8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1774826" y="404813"/>
            <a:ext cx="82073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600" b="1">
                <a:solidFill>
                  <a:srgbClr val="000000"/>
                </a:solidFill>
                <a:cs typeface="Times New Roman" panose="02020603050405020304" pitchFamily="18" charset="0"/>
              </a:rPr>
              <a:t> 16.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600">
                <a:solidFill>
                  <a:srgbClr val="000000"/>
                </a:solidFill>
                <a:cs typeface="Arial" panose="020B0604020202020204" pitchFamily="34" charset="0"/>
              </a:rPr>
              <a:t>Results of </a:t>
            </a:r>
            <a:r>
              <a:rPr lang="tr-TR" altLang="tr-TR" sz="1600" i="1">
                <a:solidFill>
                  <a:srgbClr val="000000"/>
                </a:solidFill>
                <a:cs typeface="Arial" panose="020B0604020202020204" pitchFamily="34" charset="0"/>
              </a:rPr>
              <a:t>Brucella</a:t>
            </a:r>
            <a:r>
              <a:rPr lang="tr-TR" altLang="tr-TR" sz="1600">
                <a:solidFill>
                  <a:srgbClr val="000000"/>
                </a:solidFill>
                <a:cs typeface="Arial" panose="020B0604020202020204" pitchFamily="34" charset="0"/>
              </a:rPr>
              <a:t> spp. and </a:t>
            </a:r>
            <a:r>
              <a:rPr lang="tr-TR" altLang="tr-TR" sz="1600" i="1">
                <a:solidFill>
                  <a:srgbClr val="000000"/>
                </a:solidFill>
                <a:cs typeface="Arial" panose="020B0604020202020204" pitchFamily="34" charset="0"/>
              </a:rPr>
              <a:t>Campylobacter</a:t>
            </a:r>
            <a:r>
              <a:rPr lang="tr-TR" altLang="tr-TR" sz="1600">
                <a:solidFill>
                  <a:srgbClr val="000000"/>
                </a:solidFill>
                <a:cs typeface="Arial" panose="020B0604020202020204" pitchFamily="34" charset="0"/>
              </a:rPr>
              <a:t> spp.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tr-TR" altLang="tr-TR" sz="1600">
                <a:solidFill>
                  <a:srgbClr val="000000"/>
                </a:solidFill>
                <a:cs typeface="Arial" panose="020B0604020202020204" pitchFamily="34" charset="0"/>
              </a:rPr>
              <a:t>duplex-PCR assay with extracted DNA from the fetal abomasum contents obtained from Eastern Anatolia in Turkey.</a:t>
            </a:r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1919288" y="5300664"/>
            <a:ext cx="5962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M. 100 bp DNA Ladder, (Fermentas, Lithuania).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1, 5-8, 11, 12.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Campylobacter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spp. 2, 4, 10, 13-15. </a:t>
            </a:r>
            <a:r>
              <a:rPr lang="tr-TR" altLang="tr-TR" sz="1600" i="1">
                <a:solidFill>
                  <a:srgbClr val="000000"/>
                </a:solidFill>
                <a:cs typeface="Times New Roman" panose="02020603050405020304" pitchFamily="18" charset="0"/>
              </a:rPr>
              <a:t>Brucella</a:t>
            </a:r>
            <a:r>
              <a:rPr lang="tr-TR" altLang="tr-TR" sz="1600">
                <a:solidFill>
                  <a:srgbClr val="000000"/>
                </a:solidFill>
                <a:cs typeface="Times New Roman" panose="02020603050405020304" pitchFamily="18" charset="0"/>
              </a:rPr>
              <a:t> spp.</a:t>
            </a:r>
          </a:p>
        </p:txBody>
      </p:sp>
      <p:grpSp>
        <p:nvGrpSpPr>
          <p:cNvPr id="100356" name="Group 11"/>
          <p:cNvGrpSpPr>
            <a:grpSpLocks/>
          </p:cNvGrpSpPr>
          <p:nvPr/>
        </p:nvGrpSpPr>
        <p:grpSpPr bwMode="auto">
          <a:xfrm>
            <a:off x="1774826" y="1484313"/>
            <a:ext cx="8893175" cy="3276600"/>
            <a:chOff x="158" y="527"/>
            <a:chExt cx="5602" cy="2064"/>
          </a:xfrm>
        </p:grpSpPr>
        <p:graphicFrame>
          <p:nvGraphicFramePr>
            <p:cNvPr id="100357" name="Object 4"/>
            <p:cNvGraphicFramePr>
              <a:graphicFrameLocks noChangeAspect="1"/>
            </p:cNvGraphicFramePr>
            <p:nvPr/>
          </p:nvGraphicFramePr>
          <p:xfrm>
            <a:off x="158" y="527"/>
            <a:ext cx="4808" cy="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Image" r:id="rId3" imgW="6413500" imgH="2755900" progId="Photoshop.Image.7">
                    <p:embed/>
                  </p:oleObj>
                </mc:Choice>
                <mc:Fallback>
                  <p:oleObj name="Image" r:id="rId3" imgW="6413500" imgH="2755900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527"/>
                          <a:ext cx="4808" cy="2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358" name="Line 7"/>
            <p:cNvSpPr>
              <a:spLocks noChangeShapeType="1"/>
            </p:cNvSpPr>
            <p:nvPr/>
          </p:nvSpPr>
          <p:spPr bwMode="auto">
            <a:xfrm>
              <a:off x="4105" y="1888"/>
              <a:ext cx="108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0359" name="Line 8"/>
            <p:cNvSpPr>
              <a:spLocks noChangeShapeType="1"/>
            </p:cNvSpPr>
            <p:nvPr/>
          </p:nvSpPr>
          <p:spPr bwMode="auto">
            <a:xfrm>
              <a:off x="4468" y="1979"/>
              <a:ext cx="63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0360" name="Text Box 9"/>
            <p:cNvSpPr txBox="1">
              <a:spLocks noChangeArrowheads="1"/>
            </p:cNvSpPr>
            <p:nvPr/>
          </p:nvSpPr>
          <p:spPr bwMode="auto">
            <a:xfrm>
              <a:off x="5193" y="1797"/>
              <a:ext cx="56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206 bp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tr-TR" altLang="tr-TR" sz="14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135 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4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679" name="Group 447"/>
          <p:cNvGraphicFramePr>
            <a:graphicFrameLocks noGrp="1"/>
          </p:cNvGraphicFramePr>
          <p:nvPr/>
        </p:nvGraphicFramePr>
        <p:xfrm>
          <a:off x="2279651" y="1052513"/>
          <a:ext cx="7343775" cy="2346456"/>
        </p:xfrm>
        <a:graphic>
          <a:graphicData uri="http://schemas.openxmlformats.org/drawingml/2006/table">
            <a:tbl>
              <a:tblPr/>
              <a:tblGrid>
                <a:gridCol w="1825625"/>
                <a:gridCol w="1104900"/>
                <a:gridCol w="1403350"/>
                <a:gridCol w="1644650"/>
                <a:gridCol w="1365250"/>
              </a:tblGrid>
              <a:tr h="30471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PCR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18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PBS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Liver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Abomasum Content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Cotiledon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melitensis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jejuni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Hardjo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ivanovii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Typhimurium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680" name="Group 448"/>
          <p:cNvGraphicFramePr>
            <a:graphicFrameLocks noGrp="1"/>
          </p:cNvGraphicFramePr>
          <p:nvPr/>
        </p:nvGraphicFramePr>
        <p:xfrm>
          <a:off x="2208213" y="4221163"/>
          <a:ext cx="7848600" cy="2346456"/>
        </p:xfrm>
        <a:graphic>
          <a:graphicData uri="http://schemas.openxmlformats.org/drawingml/2006/table">
            <a:tbl>
              <a:tblPr/>
              <a:tblGrid>
                <a:gridCol w="2297112"/>
                <a:gridCol w="1130300"/>
                <a:gridCol w="1428750"/>
                <a:gridCol w="1676400"/>
                <a:gridCol w="1316038"/>
              </a:tblGrid>
              <a:tr h="30471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Multiplex-PCR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18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PBS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Liver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Abomasum Content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Cotiledon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melitensis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jejuni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Hardjo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ivanovii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</a:t>
                      </a: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Typhimurium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1000000</a:t>
                      </a:r>
                    </a:p>
                  </a:txBody>
                  <a:tcPr marT="45684" marB="456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70" name="Rectangle 154"/>
          <p:cNvSpPr>
            <a:spLocks noChangeArrowheads="1"/>
          </p:cNvSpPr>
          <p:nvPr/>
        </p:nvSpPr>
        <p:spPr bwMode="auto">
          <a:xfrm>
            <a:off x="1524001" y="59065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01471" name="Rectangle 445"/>
          <p:cNvSpPr>
            <a:spLocks noChangeArrowheads="1"/>
          </p:cNvSpPr>
          <p:nvPr/>
        </p:nvSpPr>
        <p:spPr bwMode="auto">
          <a:xfrm>
            <a:off x="2279650" y="188914"/>
            <a:ext cx="800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Table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Singleplex-PCR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Extracted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25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1472" name="Rectangle 446"/>
          <p:cNvSpPr>
            <a:spLocks noChangeArrowheads="1"/>
          </p:cNvSpPr>
          <p:nvPr/>
        </p:nvSpPr>
        <p:spPr bwMode="auto">
          <a:xfrm>
            <a:off x="2208213" y="3500439"/>
            <a:ext cx="800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Table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Multi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Extracted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25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569" name="Group 313"/>
          <p:cNvGraphicFramePr>
            <a:graphicFrameLocks noGrp="1"/>
          </p:cNvGraphicFramePr>
          <p:nvPr/>
        </p:nvGraphicFramePr>
        <p:xfrm>
          <a:off x="2351089" y="981075"/>
          <a:ext cx="7019925" cy="2133600"/>
        </p:xfrm>
        <a:graphic>
          <a:graphicData uri="http://schemas.openxmlformats.org/drawingml/2006/table">
            <a:tbl>
              <a:tblPr/>
              <a:tblGrid>
                <a:gridCol w="1743075"/>
                <a:gridCol w="774700"/>
                <a:gridCol w="1428750"/>
                <a:gridCol w="1885950"/>
                <a:gridCol w="1187450"/>
              </a:tblGrid>
              <a:tr h="3048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PCR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PBS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Abomasum Content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Cotiledo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melitensis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jejuni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Hardjo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ivanovii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 Typhimurium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570" name="Group 314"/>
          <p:cNvGraphicFramePr>
            <a:graphicFrameLocks noGrp="1"/>
          </p:cNvGraphicFramePr>
          <p:nvPr/>
        </p:nvGraphicFramePr>
        <p:xfrm>
          <a:off x="2351088" y="4221163"/>
          <a:ext cx="7078662" cy="2133600"/>
        </p:xfrm>
        <a:graphic>
          <a:graphicData uri="http://schemas.openxmlformats.org/drawingml/2006/table">
            <a:tbl>
              <a:tblPr/>
              <a:tblGrid>
                <a:gridCol w="2239962"/>
                <a:gridCol w="750888"/>
                <a:gridCol w="1185862"/>
                <a:gridCol w="1839913"/>
                <a:gridCol w="1062037"/>
              </a:tblGrid>
              <a:tr h="304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Multiplex-PCR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PBS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Liver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Abomasum Content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Cotiledon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B. melitensis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jejuni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Hardjo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L. ivanovii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S. Typhimurium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95" name="Rectangle 308"/>
          <p:cNvSpPr>
            <a:spLocks noChangeArrowheads="1"/>
          </p:cNvSpPr>
          <p:nvPr/>
        </p:nvSpPr>
        <p:spPr bwMode="auto">
          <a:xfrm>
            <a:off x="2135188" y="234950"/>
            <a:ext cx="8007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Table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Singleplex-PCR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Per PCR reaction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96" name="Rectangle 309"/>
          <p:cNvSpPr>
            <a:spLocks noChangeArrowheads="1"/>
          </p:cNvSpPr>
          <p:nvPr/>
        </p:nvSpPr>
        <p:spPr bwMode="auto">
          <a:xfrm>
            <a:off x="2135188" y="3357564"/>
            <a:ext cx="8007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cs typeface="Arial" panose="020B0604020202020204" pitchFamily="34" charset="0"/>
              </a:rPr>
              <a:t>Figure</a:t>
            </a:r>
            <a:r>
              <a:rPr lang="tr-TR" altLang="tr-TR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Sensitivity of Multi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plex-PCR </a:t>
            </a: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Technique Due To Number of Bacteria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0000"/>
                </a:solidFill>
                <a:cs typeface="Arial" panose="020B0604020202020204" pitchFamily="34" charset="0"/>
              </a:rPr>
              <a:t>Per PCR reaction </a:t>
            </a:r>
            <a:r>
              <a:rPr lang="tr-TR" altLang="tr-TR" sz="1800">
                <a:solidFill>
                  <a:srgbClr val="000000"/>
                </a:solidFill>
                <a:cs typeface="Times New Roman" panose="02020603050405020304" pitchFamily="18" charset="0"/>
              </a:rPr>
              <a:t>(cfu / 2 µl)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1524001" y="2820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aphicFrame>
        <p:nvGraphicFramePr>
          <p:cNvPr id="103427" name="Object 4"/>
          <p:cNvGraphicFramePr>
            <a:graphicFrameLocks noChangeAspect="1"/>
          </p:cNvGraphicFramePr>
          <p:nvPr/>
        </p:nvGraphicFramePr>
        <p:xfrm>
          <a:off x="3359151" y="765176"/>
          <a:ext cx="5618163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765176"/>
                        <a:ext cx="5618163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6"/>
          <p:cNvSpPr>
            <a:spLocks noChangeArrowheads="1"/>
          </p:cNvSpPr>
          <p:nvPr/>
        </p:nvSpPr>
        <p:spPr bwMode="auto">
          <a:xfrm>
            <a:off x="1524000" y="219076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Figure.</a:t>
            </a:r>
            <a:r>
              <a:rPr lang="tr-TR" altLang="tr-TR" sz="1600">
                <a:solidFill>
                  <a:srgbClr val="000000"/>
                </a:solidFill>
              </a:rPr>
              <a:t> Sensitivity of Singleplex </a:t>
            </a:r>
            <a:r>
              <a:rPr lang="tr-TR" altLang="tr-TR" sz="1600" i="1">
                <a:solidFill>
                  <a:srgbClr val="000000"/>
                </a:solidFill>
              </a:rPr>
              <a:t>Brucella</a:t>
            </a:r>
            <a:r>
              <a:rPr lang="tr-TR" altLang="tr-TR" sz="1600">
                <a:solidFill>
                  <a:srgbClr val="000000"/>
                </a:solidFill>
              </a:rPr>
              <a:t> PCR assay with bacterial dilution in PBS and tissue samples, respectively</a:t>
            </a:r>
          </a:p>
        </p:txBody>
      </p:sp>
      <p:sp>
        <p:nvSpPr>
          <p:cNvPr id="103429" name="Rectangle 7"/>
          <p:cNvSpPr>
            <a:spLocks noChangeArrowheads="1"/>
          </p:cNvSpPr>
          <p:nvPr/>
        </p:nvSpPr>
        <p:spPr bwMode="auto">
          <a:xfrm>
            <a:off x="1573214" y="6337628"/>
            <a:ext cx="829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500000 cfu/25 µl 2. 50000 cfu/25 µl 3. 5000 cfu/25 µl 4. 500 cfu/25 µl 5. 50 cfu/25 µl 6. 5 cfu/25 µl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7. 1 cfu/25 µl 8. negative control </a:t>
            </a:r>
          </a:p>
        </p:txBody>
      </p:sp>
    </p:spTree>
    <p:extLst>
      <p:ext uri="{BB962C8B-B14F-4D97-AF65-F5344CB8AC3E}">
        <p14:creationId xmlns:p14="http://schemas.microsoft.com/office/powerpoint/2010/main" val="5352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3071814" y="692150"/>
          <a:ext cx="5545137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3" imgW="6413500" imgH="6413500" progId="Photoshop.Image.7">
                  <p:embed/>
                </p:oleObj>
              </mc:Choice>
              <mc:Fallback>
                <p:oleObj name="Image" r:id="rId3" imgW="6413500" imgH="641350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692150"/>
                        <a:ext cx="5545137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1" name="Rectangle 6"/>
          <p:cNvSpPr>
            <a:spLocks noChangeArrowheads="1"/>
          </p:cNvSpPr>
          <p:nvPr/>
        </p:nvSpPr>
        <p:spPr bwMode="auto">
          <a:xfrm>
            <a:off x="1524001" y="150814"/>
            <a:ext cx="8893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600" b="1">
                <a:solidFill>
                  <a:srgbClr val="000000"/>
                </a:solidFill>
              </a:rPr>
              <a:t>Şekil.</a:t>
            </a:r>
            <a:r>
              <a:rPr lang="tr-TR" altLang="tr-TR" sz="1600">
                <a:solidFill>
                  <a:srgbClr val="000000"/>
                </a:solidFill>
              </a:rPr>
              <a:t> Sensitivity of Multiplex PCR assay with bacterial (</a:t>
            </a:r>
            <a:r>
              <a:rPr lang="tr-TR" altLang="tr-TR" sz="1600" i="1">
                <a:solidFill>
                  <a:srgbClr val="000000"/>
                </a:solidFill>
              </a:rPr>
              <a:t>Brucella</a:t>
            </a:r>
            <a:r>
              <a:rPr lang="tr-TR" altLang="tr-TR" sz="1600">
                <a:solidFill>
                  <a:srgbClr val="000000"/>
                </a:solidFill>
              </a:rPr>
              <a:t> spp.) dilution in PBS and tissue samples, respectively</a:t>
            </a:r>
          </a:p>
        </p:txBody>
      </p:sp>
      <p:sp>
        <p:nvSpPr>
          <p:cNvPr id="104452" name="Rectangle 7"/>
          <p:cNvSpPr>
            <a:spLocks noChangeArrowheads="1"/>
          </p:cNvSpPr>
          <p:nvPr/>
        </p:nvSpPr>
        <p:spPr bwMode="auto">
          <a:xfrm>
            <a:off x="1774826" y="6163003"/>
            <a:ext cx="829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500000 cfu/25 µl 2. 50000 cfu/25 µl 3. 5000 cfu/25 µl 4. 500 cfu/25 µl 5. 50 cfu/25 µl 6. 5 cfu/25 µl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tr-TR" altLang="tr-TR" sz="1400">
                <a:solidFill>
                  <a:srgbClr val="000000"/>
                </a:solidFill>
              </a:rPr>
              <a:t>7. 1 cfu/25 µl 8. negatif kontrol </a:t>
            </a:r>
          </a:p>
        </p:txBody>
      </p:sp>
    </p:spTree>
    <p:extLst>
      <p:ext uri="{BB962C8B-B14F-4D97-AF65-F5344CB8AC3E}">
        <p14:creationId xmlns:p14="http://schemas.microsoft.com/office/powerpoint/2010/main" val="12311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Microsoft Office PowerPoint</Application>
  <PresentationFormat>Geniş ekran</PresentationFormat>
  <Paragraphs>225</Paragraphs>
  <Slides>19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Office Teması</vt:lpstr>
      <vt:lpstr>Adobe Photoshop Image</vt:lpstr>
      <vt:lpstr>RESULTS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</dc:title>
  <dc:creator>Inci Basak Kaya</dc:creator>
  <cp:lastModifiedBy>Inci Basak Kaya</cp:lastModifiedBy>
  <cp:revision>1</cp:revision>
  <dcterms:created xsi:type="dcterms:W3CDTF">2018-02-15T14:27:24Z</dcterms:created>
  <dcterms:modified xsi:type="dcterms:W3CDTF">2018-02-15T14:27:36Z</dcterms:modified>
</cp:coreProperties>
</file>