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85" r:id="rId8"/>
    <p:sldId id="286" r:id="rId9"/>
    <p:sldId id="288" r:id="rId10"/>
    <p:sldId id="289" r:id="rId11"/>
    <p:sldId id="261" r:id="rId12"/>
    <p:sldId id="267" r:id="rId13"/>
    <p:sldId id="270" r:id="rId14"/>
    <p:sldId id="268" r:id="rId15"/>
    <p:sldId id="277" r:id="rId16"/>
    <p:sldId id="275" r:id="rId17"/>
    <p:sldId id="276" r:id="rId18"/>
    <p:sldId id="278" r:id="rId19"/>
    <p:sldId id="271" r:id="rId20"/>
    <p:sldId id="295" r:id="rId21"/>
    <p:sldId id="272" r:id="rId22"/>
    <p:sldId id="279" r:id="rId23"/>
    <p:sldId id="273" r:id="rId24"/>
    <p:sldId id="280" r:id="rId25"/>
    <p:sldId id="274" r:id="rId26"/>
    <p:sldId id="294" r:id="rId27"/>
    <p:sldId id="269" r:id="rId28"/>
    <p:sldId id="296" r:id="rId29"/>
    <p:sldId id="281" r:id="rId30"/>
    <p:sldId id="282" r:id="rId31"/>
    <p:sldId id="293" r:id="rId32"/>
    <p:sldId id="292" r:id="rId33"/>
    <p:sldId id="290" r:id="rId34"/>
    <p:sldId id="291" r:id="rId35"/>
    <p:sldId id="283" r:id="rId36"/>
    <p:sldId id="284" r:id="rId3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u="none">
                <a:latin typeface="Arial Narrow" panose="020B0606020202030204" pitchFamily="34" charset="0"/>
              </a:defRPr>
            </a:lvl1pPr>
            <a:lvl2pPr>
              <a:defRPr u="none">
                <a:latin typeface="Arial Narrow" panose="020B0606020202030204" pitchFamily="34" charset="0"/>
              </a:defRPr>
            </a:lvl2pPr>
            <a:lvl3pPr>
              <a:defRPr u="none">
                <a:latin typeface="Arial Narrow" panose="020B0606020202030204" pitchFamily="34" charset="0"/>
              </a:defRPr>
            </a:lvl3pPr>
            <a:lvl4pPr>
              <a:defRPr u="none">
                <a:latin typeface="Arial Narrow" panose="020B0606020202030204" pitchFamily="34" charset="0"/>
              </a:defRPr>
            </a:lvl4pPr>
            <a:lvl5pPr>
              <a:defRPr u="none">
                <a:latin typeface="Arial Narrow" panose="020B0606020202030204" pitchFamily="34" charset="0"/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5860" r="25984" b="-1"/>
          <a:stretch/>
        </p:blipFill>
        <p:spPr bwMode="auto">
          <a:xfrm>
            <a:off x="3614166" y="10"/>
            <a:ext cx="552983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8">
            <a:extLst>
              <a:ext uri="{FF2B5EF4-FFF2-40B4-BE49-F238E27FC236}">
                <a16:creationId xmlns:a16="http://schemas.microsoft.com/office/drawing/2014/main" xmlns="" id="{9225B0D8-E56E-4ACC-A464-81F406276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1">
            <a:extLst>
              <a:ext uri="{FF2B5EF4-FFF2-40B4-BE49-F238E27FC236}">
                <a16:creationId xmlns:a16="http://schemas.microsoft.com/office/drawing/2014/main" xmlns="" id="{8F5D1B28-3976-4367-807C-CAD629CDD83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95536" y="2615955"/>
            <a:ext cx="3968496" cy="3320973"/>
          </a:xfrm>
        </p:spPr>
        <p:txBody>
          <a:bodyPr anchor="t">
            <a:normAutofit/>
          </a:bodyPr>
          <a:lstStyle/>
          <a:p>
            <a:r>
              <a:rPr lang="tr-TR" sz="4700" dirty="0"/>
              <a:t>INTERPRETING ECG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34674" y="4941168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tr-TR" sz="1700" dirty="0" smtClean="0"/>
              <a:t>Dr</a:t>
            </a:r>
            <a:r>
              <a:rPr lang="tr-TR" sz="1700" dirty="0"/>
              <a:t>. </a:t>
            </a:r>
            <a:r>
              <a:rPr lang="tr-TR" sz="1700" dirty="0" smtClean="0"/>
              <a:t>Etkin ŞAFAK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49981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/>
              <a:t>The «a» 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254" y="3747432"/>
            <a:ext cx="3444765" cy="2619839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These</a:t>
            </a:r>
            <a:r>
              <a:rPr lang="tr-TR" sz="2000" dirty="0"/>
              <a:t> </a:t>
            </a:r>
            <a:r>
              <a:rPr lang="en-US" sz="2000" dirty="0"/>
              <a:t>three limb leads also provide a view of the heart’s frontal plane.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 </a:t>
            </a:r>
            <a:r>
              <a:rPr lang="en-US" sz="2000" dirty="0" err="1"/>
              <a:t>aVR</a:t>
            </a:r>
            <a:r>
              <a:rPr lang="en-US" sz="2000" dirty="0"/>
              <a:t> provides no specific view of the heart.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 </a:t>
            </a:r>
            <a:r>
              <a:rPr lang="en-US" sz="2000" dirty="0" err="1"/>
              <a:t>aVL</a:t>
            </a:r>
            <a:r>
              <a:rPr lang="en-US" sz="2000" dirty="0"/>
              <a:t> shows electrical activity coming from the heart’s lateral wall.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 </a:t>
            </a:r>
            <a:r>
              <a:rPr lang="en-US" sz="2000" dirty="0" err="1"/>
              <a:t>aVF</a:t>
            </a:r>
            <a:r>
              <a:rPr lang="en-US" sz="2000" dirty="0"/>
              <a:t> shows electrical activity coming from the heart’s inferior wall.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5184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9" r="23844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 dirty="0"/>
              <a:t>PRECORDIAL 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490" y="2316479"/>
            <a:ext cx="3840085" cy="4280871"/>
          </a:xfrm>
        </p:spPr>
        <p:txBody>
          <a:bodyPr>
            <a:normAutofit/>
          </a:bodyPr>
          <a:lstStyle/>
          <a:p>
            <a:r>
              <a:rPr lang="en-US" sz="2000" dirty="0"/>
              <a:t>The six precordial or V leads—V1, V2, V3, V4, V5, and V6—provide</a:t>
            </a:r>
            <a:r>
              <a:rPr lang="tr-TR" sz="2000" dirty="0"/>
              <a:t> </a:t>
            </a:r>
            <a:r>
              <a:rPr lang="en-US" sz="2000" dirty="0"/>
              <a:t>information about the heart’s horizontal plane. </a:t>
            </a:r>
            <a:endParaRPr lang="tr-TR" sz="2000" dirty="0"/>
          </a:p>
          <a:p>
            <a:r>
              <a:rPr lang="tr-TR" sz="2000" dirty="0"/>
              <a:t>T</a:t>
            </a:r>
            <a:r>
              <a:rPr lang="en-US" sz="2000" dirty="0"/>
              <a:t>he precordial leads are also unipolar, requiring</a:t>
            </a:r>
            <a:r>
              <a:rPr lang="tr-TR" sz="2000" dirty="0"/>
              <a:t> </a:t>
            </a:r>
            <a:r>
              <a:rPr lang="en-US" sz="2000" dirty="0"/>
              <a:t>only a single electrode. </a:t>
            </a:r>
            <a:endParaRPr lang="tr-TR" sz="2000" dirty="0"/>
          </a:p>
          <a:p>
            <a:r>
              <a:rPr lang="en-US" sz="2000" dirty="0"/>
              <a:t>The opposing pole of those leads is the</a:t>
            </a:r>
            <a:r>
              <a:rPr lang="tr-TR" sz="2000" dirty="0"/>
              <a:t> </a:t>
            </a:r>
            <a:r>
              <a:rPr lang="en-US" sz="2000" dirty="0"/>
              <a:t>center of the heart as calculated by the ECG.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9605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" r="-1" b="-1"/>
          <a:stretch/>
        </p:blipFill>
        <p:spPr bwMode="auto">
          <a:xfrm>
            <a:off x="5076056" y="1916832"/>
            <a:ext cx="3952062" cy="36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/>
              <a:t>Precordial</a:t>
            </a:r>
            <a:r>
              <a:rPr lang="tr-TR" dirty="0"/>
              <a:t> </a:t>
            </a:r>
            <a:r>
              <a:rPr lang="tr-TR" dirty="0" err="1"/>
              <a:t>Limbs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4447406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tr-TR" sz="2000" b="1" dirty="0"/>
              <a:t>L</a:t>
            </a:r>
            <a:r>
              <a:rPr lang="en-US" sz="2000" b="1" dirty="0" err="1"/>
              <a:t>ead</a:t>
            </a:r>
            <a:r>
              <a:rPr lang="en-US" sz="2000" b="1" dirty="0"/>
              <a:t> V1 </a:t>
            </a:r>
            <a:r>
              <a:rPr lang="en-US" sz="2000" dirty="0"/>
              <a:t>electrode is placed on the</a:t>
            </a:r>
            <a:r>
              <a:rPr lang="tr-TR" sz="2000" dirty="0"/>
              <a:t> </a:t>
            </a:r>
            <a:r>
              <a:rPr lang="en-US" sz="2000" dirty="0"/>
              <a:t>right side of the sternum at the fourth intercostal rib space.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b="1" dirty="0" err="1"/>
              <a:t>Lead</a:t>
            </a:r>
            <a:r>
              <a:rPr lang="tr-TR" sz="2000" b="1" dirty="0"/>
              <a:t> </a:t>
            </a:r>
            <a:r>
              <a:rPr lang="en-US" sz="2000" b="1" dirty="0"/>
              <a:t>V2 </a:t>
            </a:r>
            <a:r>
              <a:rPr lang="en-US" sz="2000" dirty="0"/>
              <a:t>is placed at the left of the sternum at the fourth intercostal rib space.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V3 </a:t>
            </a:r>
            <a:r>
              <a:rPr lang="en-US" sz="2000" dirty="0"/>
              <a:t>goes between V2 and V4.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V4 </a:t>
            </a:r>
            <a:r>
              <a:rPr lang="en-US" sz="2000" dirty="0"/>
              <a:t>is placed at the fifth intercostal space at the midclavicular line and produces a biphasic waveform.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V5 </a:t>
            </a:r>
            <a:r>
              <a:rPr lang="en-US" sz="2000" dirty="0"/>
              <a:t>is placed at the fifth intercostal space at the anterior axillary line.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V6</a:t>
            </a:r>
            <a:r>
              <a:rPr lang="en-US" sz="2000" dirty="0"/>
              <a:t>, the last of the precordial leads, is placed level with V4 at the midaxillary line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56502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10448" b="-2"/>
          <a:stretch/>
        </p:blipFill>
        <p:spPr bwMode="auto">
          <a:xfrm>
            <a:off x="3840480" y="1708592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Recording</a:t>
            </a:r>
            <a:r>
              <a:rPr lang="tr-TR" dirty="0">
                <a:latin typeface="Arial Narrow" panose="020B0606020202030204" pitchFamily="34" charset="0"/>
              </a:rPr>
              <a:t> ECG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737832"/>
            <a:ext cx="3280403" cy="46201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Place the patient in right lateral recumbency.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Part the hair.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Attach the electrodes to the skin just proximal (above) to the elbows and stifles.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Wet the electrodes with alcohol (do not soak). If panting or excessive motion, move the front limb leads further distal on the limb. </a:t>
            </a:r>
            <a:endParaRPr lang="tr-TR" sz="20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panose="020B0606020202030204" pitchFamily="34" charset="0"/>
              </a:rPr>
              <a:t>Check the speed, amplitude, and other settings.</a:t>
            </a:r>
            <a:endParaRPr lang="tr-T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95B82D5-A8BB-45BF-BED8-C7B2068921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xmlns="" id="{296C61EC-FBF4-4216-BE67-6C864D30A01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8" y="803049"/>
            <a:ext cx="1943390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" y="3792407"/>
            <a:ext cx="2269997" cy="17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Interpreting</a:t>
            </a:r>
            <a:r>
              <a:rPr lang="tr-TR" dirty="0">
                <a:latin typeface="Arial Narrow" panose="020B0606020202030204" pitchFamily="34" charset="0"/>
              </a:rPr>
              <a:t> ECG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7659" y="2305869"/>
            <a:ext cx="4817136" cy="378541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Waveforms produced by the heart’s electrical current are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recorded on graphed ECG paper by a stylus. 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ECG paper consists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of horizontal and vertical lines forming a grid. 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A piece of ECG</a:t>
            </a:r>
            <a:r>
              <a:rPr lang="tr-TR" sz="2400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paper is called an ECG strip or tracing</a:t>
            </a:r>
            <a:endParaRPr lang="tr-TR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1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İlgili resi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74" y="1675227"/>
            <a:ext cx="6019451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Interpreting ECG</a:t>
            </a:r>
          </a:p>
        </p:txBody>
      </p:sp>
    </p:spTree>
    <p:extLst>
      <p:ext uri="{BB962C8B-B14F-4D97-AF65-F5344CB8AC3E}">
        <p14:creationId xmlns:p14="http://schemas.microsoft.com/office/powerpoint/2010/main" val="18974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r="10954" b="-2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Standart </a:t>
            </a:r>
            <a:r>
              <a:rPr lang="tr-TR" dirty="0" err="1">
                <a:latin typeface="Arial Narrow" panose="020B0606020202030204" pitchFamily="34" charset="0"/>
              </a:rPr>
              <a:t>deflection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Standard calibration of the ECG is 10mm/mV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At this calibration, 1 </a:t>
            </a:r>
            <a:r>
              <a:rPr lang="en-US" sz="2400" dirty="0" err="1">
                <a:latin typeface="Arial Narrow" panose="020B0606020202030204" pitchFamily="34" charset="0"/>
              </a:rPr>
              <a:t>miliVolt</a:t>
            </a:r>
            <a:r>
              <a:rPr lang="en-US" sz="2400" dirty="0">
                <a:latin typeface="Arial Narrow" panose="020B0606020202030204" pitchFamily="34" charset="0"/>
              </a:rPr>
              <a:t> calibration signal is expected to produce a rectangle of 10 mm height and 5 mm width. </a:t>
            </a:r>
            <a:endParaRPr lang="tr-TR" sz="2400" dirty="0">
              <a:latin typeface="Arial Narrow" panose="020B0606020202030204" pitchFamily="34" charset="0"/>
            </a:endParaRPr>
          </a:p>
          <a:p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14462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3" b="3"/>
          <a:stretch/>
        </p:blipFill>
        <p:spPr bwMode="auto">
          <a:xfrm>
            <a:off x="3477006" y="640082"/>
            <a:ext cx="5187246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2750280" cy="1676603"/>
          </a:xfrm>
        </p:spPr>
        <p:txBody>
          <a:bodyPr>
            <a:normAutofit/>
          </a:bodyPr>
          <a:lstStyle/>
          <a:p>
            <a:r>
              <a:rPr lang="tr-TR" dirty="0">
                <a:latin typeface="Arial Narrow" panose="020B0606020202030204" pitchFamily="34" charset="0"/>
              </a:rPr>
              <a:t>Standart </a:t>
            </a:r>
            <a:r>
              <a:rPr lang="tr-TR" dirty="0" err="1">
                <a:latin typeface="Arial Narrow" panose="020B0606020202030204" pitchFamily="34" charset="0"/>
              </a:rPr>
              <a:t>deflection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6697" y="2438400"/>
            <a:ext cx="2750278" cy="3785419"/>
          </a:xfrm>
        </p:spPr>
        <p:txBody>
          <a:bodyPr>
            <a:normAutofit fontScale="92500" lnSpcReduction="10000"/>
          </a:bodyPr>
          <a:lstStyle/>
          <a:p>
            <a:r>
              <a:rPr lang="tr-TR" sz="2400" dirty="0">
                <a:latin typeface="Arial Narrow" panose="020B0606020202030204" pitchFamily="34" charset="0"/>
              </a:rPr>
              <a:t>W</a:t>
            </a:r>
            <a:r>
              <a:rPr lang="en-US" sz="2400" dirty="0">
                <a:latin typeface="Arial Narrow" panose="020B0606020202030204" pitchFamily="34" charset="0"/>
              </a:rPr>
              <a:t>hen ECG waves are tall, the R or S waves may extend into the QRS complexes above or below them. </a:t>
            </a:r>
            <a:endParaRPr lang="tr-TR" sz="2400" dirty="0">
              <a:latin typeface="Arial Narrow" panose="020B0606020202030204" pitchFamily="34" charset="0"/>
            </a:endParaRPr>
          </a:p>
          <a:p>
            <a:r>
              <a:rPr lang="en-US" sz="2400" dirty="0">
                <a:latin typeface="Arial Narrow" panose="020B0606020202030204" pitchFamily="34" charset="0"/>
              </a:rPr>
              <a:t>To prevent this superimposition, the whole ECG may be calibrated at 5mm/mV . </a:t>
            </a:r>
          </a:p>
          <a:p>
            <a:endParaRPr lang="tr-TR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98BC887-4916-4227-9F48-3B078D238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845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9">
            <a:extLst>
              <a:ext uri="{FF2B5EF4-FFF2-40B4-BE49-F238E27FC236}">
                <a16:creationId xmlns:a16="http://schemas.microsoft.com/office/drawing/2014/main" xmlns="" id="{1AD6DCFA-0E71-4650-A5E4-3C20E73EB6C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2" r="7691" b="-4"/>
          <a:stretch/>
        </p:blipFill>
        <p:spPr bwMode="auto">
          <a:xfrm>
            <a:off x="603504" y="803049"/>
            <a:ext cx="2269998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9" r="38471" b="-2"/>
          <a:stretch/>
        </p:blipFill>
        <p:spPr bwMode="auto">
          <a:xfrm>
            <a:off x="603504" y="3461344"/>
            <a:ext cx="226999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>
            <a:normAutofit/>
          </a:bodyPr>
          <a:lstStyle/>
          <a:p>
            <a:r>
              <a:rPr lang="tr-TR" sz="4100" dirty="0">
                <a:latin typeface="Arial Narrow" panose="020B0606020202030204" pitchFamily="34" charset="0"/>
              </a:rPr>
              <a:t>PAPER SPEED-</a:t>
            </a:r>
            <a:r>
              <a:rPr lang="tr-TR" sz="4100" dirty="0" err="1">
                <a:latin typeface="Arial Narrow" panose="020B0606020202030204" pitchFamily="34" charset="0"/>
              </a:rPr>
              <a:t>measurement</a:t>
            </a:r>
            <a:r>
              <a:rPr lang="tr-TR" sz="4100" dirty="0">
                <a:latin typeface="Arial Narrow" panose="020B0606020202030204" pitchFamily="34" charset="0"/>
              </a:rPr>
              <a:t> of time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37660" y="2438400"/>
            <a:ext cx="4817136" cy="378541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The horizontal axis of the ECG strip represents time.</a:t>
            </a:r>
            <a:endParaRPr lang="tr-TR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If recording at 50 mm/sec: </a:t>
            </a:r>
            <a:r>
              <a:rPr lang="tr-TR" sz="2800" dirty="0">
                <a:latin typeface="Arial Narrow" panose="020B0606020202030204" pitchFamily="34" charset="0"/>
              </a:rPr>
              <a:t>0.02 </a:t>
            </a:r>
            <a:r>
              <a:rPr lang="tr-TR" sz="2800" dirty="0" err="1">
                <a:latin typeface="Arial Narrow" panose="020B0606020202030204" pitchFamily="34" charset="0"/>
              </a:rPr>
              <a:t>sec</a:t>
            </a:r>
            <a:r>
              <a:rPr lang="tr-TR" sz="2800" dirty="0">
                <a:latin typeface="Arial Narrow" panose="020B0606020202030204" pitchFamily="34" charset="0"/>
              </a:rPr>
              <a:t>= 1 </a:t>
            </a:r>
            <a:r>
              <a:rPr lang="tr-TR" sz="2800" dirty="0" err="1">
                <a:latin typeface="Arial Narrow" panose="020B0606020202030204" pitchFamily="34" charset="0"/>
              </a:rPr>
              <a:t>little</a:t>
            </a:r>
            <a:r>
              <a:rPr lang="tr-TR" sz="2800" dirty="0">
                <a:latin typeface="Arial Narrow" panose="020B0606020202030204" pitchFamily="34" charset="0"/>
              </a:rPr>
              <a:t> </a:t>
            </a:r>
            <a:r>
              <a:rPr lang="tr-TR" sz="2800" dirty="0" err="1">
                <a:latin typeface="Arial Narrow" panose="020B0606020202030204" pitchFamily="34" charset="0"/>
              </a:rPr>
              <a:t>box</a:t>
            </a:r>
            <a:endParaRPr lang="tr-TR" sz="2800" dirty="0">
              <a:latin typeface="Arial Narrow" panose="020B0606020202030204" pitchFamily="34" charset="0"/>
            </a:endParaRPr>
          </a:p>
          <a:p>
            <a:r>
              <a:rPr lang="tr-TR" sz="2800" dirty="0" err="1">
                <a:latin typeface="Arial Narrow" panose="020B0606020202030204" pitchFamily="34" charset="0"/>
              </a:rPr>
              <a:t>If</a:t>
            </a:r>
            <a:r>
              <a:rPr lang="tr-TR" sz="2800" dirty="0">
                <a:latin typeface="Arial Narrow" panose="020B0606020202030204" pitchFamily="34" charset="0"/>
              </a:rPr>
              <a:t> </a:t>
            </a:r>
            <a:r>
              <a:rPr lang="tr-TR" sz="2800" dirty="0" err="1">
                <a:latin typeface="Arial Narrow" panose="020B0606020202030204" pitchFamily="34" charset="0"/>
              </a:rPr>
              <a:t>recording</a:t>
            </a:r>
            <a:r>
              <a:rPr lang="tr-TR" sz="2800" dirty="0">
                <a:latin typeface="Arial Narrow" panose="020B0606020202030204" pitchFamily="34" charset="0"/>
              </a:rPr>
              <a:t> at 25 mm/</a:t>
            </a:r>
            <a:r>
              <a:rPr lang="tr-TR" sz="2800" dirty="0" err="1">
                <a:latin typeface="Arial Narrow" panose="020B0606020202030204" pitchFamily="34" charset="0"/>
              </a:rPr>
              <a:t>sec</a:t>
            </a:r>
            <a:r>
              <a:rPr lang="tr-TR" sz="2800" dirty="0">
                <a:latin typeface="Arial Narrow" panose="020B0606020202030204" pitchFamily="34" charset="0"/>
              </a:rPr>
              <a:t>: 0.04 </a:t>
            </a:r>
            <a:r>
              <a:rPr lang="tr-TR" sz="2800" dirty="0" err="1">
                <a:latin typeface="Arial Narrow" panose="020B0606020202030204" pitchFamily="34" charset="0"/>
              </a:rPr>
              <a:t>sec</a:t>
            </a:r>
            <a:r>
              <a:rPr lang="tr-TR" sz="2800" dirty="0">
                <a:latin typeface="Arial Narrow" panose="020B0606020202030204" pitchFamily="34" charset="0"/>
              </a:rPr>
              <a:t>=1 </a:t>
            </a:r>
            <a:r>
              <a:rPr lang="tr-TR" sz="2800" dirty="0" err="1">
                <a:latin typeface="Arial Narrow" panose="020B0606020202030204" pitchFamily="34" charset="0"/>
              </a:rPr>
              <a:t>little</a:t>
            </a:r>
            <a:r>
              <a:rPr lang="tr-TR" sz="2800" dirty="0">
                <a:latin typeface="Arial Narrow" panose="020B0606020202030204" pitchFamily="34" charset="0"/>
              </a:rPr>
              <a:t> </a:t>
            </a:r>
            <a:r>
              <a:rPr lang="tr-TR" sz="2800" dirty="0" err="1">
                <a:latin typeface="Arial Narrow" panose="020B0606020202030204" pitchFamily="34" charset="0"/>
              </a:rPr>
              <a:t>box</a:t>
            </a:r>
            <a:r>
              <a:rPr lang="tr-TR" sz="2800" dirty="0">
                <a:latin typeface="Arial Narrow" panose="020B0606020202030204" pitchFamily="34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19445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4100" dirty="0">
                <a:solidFill>
                  <a:schemeClr val="accent1"/>
                </a:solidFill>
                <a:latin typeface="Arial Narrow" panose="020B0606020202030204" pitchFamily="34" charset="0"/>
              </a:rPr>
              <a:t>Methodical Approach to the ECG</a:t>
            </a:r>
            <a:endParaRPr lang="tr-TR" sz="41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sz="2100" dirty="0">
                <a:latin typeface="Arial Narrow" panose="020B0606020202030204" pitchFamily="34" charset="0"/>
              </a:rPr>
              <a:t>Start at the left and go through each complex, identifying known waves. </a:t>
            </a:r>
            <a:endParaRPr lang="tr-TR" sz="2100" dirty="0">
              <a:latin typeface="Arial Narrow" panose="020B0606020202030204" pitchFamily="34" charset="0"/>
            </a:endParaRPr>
          </a:p>
          <a:p>
            <a:r>
              <a:rPr lang="tr-TR" sz="2100" dirty="0">
                <a:latin typeface="Arial Narrow" panose="020B0606020202030204" pitchFamily="34" charset="0"/>
              </a:rPr>
              <a:t>HR -- </a:t>
            </a:r>
            <a:r>
              <a:rPr lang="tr-TR" sz="2100" dirty="0" err="1">
                <a:latin typeface="Arial Narrow" panose="020B0606020202030204" pitchFamily="34" charset="0"/>
              </a:rPr>
              <a:t>fast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slow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 err="1">
                <a:latin typeface="Arial Narrow" panose="020B0606020202030204" pitchFamily="34" charset="0"/>
              </a:rPr>
              <a:t>Rhythm</a:t>
            </a:r>
            <a:r>
              <a:rPr lang="tr-TR" sz="2100" dirty="0">
                <a:latin typeface="Arial Narrow" panose="020B0606020202030204" pitchFamily="34" charset="0"/>
              </a:rPr>
              <a:t> -- </a:t>
            </a:r>
            <a:r>
              <a:rPr lang="tr-TR" sz="2100" dirty="0" err="1">
                <a:latin typeface="Arial Narrow" panose="020B0606020202030204" pitchFamily="34" charset="0"/>
              </a:rPr>
              <a:t>regular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irregular</a:t>
            </a:r>
            <a:endParaRPr lang="tr-TR" sz="2100" dirty="0">
              <a:latin typeface="Arial Narrow" panose="020B0606020202030204" pitchFamily="34" charset="0"/>
            </a:endParaRPr>
          </a:p>
          <a:p>
            <a:r>
              <a:rPr lang="tr-TR" sz="2100" dirty="0" err="1">
                <a:latin typeface="Arial Narrow" panose="020B0606020202030204" pitchFamily="34" charset="0"/>
              </a:rPr>
              <a:t>Identify</a:t>
            </a:r>
            <a:r>
              <a:rPr lang="tr-TR" sz="2100" dirty="0">
                <a:latin typeface="Arial Narrow" panose="020B0606020202030204" pitchFamily="34" charset="0"/>
              </a:rPr>
              <a:t> P </a:t>
            </a:r>
            <a:r>
              <a:rPr lang="tr-TR" sz="2100" dirty="0" err="1">
                <a:latin typeface="Arial Narrow" panose="020B0606020202030204" pitchFamily="34" charset="0"/>
              </a:rPr>
              <a:t>waves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– normal </a:t>
            </a:r>
            <a:r>
              <a:rPr lang="tr-TR" sz="2100" dirty="0" err="1">
                <a:latin typeface="Arial Narrow" panose="020B0606020202030204" pitchFamily="34" charset="0"/>
              </a:rPr>
              <a:t>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abnormal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configuration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– is </a:t>
            </a:r>
            <a:r>
              <a:rPr lang="tr-TR" sz="2100" dirty="0" err="1">
                <a:latin typeface="Arial Narrow" panose="020B0606020202030204" pitchFamily="34" charset="0"/>
              </a:rPr>
              <a:t>there</a:t>
            </a:r>
            <a:r>
              <a:rPr lang="tr-TR" sz="2100" dirty="0">
                <a:latin typeface="Arial Narrow" panose="020B0606020202030204" pitchFamily="34" charset="0"/>
              </a:rPr>
              <a:t> a P </a:t>
            </a:r>
            <a:r>
              <a:rPr lang="tr-TR" sz="2100" dirty="0" err="1">
                <a:latin typeface="Arial Narrow" panose="020B0606020202030204" pitchFamily="34" charset="0"/>
              </a:rPr>
              <a:t>for</a:t>
            </a:r>
            <a:r>
              <a:rPr lang="tr-TR" sz="2100" dirty="0">
                <a:latin typeface="Arial Narrow" panose="020B0606020202030204" pitchFamily="34" charset="0"/>
              </a:rPr>
              <a:t> </a:t>
            </a:r>
            <a:r>
              <a:rPr lang="tr-TR" sz="2100" dirty="0" err="1">
                <a:latin typeface="Arial Narrow" panose="020B0606020202030204" pitchFamily="34" charset="0"/>
              </a:rPr>
              <a:t>every</a:t>
            </a:r>
            <a:r>
              <a:rPr lang="tr-TR" sz="2100" dirty="0">
                <a:latin typeface="Arial Narrow" panose="020B0606020202030204" pitchFamily="34" charset="0"/>
              </a:rPr>
              <a:t> QRS</a:t>
            </a:r>
          </a:p>
          <a:p>
            <a:r>
              <a:rPr lang="tr-TR" sz="2100" dirty="0" err="1">
                <a:latin typeface="Arial Narrow" panose="020B0606020202030204" pitchFamily="34" charset="0"/>
              </a:rPr>
              <a:t>Measurements</a:t>
            </a:r>
            <a:endParaRPr lang="tr-TR" sz="2100" dirty="0">
              <a:latin typeface="Arial Narrow" panose="020B0606020202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tr-TR" sz="2100" dirty="0">
                <a:latin typeface="Arial Narrow" panose="020B0606020202030204" pitchFamily="34" charset="0"/>
              </a:rPr>
              <a:t>– P-R </a:t>
            </a:r>
            <a:r>
              <a:rPr lang="tr-TR" sz="2100" dirty="0" err="1">
                <a:latin typeface="Arial Narrow" panose="020B0606020202030204" pitchFamily="34" charset="0"/>
              </a:rPr>
              <a:t>interval</a:t>
            </a:r>
            <a:r>
              <a:rPr lang="tr-TR" sz="2100" dirty="0">
                <a:latin typeface="Arial Narrow" panose="020B0606020202030204" pitchFamily="34" charset="0"/>
              </a:rPr>
              <a:t>, Q-T </a:t>
            </a:r>
            <a:r>
              <a:rPr lang="tr-TR" sz="2100" dirty="0" err="1">
                <a:latin typeface="Arial Narrow" panose="020B0606020202030204" pitchFamily="34" charset="0"/>
              </a:rPr>
              <a:t>interval</a:t>
            </a:r>
            <a:r>
              <a:rPr lang="tr-TR" sz="2100" dirty="0">
                <a:latin typeface="Arial Narrow" panose="020B0606020202030204" pitchFamily="34" charset="0"/>
              </a:rPr>
              <a:t>, S-T </a:t>
            </a:r>
            <a:r>
              <a:rPr lang="tr-TR" sz="2100" dirty="0" err="1">
                <a:latin typeface="Arial Narrow" panose="020B0606020202030204" pitchFamily="34" charset="0"/>
              </a:rPr>
              <a:t>segment</a:t>
            </a:r>
            <a:r>
              <a:rPr lang="tr-TR" sz="2100" dirty="0">
                <a:latin typeface="Arial Narrow" panose="020B0606020202030204" pitchFamily="34" charset="0"/>
              </a:rPr>
              <a:t>, </a:t>
            </a:r>
            <a:r>
              <a:rPr lang="tr-TR" sz="2100" dirty="0" err="1">
                <a:latin typeface="Arial Narrow" panose="020B0606020202030204" pitchFamily="34" charset="0"/>
              </a:rPr>
              <a:t>etc</a:t>
            </a:r>
            <a:endParaRPr lang="tr-TR" sz="21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8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 r="30291" b="-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/>
              <a:t>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490" y="2575033"/>
            <a:ext cx="4656574" cy="3917831"/>
          </a:xfrm>
        </p:spPr>
        <p:txBody>
          <a:bodyPr>
            <a:normAutofit/>
          </a:bodyPr>
          <a:lstStyle/>
          <a:p>
            <a:r>
              <a:rPr lang="en-US" sz="2000" dirty="0"/>
              <a:t>To understand electrocardiography, leads</a:t>
            </a:r>
            <a:r>
              <a:rPr lang="tr-TR" sz="2000" dirty="0"/>
              <a:t> </a:t>
            </a:r>
            <a:r>
              <a:rPr lang="tr-TR" sz="2000" dirty="0" err="1"/>
              <a:t>need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</a:t>
            </a:r>
            <a:r>
              <a:rPr lang="tr-TR" sz="2000" dirty="0" err="1"/>
              <a:t>understood</a:t>
            </a:r>
            <a:endParaRPr lang="en-US" sz="2000" dirty="0"/>
          </a:p>
          <a:p>
            <a:r>
              <a:rPr lang="en-US" sz="2000" dirty="0"/>
              <a:t>Electrodes placed on the skin measure the direction</a:t>
            </a:r>
            <a:r>
              <a:rPr lang="tr-TR" sz="2000" dirty="0"/>
              <a:t> </a:t>
            </a:r>
            <a:r>
              <a:rPr lang="en-US" sz="2000" dirty="0"/>
              <a:t>of electrical current discharged by the heart </a:t>
            </a:r>
            <a:endParaRPr lang="tr-TR" sz="2000" dirty="0"/>
          </a:p>
          <a:p>
            <a:r>
              <a:rPr lang="en-US" sz="2000" dirty="0"/>
              <a:t>That current is then</a:t>
            </a:r>
            <a:r>
              <a:rPr lang="tr-TR" sz="2000" dirty="0"/>
              <a:t> </a:t>
            </a:r>
            <a:r>
              <a:rPr lang="en-US" sz="2000" dirty="0"/>
              <a:t>transformed into waveforms</a:t>
            </a:r>
          </a:p>
          <a:p>
            <a:r>
              <a:rPr lang="en-US" sz="2000" dirty="0"/>
              <a:t>An ECG records information about those waveforms from different</a:t>
            </a:r>
            <a:r>
              <a:rPr lang="tr-TR" sz="2000" dirty="0"/>
              <a:t> </a:t>
            </a:r>
            <a:r>
              <a:rPr lang="en-US" sz="2000" dirty="0"/>
              <a:t>views or perspectives.</a:t>
            </a:r>
            <a:endParaRPr lang="tr-TR" sz="2000" dirty="0"/>
          </a:p>
          <a:p>
            <a:r>
              <a:rPr lang="en-US" sz="2000" dirty="0"/>
              <a:t>Those perspectives are called </a:t>
            </a:r>
            <a:r>
              <a:rPr lang="en-US" sz="2000" b="1" dirty="0"/>
              <a:t>leads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1156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Arial Narrow" panose="020B0606020202030204" pitchFamily="34" charset="0"/>
              </a:rPr>
              <a:t>ECG WAVES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2753" y="1604417"/>
            <a:ext cx="4578493" cy="45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r="43269" b="-1"/>
          <a:stretch/>
        </p:blipFill>
        <p:spPr bwMode="auto">
          <a:xfrm>
            <a:off x="4567959" y="640082"/>
            <a:ext cx="4096293" cy="557783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86696" y="629266"/>
            <a:ext cx="3845274" cy="167660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P </a:t>
            </a:r>
            <a:r>
              <a:rPr lang="tr-TR" dirty="0" err="1">
                <a:latin typeface="Arial Narrow" panose="020B0606020202030204" pitchFamily="34" charset="0"/>
              </a:rPr>
              <a:t>Wave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6697" y="2438400"/>
            <a:ext cx="3845272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Arial Narrow" panose="020B0606020202030204" pitchFamily="34" charset="0"/>
              </a:rPr>
              <a:t>The P wave is the first component of a normal ECG waveform.</a:t>
            </a:r>
          </a:p>
          <a:p>
            <a:pPr>
              <a:lnSpc>
                <a:spcPct val="90000"/>
              </a:lnSpc>
            </a:pPr>
            <a:r>
              <a:rPr lang="en-US" sz="2700" dirty="0">
                <a:latin typeface="Arial Narrow" panose="020B0606020202030204" pitchFamily="34" charset="0"/>
              </a:rPr>
              <a:t>It represents atrial depolarization—conduction of an electrical</a:t>
            </a:r>
            <a:r>
              <a:rPr lang="tr-TR" sz="2700" dirty="0">
                <a:latin typeface="Arial Narrow" panose="020B0606020202030204" pitchFamily="34" charset="0"/>
              </a:rPr>
              <a:t> </a:t>
            </a:r>
            <a:r>
              <a:rPr lang="en-US" sz="2700" dirty="0">
                <a:latin typeface="Arial Narrow" panose="020B0606020202030204" pitchFamily="34" charset="0"/>
              </a:rPr>
              <a:t>impulse through the atria.</a:t>
            </a:r>
            <a:endParaRPr lang="tr-TR" sz="27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PR </a:t>
            </a:r>
            <a:r>
              <a:rPr lang="tr-TR" dirty="0" err="1">
                <a:latin typeface="Arial Narrow" panose="020B0606020202030204" pitchFamily="34" charset="0"/>
              </a:rPr>
              <a:t>interval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The PR interval tracks the atrial impulse from the atria through</a:t>
            </a:r>
            <a:r>
              <a:rPr lang="tr-TR" sz="2000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the AV node, bundle of His, and right and left bundle branches. </a:t>
            </a:r>
            <a:endParaRPr lang="tr-TR" sz="2000" dirty="0">
              <a:latin typeface="Arial Narrow" panose="020B0606020202030204" pitchFamily="34" charset="0"/>
            </a:endParaRPr>
          </a:p>
          <a:p>
            <a:r>
              <a:rPr lang="tr-TR" sz="2000" dirty="0">
                <a:latin typeface="Arial Narrow" panose="020B0606020202030204" pitchFamily="34" charset="0"/>
              </a:rPr>
              <a:t>T</a:t>
            </a:r>
            <a:r>
              <a:rPr lang="en-US" sz="2000" dirty="0">
                <a:latin typeface="Arial Narrow" panose="020B0606020202030204" pitchFamily="34" charset="0"/>
              </a:rPr>
              <a:t>he PR interval is measured from the beginning of the P wave to the beginning of the QRS complex. </a:t>
            </a:r>
            <a:endParaRPr lang="tr-TR" sz="20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7200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740238" y="5733256"/>
            <a:ext cx="34437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/>
              <a:t>Paper</a:t>
            </a:r>
            <a:r>
              <a:rPr lang="tr-TR" dirty="0"/>
              <a:t> </a:t>
            </a:r>
            <a:r>
              <a:rPr lang="tr-TR" dirty="0" err="1"/>
              <a:t>speed</a:t>
            </a:r>
            <a:r>
              <a:rPr lang="tr-TR" dirty="0"/>
              <a:t>: 25 mm/</a:t>
            </a:r>
            <a:r>
              <a:rPr lang="tr-TR" dirty="0" err="1"/>
              <a:t>sec</a:t>
            </a:r>
            <a:endParaRPr lang="tr-TR" dirty="0"/>
          </a:p>
          <a:p>
            <a:r>
              <a:rPr lang="tr-TR" dirty="0"/>
              <a:t>0.04 </a:t>
            </a:r>
            <a:r>
              <a:rPr lang="tr-TR" dirty="0" err="1"/>
              <a:t>sec</a:t>
            </a:r>
            <a:r>
              <a:rPr lang="tr-TR" dirty="0"/>
              <a:t> / </a:t>
            </a:r>
            <a:r>
              <a:rPr lang="tr-TR" dirty="0" err="1"/>
              <a:t>sq</a:t>
            </a:r>
            <a:r>
              <a:rPr lang="tr-TR" dirty="0"/>
              <a:t> x 3 </a:t>
            </a:r>
            <a:r>
              <a:rPr lang="tr-TR" dirty="0" err="1"/>
              <a:t>squares</a:t>
            </a:r>
            <a:r>
              <a:rPr lang="tr-TR" dirty="0"/>
              <a:t> = 0.12 </a:t>
            </a:r>
            <a:r>
              <a:rPr lang="tr-TR" dirty="0" err="1"/>
              <a:t>sec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9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r="31935" b="1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QRS </a:t>
            </a:r>
            <a:r>
              <a:rPr lang="tr-TR" dirty="0" err="1">
                <a:latin typeface="Arial Narrow" panose="020B0606020202030204" pitchFamily="34" charset="0"/>
              </a:rPr>
              <a:t>Complex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2848355" cy="43513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>
                <a:latin typeface="Arial Narrow" panose="020B0606020202030204" pitchFamily="34" charset="0"/>
              </a:rPr>
              <a:t>The QRS complex is the average of the depolarization waves of the inner (</a:t>
            </a:r>
            <a:r>
              <a:rPr lang="en-US" sz="1400" dirty="0" err="1">
                <a:latin typeface="Arial Narrow" panose="020B0606020202030204" pitchFamily="34" charset="0"/>
              </a:rPr>
              <a:t>endocardial</a:t>
            </a:r>
            <a:r>
              <a:rPr lang="en-US" sz="1400" dirty="0">
                <a:latin typeface="Arial Narrow" panose="020B0606020202030204" pitchFamily="34" charset="0"/>
              </a:rPr>
              <a:t>) and outer (</a:t>
            </a:r>
            <a:r>
              <a:rPr lang="en-US" sz="1400" dirty="0" err="1">
                <a:latin typeface="Arial Narrow" panose="020B0606020202030204" pitchFamily="34" charset="0"/>
              </a:rPr>
              <a:t>epicardial</a:t>
            </a:r>
            <a:r>
              <a:rPr lang="en-US" sz="1400" dirty="0">
                <a:latin typeface="Arial Narrow" panose="020B0606020202030204" pitchFamily="34" charset="0"/>
              </a:rPr>
              <a:t>) </a:t>
            </a:r>
            <a:r>
              <a:rPr lang="en-US" sz="1400" dirty="0" err="1">
                <a:latin typeface="Arial Narrow" panose="020B0606020202030204" pitchFamily="34" charset="0"/>
              </a:rPr>
              <a:t>cardiomyocytes</a:t>
            </a:r>
            <a:r>
              <a:rPr lang="en-US" sz="1400" dirty="0">
                <a:latin typeface="Arial Narrow" panose="020B0606020202030204" pitchFamily="34" charset="0"/>
              </a:rPr>
              <a:t>. As the </a:t>
            </a:r>
            <a:r>
              <a:rPr lang="en-US" sz="1400" dirty="0" err="1">
                <a:latin typeface="Arial Narrow" panose="020B0606020202030204" pitchFamily="34" charset="0"/>
              </a:rPr>
              <a:t>endocardial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en-US" sz="1400" dirty="0" err="1">
                <a:latin typeface="Arial Narrow" panose="020B0606020202030204" pitchFamily="34" charset="0"/>
              </a:rPr>
              <a:t>cardiomyocytes</a:t>
            </a:r>
            <a:r>
              <a:rPr lang="en-US" sz="1400" dirty="0">
                <a:latin typeface="Arial Narrow" panose="020B0606020202030204" pitchFamily="34" charset="0"/>
              </a:rPr>
              <a:t> depolarize slightly earlier than the outer layers, a typical QRS pattern occurs</a:t>
            </a:r>
            <a:endParaRPr lang="tr-TR" sz="1400" dirty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latin typeface="Arial Narrow" panose="020B0606020202030204" pitchFamily="34" charset="0"/>
              </a:rPr>
              <a:t>The letters "Q", "R" and "S" are used to describe the QRS complex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 Narrow" panose="020B0606020202030204" pitchFamily="34" charset="0"/>
              </a:rPr>
              <a:t>Q: the first negative deflection after the p-wave. If the first deflection is not negative, the Q is absent.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 Narrow" panose="020B0606020202030204" pitchFamily="34" charset="0"/>
              </a:rPr>
              <a:t>R: the positive deflection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latin typeface="Arial Narrow" panose="020B0606020202030204" pitchFamily="34" charset="0"/>
              </a:rPr>
              <a:t>S: the negative deflection after the R-wave</a:t>
            </a:r>
          </a:p>
          <a:p>
            <a:pPr>
              <a:lnSpc>
                <a:spcPct val="90000"/>
              </a:lnSpc>
            </a:pPr>
            <a:r>
              <a:rPr lang="tr-TR" sz="1400" u="sng" dirty="0" err="1">
                <a:latin typeface="Arial Narrow" panose="020B0606020202030204" pitchFamily="34" charset="0"/>
              </a:rPr>
              <a:t>The</a:t>
            </a:r>
            <a:r>
              <a:rPr lang="tr-TR" sz="1400" u="sng" dirty="0">
                <a:latin typeface="Arial Narrow" panose="020B0606020202030204" pitchFamily="34" charset="0"/>
              </a:rPr>
              <a:t> QRS </a:t>
            </a:r>
            <a:r>
              <a:rPr lang="tr-TR" sz="1400" u="sng" dirty="0" err="1">
                <a:latin typeface="Arial Narrow" panose="020B0606020202030204" pitchFamily="34" charset="0"/>
              </a:rPr>
              <a:t>duration</a:t>
            </a:r>
            <a:r>
              <a:rPr lang="tr-TR" sz="1400" u="sng" dirty="0">
                <a:latin typeface="Arial Narrow" panose="020B0606020202030204" pitchFamily="34" charset="0"/>
              </a:rPr>
              <a:t>:</a:t>
            </a:r>
            <a:r>
              <a:rPr lang="tr-TR" sz="1400" dirty="0">
                <a:latin typeface="Arial Narrow" panose="020B0606020202030204" pitchFamily="34" charset="0"/>
              </a:rPr>
              <a:t>  </a:t>
            </a:r>
          </a:p>
          <a:p>
            <a:pPr>
              <a:lnSpc>
                <a:spcPct val="90000"/>
              </a:lnSpc>
            </a:pPr>
            <a:endParaRPr lang="tr-TR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 QT interval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 Narrow" panose="020B0606020202030204" pitchFamily="34" charset="0"/>
              </a:rPr>
              <a:t>This segment tells the total duration of the ventricular event, from when the first cell depolarizes to the repolarization of the last cell </a:t>
            </a:r>
            <a:endParaRPr lang="tr-TR" sz="2000" dirty="0">
              <a:latin typeface="Arial Narrow" panose="020B0606020202030204" pitchFamily="34" charset="0"/>
            </a:endParaRPr>
          </a:p>
          <a:p>
            <a:r>
              <a:rPr lang="tr-TR" sz="2000" dirty="0">
                <a:latin typeface="Arial Narrow" panose="020B0606020202030204" pitchFamily="34" charset="0"/>
              </a:rPr>
              <a:t>B</a:t>
            </a:r>
            <a:r>
              <a:rPr lang="en-US" sz="2000" dirty="0" err="1">
                <a:latin typeface="Arial Narrow" panose="020B0606020202030204" pitchFamily="34" charset="0"/>
              </a:rPr>
              <a:t>etween</a:t>
            </a:r>
            <a:r>
              <a:rPr lang="en-US" sz="2000" dirty="0">
                <a:latin typeface="Arial Narrow" panose="020B0606020202030204" pitchFamily="34" charset="0"/>
              </a:rPr>
              <a:t> the beginning of the QRS complex and the end of the T wave</a:t>
            </a:r>
            <a:endParaRPr lang="tr-TR" sz="2000" dirty="0">
              <a:latin typeface="Arial Narrow" panose="020B060602020203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72009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8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T </a:t>
            </a:r>
            <a:r>
              <a:rPr lang="tr-TR" dirty="0" err="1">
                <a:latin typeface="Arial Narrow" panose="020B0606020202030204" pitchFamily="34" charset="0"/>
              </a:rPr>
              <a:t>Wave</a:t>
            </a: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 T wave represents the repolarization of the ventricles. </a:t>
            </a:r>
            <a:endParaRPr lang="tr-TR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There is no cardiac muscle activity during the T wave.</a:t>
            </a:r>
            <a:endParaRPr lang="tr-TR" dirty="0">
              <a:latin typeface="Arial Narrow" panose="020B060602020203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89039"/>
            <a:ext cx="5475143" cy="219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3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atin typeface="Arial Narrow" panose="020B0606020202030204" pitchFamily="34" charset="0"/>
              </a:rPr>
              <a:t>Calculation</a:t>
            </a:r>
            <a:endParaRPr lang="tr-TR" altLang="tr-TR" dirty="0" smtClean="0">
              <a:latin typeface="Arial Narrow" panose="020B0606020202030204" pitchFamily="34" charset="0"/>
            </a:endParaRPr>
          </a:p>
        </p:txBody>
      </p:sp>
      <p:sp>
        <p:nvSpPr>
          <p:cNvPr id="30723" name="13 Metin kutusu"/>
          <p:cNvSpPr txBox="1">
            <a:spLocks noChangeArrowheads="1"/>
          </p:cNvSpPr>
          <p:nvPr/>
        </p:nvSpPr>
        <p:spPr bwMode="auto">
          <a:xfrm>
            <a:off x="250825" y="5265738"/>
            <a:ext cx="32624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 smtClean="0">
                <a:solidFill>
                  <a:schemeClr val="tx1"/>
                </a:solidFill>
              </a:rPr>
              <a:t>Speed</a:t>
            </a:r>
            <a:r>
              <a:rPr lang="tr-TR" altLang="tr-TR" sz="1800" dirty="0" smtClean="0">
                <a:solidFill>
                  <a:schemeClr val="tx1"/>
                </a:solidFill>
              </a:rPr>
              <a:t>: </a:t>
            </a:r>
            <a:r>
              <a:rPr lang="tr-TR" altLang="tr-TR" sz="1800" dirty="0">
                <a:solidFill>
                  <a:schemeClr val="tx1"/>
                </a:solidFill>
              </a:rPr>
              <a:t>50 </a:t>
            </a:r>
            <a:r>
              <a:rPr lang="tr-TR" altLang="tr-TR" sz="1800" dirty="0" smtClean="0">
                <a:solidFill>
                  <a:schemeClr val="tx1"/>
                </a:solidFill>
              </a:rPr>
              <a:t>mm/</a:t>
            </a:r>
            <a:r>
              <a:rPr lang="tr-TR" altLang="tr-TR" sz="1800" dirty="0" err="1" smtClean="0">
                <a:solidFill>
                  <a:schemeClr val="tx1"/>
                </a:solidFill>
              </a:rPr>
              <a:t>sec</a:t>
            </a:r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err="1" smtClean="0">
                <a:solidFill>
                  <a:schemeClr val="tx1"/>
                </a:solidFill>
              </a:rPr>
              <a:t>Standardized</a:t>
            </a:r>
            <a:r>
              <a:rPr lang="tr-TR" altLang="tr-TR" sz="1800" dirty="0" smtClean="0">
                <a:solidFill>
                  <a:schemeClr val="tx1"/>
                </a:solidFill>
              </a:rPr>
              <a:t> </a:t>
            </a:r>
            <a:r>
              <a:rPr lang="tr-TR" altLang="tr-TR" sz="1800" dirty="0" err="1" smtClean="0">
                <a:solidFill>
                  <a:schemeClr val="tx1"/>
                </a:solidFill>
              </a:rPr>
              <a:t>deflection</a:t>
            </a:r>
            <a:r>
              <a:rPr lang="tr-TR" altLang="tr-TR" sz="1800" dirty="0" smtClean="0">
                <a:solidFill>
                  <a:schemeClr val="tx1"/>
                </a:solidFill>
              </a:rPr>
              <a:t>: </a:t>
            </a:r>
            <a:r>
              <a:rPr lang="tr-TR" altLang="tr-TR" sz="1800" dirty="0">
                <a:solidFill>
                  <a:schemeClr val="tx1"/>
                </a:solidFill>
              </a:rPr>
              <a:t>1 </a:t>
            </a:r>
            <a:r>
              <a:rPr lang="tr-TR" altLang="tr-TR" sz="1800" dirty="0" err="1">
                <a:solidFill>
                  <a:schemeClr val="tx1"/>
                </a:solidFill>
              </a:rPr>
              <a:t>mV</a:t>
            </a:r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>
              <a:solidFill>
                <a:schemeClr val="tx1"/>
              </a:solidFill>
            </a:endParaRPr>
          </a:p>
        </p:txBody>
      </p:sp>
      <p:sp>
        <p:nvSpPr>
          <p:cNvPr id="30724" name="14 Metin kutusu"/>
          <p:cNvSpPr txBox="1">
            <a:spLocks noChangeArrowheads="1"/>
          </p:cNvSpPr>
          <p:nvPr/>
        </p:nvSpPr>
        <p:spPr bwMode="auto">
          <a:xfrm>
            <a:off x="6867525" y="2120900"/>
            <a:ext cx="2313454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P = 0,02 x 2 = 0,04 </a:t>
            </a:r>
            <a:r>
              <a:rPr lang="tr-TR" altLang="tr-TR" sz="1400" dirty="0" err="1" smtClean="0">
                <a:solidFill>
                  <a:schemeClr val="tx1"/>
                </a:solidFill>
              </a:rPr>
              <a:t>sec</a:t>
            </a: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P = 0,1 x 1 = 0,1 </a:t>
            </a:r>
            <a:r>
              <a:rPr lang="tr-TR" altLang="tr-TR" sz="1400" dirty="0" err="1">
                <a:solidFill>
                  <a:schemeClr val="tx1"/>
                </a:solidFill>
              </a:rPr>
              <a:t>mV</a:t>
            </a: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PQ = 0,02 x 4,5 = 0,09 </a:t>
            </a:r>
            <a:r>
              <a:rPr lang="tr-TR" altLang="tr-TR" sz="1400" dirty="0" err="1" smtClean="0">
                <a:solidFill>
                  <a:schemeClr val="tx1"/>
                </a:solidFill>
              </a:rPr>
              <a:t>sec</a:t>
            </a: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R = 0,1 x 9 = 0,9 </a:t>
            </a:r>
            <a:r>
              <a:rPr lang="tr-TR" altLang="tr-TR" sz="1400" dirty="0" err="1">
                <a:solidFill>
                  <a:schemeClr val="tx1"/>
                </a:solidFill>
              </a:rPr>
              <a:t>mV</a:t>
            </a: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QRS = 0,02 x 2 = 0,04 </a:t>
            </a:r>
            <a:r>
              <a:rPr lang="tr-TR" altLang="tr-TR" sz="1400" dirty="0" err="1" smtClean="0">
                <a:solidFill>
                  <a:schemeClr val="tx1"/>
                </a:solidFill>
              </a:rPr>
              <a:t>sec</a:t>
            </a: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T = 0,02 x 5 = 0,10 </a:t>
            </a:r>
            <a:r>
              <a:rPr lang="tr-TR" altLang="tr-TR" sz="1400" dirty="0" err="1" smtClean="0">
                <a:solidFill>
                  <a:schemeClr val="tx1"/>
                </a:solidFill>
              </a:rPr>
              <a:t>sec</a:t>
            </a: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T = 0,1 x 2 = 0,2 </a:t>
            </a:r>
            <a:r>
              <a:rPr lang="tr-TR" altLang="tr-TR" sz="1400" dirty="0" err="1">
                <a:solidFill>
                  <a:schemeClr val="tx1"/>
                </a:solidFill>
              </a:rPr>
              <a:t>mV</a:t>
            </a: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4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400" dirty="0">
                <a:solidFill>
                  <a:schemeClr val="tx1"/>
                </a:solidFill>
              </a:rPr>
              <a:t>QT = 0,02 x 10 = 0,20 </a:t>
            </a:r>
            <a:r>
              <a:rPr lang="tr-TR" altLang="tr-TR" sz="1400" dirty="0" err="1" smtClean="0">
                <a:solidFill>
                  <a:schemeClr val="tx1"/>
                </a:solidFill>
              </a:rPr>
              <a:t>sec</a:t>
            </a:r>
            <a:endParaRPr lang="tr-TR" altLang="tr-TR" sz="1400" dirty="0">
              <a:solidFill>
                <a:schemeClr val="tx1"/>
              </a:solidFill>
            </a:endParaRPr>
          </a:p>
        </p:txBody>
      </p:sp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76438"/>
            <a:ext cx="646271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8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Calculating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HR:</a:t>
            </a:r>
            <a:br>
              <a:rPr 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horizontal axis of the ECG strip represents time.</a:t>
            </a:r>
            <a:endParaRPr lang="tr-TR" sz="2000" dirty="0"/>
          </a:p>
          <a:p>
            <a:r>
              <a:rPr lang="en-US" sz="2000" dirty="0"/>
              <a:t>If recording at 50 mm/sec: </a:t>
            </a:r>
            <a:endParaRPr lang="tr-TR" sz="2000" dirty="0"/>
          </a:p>
          <a:p>
            <a:r>
              <a:rPr lang="en-US" sz="2000" dirty="0"/>
              <a:t>Heart rate = 3000 / number of 1 mm boxes between 2 beats ex: 3000 / 25 = 120 </a:t>
            </a:r>
            <a:r>
              <a:rPr lang="en-US" sz="2000" dirty="0" err="1"/>
              <a:t>bpm</a:t>
            </a:r>
            <a:r>
              <a:rPr lang="en-US" sz="2000" dirty="0"/>
              <a:t> (Why 3000: 3000 one mm boxes = 3000 X 0.02 sec = 60 sec = 1 min) </a:t>
            </a:r>
            <a:endParaRPr lang="tr-TR" sz="2000" dirty="0"/>
          </a:p>
          <a:p>
            <a:r>
              <a:rPr lang="en-US" sz="2000" dirty="0"/>
              <a:t>If recording at 25 mm/sec: </a:t>
            </a:r>
            <a:endParaRPr lang="tr-TR" sz="2000" dirty="0"/>
          </a:p>
          <a:p>
            <a:r>
              <a:rPr lang="en-US" sz="2000" dirty="0"/>
              <a:t>Heart rate = 1500 / number of 1 mm boxes between 2 beats</a:t>
            </a:r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149080"/>
            <a:ext cx="4046587" cy="22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latin typeface="Arial Narrow" panose="020B0606020202030204" pitchFamily="34" charset="0"/>
              </a:rPr>
              <a:t>Calculating</a:t>
            </a:r>
            <a:r>
              <a:rPr lang="tr-TR" dirty="0">
                <a:latin typeface="Arial Narrow" panose="020B0606020202030204" pitchFamily="34" charset="0"/>
              </a:rPr>
              <a:t> </a:t>
            </a:r>
            <a:r>
              <a:rPr lang="tr-TR" dirty="0" err="1">
                <a:latin typeface="Arial Narrow" panose="020B0606020202030204" pitchFamily="34" charset="0"/>
              </a:rPr>
              <a:t>the</a:t>
            </a:r>
            <a:r>
              <a:rPr lang="tr-TR" dirty="0">
                <a:latin typeface="Arial Narrow" panose="020B0606020202030204" pitchFamily="34" charset="0"/>
              </a:rPr>
              <a:t> HR:</a:t>
            </a:r>
            <a:br>
              <a:rPr lang="tr-TR" dirty="0">
                <a:latin typeface="Arial Narrow" panose="020B0606020202030204" pitchFamily="34" charset="0"/>
              </a:rPr>
            </a:br>
            <a:endParaRPr lang="tr-TR" dirty="0">
              <a:latin typeface="Arial Narrow" panose="020B0606020202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Paper</a:t>
            </a:r>
            <a:r>
              <a:rPr lang="tr-TR" sz="2000" dirty="0" smtClean="0"/>
              <a:t> </a:t>
            </a:r>
            <a:r>
              <a:rPr lang="tr-TR" sz="2000" dirty="0" err="1" smtClean="0"/>
              <a:t>speed</a:t>
            </a:r>
            <a:r>
              <a:rPr lang="tr-TR" sz="2000" dirty="0" smtClean="0"/>
              <a:t> is 25</a:t>
            </a:r>
            <a:r>
              <a:rPr lang="en-US" sz="2000" dirty="0" smtClean="0"/>
              <a:t> mm/sec</a:t>
            </a:r>
            <a:r>
              <a:rPr lang="tr-TR" sz="2000" dirty="0"/>
              <a:t> </a:t>
            </a:r>
            <a:r>
              <a:rPr lang="tr-TR" sz="2000" dirty="0" smtClean="0"/>
              <a:t>= 1500 mm/</a:t>
            </a:r>
            <a:r>
              <a:rPr lang="tr-TR" sz="2000" dirty="0" err="1" smtClean="0"/>
              <a:t>min</a:t>
            </a:r>
            <a:endParaRPr lang="tr-TR" sz="2000" dirty="0" smtClean="0"/>
          </a:p>
          <a:p>
            <a:r>
              <a:rPr lang="tr-TR" sz="2000" dirty="0" err="1" smtClean="0"/>
              <a:t>Calculate</a:t>
            </a:r>
            <a:r>
              <a:rPr lang="tr-TR" sz="2000" dirty="0" smtClean="0"/>
              <a:t> </a:t>
            </a:r>
            <a:r>
              <a:rPr lang="tr-TR" sz="2000" dirty="0" err="1" smtClean="0"/>
              <a:t>the</a:t>
            </a:r>
            <a:r>
              <a:rPr lang="tr-TR" sz="2000" dirty="0" smtClean="0"/>
              <a:t> R-R </a:t>
            </a:r>
            <a:r>
              <a:rPr lang="tr-TR" sz="2000" dirty="0" err="1" smtClean="0"/>
              <a:t>interval</a:t>
            </a:r>
            <a:r>
              <a:rPr lang="tr-TR" sz="2000" dirty="0" smtClean="0"/>
              <a:t>: 18 mm</a:t>
            </a:r>
          </a:p>
          <a:p>
            <a:r>
              <a:rPr lang="tr-TR" sz="2000" dirty="0" smtClean="0"/>
              <a:t>HR: </a:t>
            </a:r>
            <a:r>
              <a:rPr lang="tr-TR" altLang="tr-TR" sz="2000" dirty="0"/>
              <a:t>1500/18 = </a:t>
            </a:r>
            <a:r>
              <a:rPr lang="tr-TR" altLang="tr-TR" sz="2000" dirty="0" smtClean="0"/>
              <a:t>83/</a:t>
            </a:r>
            <a:r>
              <a:rPr lang="tr-TR" altLang="tr-TR" sz="2000" dirty="0" err="1" smtClean="0"/>
              <a:t>min</a:t>
            </a:r>
            <a:endParaRPr lang="tr-TR" altLang="tr-TR" sz="2000" dirty="0" smtClean="0"/>
          </a:p>
          <a:p>
            <a:endParaRPr lang="tr-TR" altLang="tr-TR" sz="2000" dirty="0"/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80928"/>
            <a:ext cx="7221509" cy="262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Mean</a:t>
            </a:r>
            <a:r>
              <a:rPr lang="tr-TR" b="1" dirty="0"/>
              <a:t> </a:t>
            </a:r>
            <a:r>
              <a:rPr lang="tr-TR" b="1" dirty="0" err="1"/>
              <a:t>Electrical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Mean Electrical Axis (MEA) is a simple clinical assessment that assesses the ventricular depolarization pattern, that is, the net direction of the electrical current as the heart beats. </a:t>
            </a:r>
            <a:endParaRPr lang="tr-TR" sz="2000" dirty="0"/>
          </a:p>
          <a:p>
            <a:r>
              <a:rPr lang="en-US" sz="2000" dirty="0"/>
              <a:t> It’s described as an angle from -180° to 180°, and is calculated using a 3-lea</a:t>
            </a:r>
            <a:r>
              <a:rPr lang="tr-TR" sz="2000" dirty="0" err="1"/>
              <a:t>ds</a:t>
            </a:r>
            <a:r>
              <a:rPr lang="tr-TR" sz="2000" dirty="0"/>
              <a:t> </a:t>
            </a:r>
            <a:r>
              <a:rPr lang="en-US" sz="2000" dirty="0"/>
              <a:t>electrocardiogram (ECG).</a:t>
            </a:r>
            <a:endParaRPr lang="tr-TR" sz="20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7"/>
            <a:ext cx="3102178" cy="289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3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r="23425" b="-2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/>
              <a:t>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1490" y="2575033"/>
            <a:ext cx="4440550" cy="409431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lead provides a view of the heart’s electrical activity between</a:t>
            </a:r>
            <a:r>
              <a:rPr lang="tr-TR" sz="2000" dirty="0"/>
              <a:t> </a:t>
            </a:r>
            <a:r>
              <a:rPr lang="en-US" sz="2000" dirty="0"/>
              <a:t>one positive pole and one negative pole. </a:t>
            </a:r>
            <a:endParaRPr lang="tr-TR" sz="2000" dirty="0"/>
          </a:p>
          <a:p>
            <a:r>
              <a:rPr lang="en-US" sz="2000" dirty="0"/>
              <a:t>Between the two poles</a:t>
            </a:r>
            <a:r>
              <a:rPr lang="tr-TR" sz="2000" dirty="0"/>
              <a:t> </a:t>
            </a:r>
            <a:r>
              <a:rPr lang="en-US" sz="2000" dirty="0"/>
              <a:t>lies an imaginary line representing the lead’s axis, a term that</a:t>
            </a:r>
            <a:r>
              <a:rPr lang="tr-TR" sz="2000" dirty="0"/>
              <a:t> </a:t>
            </a:r>
            <a:r>
              <a:rPr lang="en-US" sz="2000" dirty="0"/>
              <a:t>refers to the direction of the current moving through the heart.</a:t>
            </a:r>
          </a:p>
          <a:p>
            <a:r>
              <a:rPr lang="en-US" sz="2000" dirty="0"/>
              <a:t>The direction of the current affects the direction in which the</a:t>
            </a:r>
            <a:r>
              <a:rPr lang="tr-TR" sz="2000" dirty="0"/>
              <a:t> </a:t>
            </a:r>
            <a:r>
              <a:rPr lang="en-US" sz="2000" dirty="0"/>
              <a:t>waveform points on an ECG. </a:t>
            </a:r>
            <a:endParaRPr lang="tr-TR" sz="2000" dirty="0"/>
          </a:p>
          <a:p>
            <a:r>
              <a:rPr lang="en-US" sz="2000" dirty="0"/>
              <a:t>When no electrical activity occurs or the activity is too</a:t>
            </a:r>
            <a:r>
              <a:rPr lang="tr-TR" sz="2000" dirty="0"/>
              <a:t> </a:t>
            </a:r>
            <a:r>
              <a:rPr lang="en-US" sz="2000" dirty="0"/>
              <a:t>weak to measure, the waveform looks like a straight line, called</a:t>
            </a:r>
            <a:r>
              <a:rPr lang="tr-TR" sz="2000" dirty="0"/>
              <a:t> </a:t>
            </a:r>
            <a:r>
              <a:rPr lang="en-US" sz="2000" dirty="0"/>
              <a:t>an isoelectric waveform.</a:t>
            </a:r>
          </a:p>
          <a:p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9843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Mean</a:t>
            </a:r>
            <a:r>
              <a:rPr lang="tr-TR" b="1" dirty="0"/>
              <a:t> </a:t>
            </a:r>
            <a:r>
              <a:rPr lang="tr-TR" b="1" dirty="0" err="1"/>
              <a:t>Electrical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402832" cy="384502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Upon depolarization each myocardial fiber in the heart produces its own tiny vector.  </a:t>
            </a:r>
            <a:endParaRPr lang="tr-TR" dirty="0"/>
          </a:p>
          <a:p>
            <a:r>
              <a:rPr lang="en-US" dirty="0"/>
              <a:t>The sum of all those vectors across the heart is measured by the ECG leads, which are comprised of a negative and positive pole. </a:t>
            </a:r>
            <a:endParaRPr lang="tr-TR" dirty="0"/>
          </a:p>
          <a:p>
            <a:r>
              <a:rPr lang="en-US" dirty="0"/>
              <a:t>These record a deflection greater than zero if the vector is moving towards the positive pole of the lead, and less than zero if moving towards the negative pole. </a:t>
            </a:r>
            <a:endParaRPr lang="tr-TR" dirty="0"/>
          </a:p>
          <a:p>
            <a:r>
              <a:rPr lang="en-US" dirty="0"/>
              <a:t>A vector moving perpendicular to the lead axis produces no deflection. </a:t>
            </a:r>
            <a:endParaRPr lang="tr-TR" dirty="0"/>
          </a:p>
          <a:p>
            <a:r>
              <a:rPr lang="en-US" dirty="0"/>
              <a:t>Using multiple leads we can develop a “picture” of the electrical activity of the heart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92" y="2348880"/>
            <a:ext cx="3684389" cy="19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0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Mean</a:t>
            </a:r>
            <a:r>
              <a:rPr lang="tr-TR" b="1" dirty="0"/>
              <a:t> </a:t>
            </a:r>
            <a:r>
              <a:rPr lang="tr-TR" b="1" dirty="0" err="1"/>
              <a:t>Electrical</a:t>
            </a:r>
            <a:r>
              <a:rPr lang="tr-TR" b="1" dirty="0"/>
              <a:t> </a:t>
            </a:r>
            <a:r>
              <a:rPr lang="tr-TR" b="1" dirty="0" err="1"/>
              <a:t>Axis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4349080"/>
          </a:xfrm>
        </p:spPr>
        <p:txBody>
          <a:bodyPr>
            <a:noAutofit/>
          </a:bodyPr>
          <a:lstStyle/>
          <a:p>
            <a:r>
              <a:rPr lang="en-US" sz="1800" dirty="0"/>
              <a:t>Because ventricular depolarization accounts for the majority of the electrical activity of the heart, we need only concern ourselves with the magnitude of ventricular vectors when evaluating the MEA. </a:t>
            </a:r>
            <a:endParaRPr lang="tr-TR" sz="1800" dirty="0"/>
          </a:p>
          <a:p>
            <a:r>
              <a:rPr lang="en-US" sz="1800" dirty="0"/>
              <a:t>Thus we can ignore the P and T waves, and use only the QRS complex.  </a:t>
            </a:r>
            <a:endParaRPr lang="tr-TR" sz="1800" dirty="0"/>
          </a:p>
          <a:p>
            <a:r>
              <a:rPr lang="en-US" sz="1800" dirty="0"/>
              <a:t>The sum of the complex’s positive component (R) and negative components (Q and S) give the net deflection for that complex.  </a:t>
            </a:r>
            <a:endParaRPr lang="tr-TR" sz="1800" dirty="0"/>
          </a:p>
          <a:p>
            <a:r>
              <a:rPr lang="en-US" sz="1800" dirty="0"/>
              <a:t>If this is 0, the complex is said to be isoelectric.  </a:t>
            </a:r>
            <a:endParaRPr lang="tr-TR" sz="1800" dirty="0"/>
          </a:p>
          <a:p>
            <a:r>
              <a:rPr lang="en-US" sz="1800" dirty="0"/>
              <a:t>This could be seen as an ECG tracing with no QRS wave or one where the magnitude of R equals the sum of the magnitudes of Q and S.</a:t>
            </a:r>
            <a:endParaRPr lang="tr-TR" sz="1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80" y="2996952"/>
            <a:ext cx="3684389" cy="194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6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>
                <a:latin typeface="Arial Narrow" panose="020B0606020202030204" pitchFamily="34" charset="0"/>
              </a:rPr>
              <a:t>Einthoven</a:t>
            </a:r>
            <a:r>
              <a:rPr lang="tr-TR" altLang="tr-TR" dirty="0" smtClean="0">
                <a:latin typeface="Arial Narrow" panose="020B0606020202030204" pitchFamily="34" charset="0"/>
              </a:rPr>
              <a:t> </a:t>
            </a:r>
            <a:r>
              <a:rPr lang="tr-TR" altLang="tr-TR" dirty="0" err="1" smtClean="0">
                <a:latin typeface="Arial Narrow" panose="020B0606020202030204" pitchFamily="34" charset="0"/>
              </a:rPr>
              <a:t>Method</a:t>
            </a:r>
            <a:endParaRPr lang="tr-TR" altLang="tr-TR" dirty="0" smtClean="0">
              <a:latin typeface="Arial Narrow" panose="020B0606020202030204" pitchFamily="34" charset="0"/>
            </a:endParaRPr>
          </a:p>
        </p:txBody>
      </p:sp>
      <p:sp>
        <p:nvSpPr>
          <p:cNvPr id="34819" name="4 Dikdörtgen"/>
          <p:cNvSpPr>
            <a:spLocks noChangeArrowheads="1"/>
          </p:cNvSpPr>
          <p:nvPr/>
        </p:nvSpPr>
        <p:spPr bwMode="auto">
          <a:xfrm>
            <a:off x="457200" y="141763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II =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sum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and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II. </a:t>
            </a:r>
            <a:endParaRPr lang="tr-TR" altLang="tr-T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b="1" dirty="0">
                <a:solidFill>
                  <a:srgbClr val="FF0000"/>
                </a:solidFill>
                <a:latin typeface="Arial Narrow" panose="020B0606020202030204" pitchFamily="34" charset="0"/>
              </a:rPr>
              <a:t>II = III + I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2000" u="sng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000" u="sng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Example</a:t>
            </a:r>
            <a:r>
              <a:rPr lang="tr-TR" altLang="tr-TR" sz="200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I:</a:t>
            </a:r>
            <a:r>
              <a:rPr lang="tr-TR" altLang="tr-TR" sz="2000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R=1,2 </a:t>
            </a:r>
            <a:r>
              <a:rPr lang="tr-TR" altLang="tr-TR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Q=0,8 </a:t>
            </a:r>
            <a:r>
              <a:rPr lang="tr-TR" altLang="tr-TR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III: R=0,6 </a:t>
            </a:r>
            <a:r>
              <a:rPr lang="tr-TR" altLang="tr-TR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, Q=0,2 </a:t>
            </a:r>
            <a:r>
              <a:rPr lang="tr-TR" altLang="tr-TR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mV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’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What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is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magnitude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of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the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resultant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vector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in </a:t>
            </a:r>
            <a:r>
              <a:rPr lang="tr-TR" altLang="tr-TR" sz="20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lead</a:t>
            </a:r>
            <a:r>
              <a:rPr lang="tr-TR" altLang="tr-TR" sz="20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II?  </a:t>
            </a:r>
            <a:endParaRPr lang="tr-TR" altLang="tr-TR" sz="2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000" dirty="0">
                <a:solidFill>
                  <a:schemeClr val="tx1"/>
                </a:solidFill>
                <a:latin typeface="Arial Narrow" panose="020B0606020202030204" pitchFamily="34" charset="0"/>
              </a:rPr>
              <a:t>II = 0,4 + 0,4 </a:t>
            </a:r>
            <a:r>
              <a:rPr lang="tr-TR" altLang="tr-TR" sz="2000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II = </a:t>
            </a:r>
            <a:r>
              <a:rPr lang="tr-TR" altLang="tr-TR" sz="2000" b="1" u="sng" dirty="0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0,8 </a:t>
            </a:r>
            <a:r>
              <a:rPr lang="tr-TR" altLang="tr-TR" sz="2000" b="1" u="sng" dirty="0" err="1">
                <a:solidFill>
                  <a:schemeClr val="tx1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mV</a:t>
            </a:r>
            <a:endParaRPr lang="tr-TR" altLang="tr-TR" sz="2000" b="1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tr-TR" altLang="tr-TR" sz="2000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tr-TR" altLang="tr-TR" sz="2000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08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dirty="0" err="1" smtClean="0"/>
              <a:t>Einthoven</a:t>
            </a:r>
            <a:r>
              <a:rPr lang="tr-TR" altLang="tr-TR" sz="3600" dirty="0" smtClean="0"/>
              <a:t> </a:t>
            </a:r>
            <a:r>
              <a:rPr lang="tr-TR" altLang="tr-TR" sz="3600" dirty="0" err="1" smtClean="0"/>
              <a:t>Method</a:t>
            </a:r>
            <a:endParaRPr lang="tr-TR" altLang="tr-TR" sz="3600" dirty="0" smtClean="0"/>
          </a:p>
        </p:txBody>
      </p:sp>
      <p:sp>
        <p:nvSpPr>
          <p:cNvPr id="32772" name="6 Dikdörtgen"/>
          <p:cNvSpPr>
            <a:spLocks noChangeArrowheads="1"/>
          </p:cNvSpPr>
          <p:nvPr/>
        </p:nvSpPr>
        <p:spPr bwMode="auto">
          <a:xfrm>
            <a:off x="6156325" y="5097463"/>
            <a:ext cx="2987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b="1" dirty="0" smtClean="0">
                <a:solidFill>
                  <a:schemeClr val="tx1"/>
                </a:solidFill>
              </a:rPr>
              <a:t>EXMAPLE:</a:t>
            </a:r>
            <a:endParaRPr lang="tr-TR" altLang="tr-TR" sz="18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chemeClr val="tx1"/>
                </a:solidFill>
              </a:rPr>
              <a:t>LI 4-0=4</a:t>
            </a:r>
            <a:endParaRPr lang="tr-TR" altLang="tr-TR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 smtClean="0">
                <a:solidFill>
                  <a:schemeClr val="tx1"/>
                </a:solidFill>
              </a:rPr>
              <a:t>LIII </a:t>
            </a:r>
            <a:r>
              <a:rPr lang="tr-TR" altLang="tr-TR" sz="1800" dirty="0">
                <a:solidFill>
                  <a:schemeClr val="tx1"/>
                </a:solidFill>
              </a:rPr>
              <a:t>10-2 =8</a:t>
            </a:r>
          </a:p>
        </p:txBody>
      </p:sp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2533650"/>
            <a:ext cx="1916112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4292600"/>
            <a:ext cx="1914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106 Grup"/>
          <p:cNvGrpSpPr>
            <a:grpSpLocks/>
          </p:cNvGrpSpPr>
          <p:nvPr/>
        </p:nvGrpSpPr>
        <p:grpSpPr bwMode="auto">
          <a:xfrm>
            <a:off x="-84138" y="2924175"/>
            <a:ext cx="3648076" cy="2962275"/>
            <a:chOff x="-264484" y="2924944"/>
            <a:chExt cx="3648352" cy="2961620"/>
          </a:xfrm>
        </p:grpSpPr>
        <p:grpSp>
          <p:nvGrpSpPr>
            <p:cNvPr id="32778" name="89 Grup"/>
            <p:cNvGrpSpPr>
              <a:grpSpLocks/>
            </p:cNvGrpSpPr>
            <p:nvPr/>
          </p:nvGrpSpPr>
          <p:grpSpPr bwMode="auto">
            <a:xfrm>
              <a:off x="323528" y="2960948"/>
              <a:ext cx="2674640" cy="2798841"/>
              <a:chOff x="323528" y="2960948"/>
              <a:chExt cx="2674640" cy="2798841"/>
            </a:xfrm>
          </p:grpSpPr>
          <p:grpSp>
            <p:nvGrpSpPr>
              <p:cNvPr id="32793" name="80 Grup"/>
              <p:cNvGrpSpPr>
                <a:grpSpLocks/>
              </p:cNvGrpSpPr>
              <p:nvPr/>
            </p:nvGrpSpPr>
            <p:grpSpPr bwMode="auto">
              <a:xfrm>
                <a:off x="323528" y="2960948"/>
                <a:ext cx="2674640" cy="2798841"/>
                <a:chOff x="323528" y="2960948"/>
                <a:chExt cx="2674640" cy="2798841"/>
              </a:xfrm>
            </p:grpSpPr>
            <p:sp>
              <p:nvSpPr>
                <p:cNvPr id="19" name="18 Oval"/>
                <p:cNvSpPr/>
                <p:nvPr/>
              </p:nvSpPr>
              <p:spPr>
                <a:xfrm>
                  <a:off x="322936" y="2961449"/>
                  <a:ext cx="2675139" cy="2591814"/>
                </a:xfrm>
                <a:prstGeom prst="ellipse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tr-TR" b="1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21 İkizkenar Üçgen"/>
                <p:cNvSpPr/>
                <p:nvPr/>
              </p:nvSpPr>
              <p:spPr>
                <a:xfrm rot="10800000">
                  <a:off x="467409" y="3682015"/>
                  <a:ext cx="2376667" cy="1871248"/>
                </a:xfrm>
                <a:prstGeom prst="triangle">
                  <a:avLst>
                    <a:gd name="adj" fmla="val 50361"/>
                  </a:avLst>
                </a:prstGeom>
                <a:noFill/>
                <a:ln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tr-TR" b="1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noFill/>
                    <a:effectLst>
                      <a:outerShdw blurRad="25500" dist="23000" dir="7020000" algn="tl">
                        <a:srgbClr val="000000">
                          <a:alpha val="5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24" name="23 Düz Bağlayıcı"/>
                <p:cNvCxnSpPr/>
                <p:nvPr/>
              </p:nvCxnSpPr>
              <p:spPr>
                <a:xfrm flipV="1">
                  <a:off x="1654949" y="3682015"/>
                  <a:ext cx="0" cy="611052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27 Düz Bağlayıcı"/>
                <p:cNvCxnSpPr>
                  <a:stCxn id="22" idx="1"/>
                </p:cNvCxnSpPr>
                <p:nvPr/>
              </p:nvCxnSpPr>
              <p:spPr>
                <a:xfrm flipH="1" flipV="1">
                  <a:off x="1654949" y="4293066"/>
                  <a:ext cx="590595" cy="323778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33 Düz Bağlayıcı"/>
                <p:cNvCxnSpPr>
                  <a:stCxn id="22" idx="5"/>
                </p:cNvCxnSpPr>
                <p:nvPr/>
              </p:nvCxnSpPr>
              <p:spPr>
                <a:xfrm flipV="1">
                  <a:off x="1056416" y="4293066"/>
                  <a:ext cx="598532" cy="323778"/>
                </a:xfrm>
                <a:prstGeom prst="line">
                  <a:avLst/>
                </a:prstGeom>
                <a:ln w="19050">
                  <a:solidFill>
                    <a:srgbClr val="FFFFE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803" name="70 Metin kutusu"/>
                <p:cNvSpPr txBox="1">
                  <a:spLocks noChangeArrowheads="1"/>
                </p:cNvSpPr>
                <p:nvPr/>
              </p:nvSpPr>
              <p:spPr bwMode="auto">
                <a:xfrm>
                  <a:off x="1511660" y="3176972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r-TR" altLang="tr-TR" sz="18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32804" name="72 Metin kutusu"/>
                <p:cNvSpPr txBox="1">
                  <a:spLocks noChangeArrowheads="1"/>
                </p:cNvSpPr>
                <p:nvPr/>
              </p:nvSpPr>
              <p:spPr bwMode="auto">
                <a:xfrm rot="7283761">
                  <a:off x="2375756" y="4634765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r-TR" altLang="tr-TR" sz="18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sp>
              <p:nvSpPr>
                <p:cNvPr id="32805" name="74 Metin kutusu"/>
                <p:cNvSpPr txBox="1">
                  <a:spLocks noChangeArrowheads="1"/>
                </p:cNvSpPr>
                <p:nvPr/>
              </p:nvSpPr>
              <p:spPr bwMode="auto">
                <a:xfrm rot="3403024">
                  <a:off x="574914" y="4668387"/>
                  <a:ext cx="312906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rgbClr val="FFFFCC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tr-TR" altLang="tr-TR" sz="1800">
                      <a:solidFill>
                        <a:schemeClr val="tx1"/>
                      </a:solidFill>
                    </a:rPr>
                    <a:t>0</a:t>
                  </a:r>
                </a:p>
              </p:txBody>
            </p:sp>
            <p:pic>
              <p:nvPicPr>
                <p:cNvPr id="32806" name="Picture 2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9826" y="3501008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807" name="Picture 2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7358474">
                  <a:off x="1250789" y="4595557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808" name="Picture 28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-7354548">
                  <a:off x="-112134" y="4596151"/>
                  <a:ext cx="2171700" cy="155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83" name="82 Düz Ok Bağlayıcısı"/>
              <p:cNvCxnSpPr/>
              <p:nvPr/>
            </p:nvCxnSpPr>
            <p:spPr>
              <a:xfrm>
                <a:off x="1799422" y="3645510"/>
                <a:ext cx="0" cy="1618892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84 Düz Ok Bağlayıcısı"/>
              <p:cNvCxnSpPr/>
              <p:nvPr/>
            </p:nvCxnSpPr>
            <p:spPr>
              <a:xfrm flipH="1" flipV="1">
                <a:off x="1402517" y="4474001"/>
                <a:ext cx="684264" cy="395201"/>
              </a:xfrm>
              <a:prstGeom prst="straightConnector1">
                <a:avLst/>
              </a:prstGeom>
              <a:ln w="15875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86 Düz Ok Bağlayıcısı"/>
              <p:cNvCxnSpPr/>
              <p:nvPr/>
            </p:nvCxnSpPr>
            <p:spPr>
              <a:xfrm>
                <a:off x="1654949" y="4293066"/>
                <a:ext cx="431833" cy="1260196"/>
              </a:xfrm>
              <a:prstGeom prst="straightConnector1">
                <a:avLst/>
              </a:prstGeom>
              <a:ln w="25400">
                <a:solidFill>
                  <a:schemeClr val="bg1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88 Düz Bağlayıcı"/>
              <p:cNvCxnSpPr/>
              <p:nvPr/>
            </p:nvCxnSpPr>
            <p:spPr>
              <a:xfrm>
                <a:off x="322936" y="4293066"/>
                <a:ext cx="2675139" cy="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9" name="90 Metin kutusu"/>
            <p:cNvSpPr txBox="1">
              <a:spLocks noChangeArrowheads="1"/>
            </p:cNvSpPr>
            <p:nvPr/>
          </p:nvSpPr>
          <p:spPr bwMode="auto">
            <a:xfrm>
              <a:off x="2267744" y="321297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2780" name="91 Metin kutusu"/>
            <p:cNvSpPr txBox="1">
              <a:spLocks noChangeArrowheads="1"/>
            </p:cNvSpPr>
            <p:nvPr/>
          </p:nvSpPr>
          <p:spPr bwMode="auto">
            <a:xfrm>
              <a:off x="827584" y="3212976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2781" name="92 Metin kutusu"/>
            <p:cNvSpPr txBox="1">
              <a:spLocks noChangeArrowheads="1"/>
            </p:cNvSpPr>
            <p:nvPr/>
          </p:nvSpPr>
          <p:spPr bwMode="auto">
            <a:xfrm>
              <a:off x="2085794" y="5097463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2782" name="93 Metin kutusu"/>
            <p:cNvSpPr txBox="1">
              <a:spLocks noChangeArrowheads="1"/>
            </p:cNvSpPr>
            <p:nvPr/>
          </p:nvSpPr>
          <p:spPr bwMode="auto">
            <a:xfrm rot="-3629591">
              <a:off x="2740514" y="4005064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2783" name="94 Metin kutusu"/>
            <p:cNvSpPr txBox="1">
              <a:spLocks noChangeArrowheads="1"/>
            </p:cNvSpPr>
            <p:nvPr/>
          </p:nvSpPr>
          <p:spPr bwMode="auto">
            <a:xfrm>
              <a:off x="1012322" y="5111896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32784" name="95 Metin kutusu"/>
            <p:cNvSpPr txBox="1">
              <a:spLocks noChangeArrowheads="1"/>
            </p:cNvSpPr>
            <p:nvPr/>
          </p:nvSpPr>
          <p:spPr bwMode="auto">
            <a:xfrm rot="-7161116">
              <a:off x="313946" y="3995772"/>
              <a:ext cx="261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-</a:t>
              </a:r>
            </a:p>
          </p:txBody>
        </p:sp>
        <p:sp>
          <p:nvSpPr>
            <p:cNvPr id="32785" name="96 Metin kutusu"/>
            <p:cNvSpPr txBox="1">
              <a:spLocks noChangeArrowheads="1"/>
            </p:cNvSpPr>
            <p:nvPr/>
          </p:nvSpPr>
          <p:spPr bwMode="auto">
            <a:xfrm>
              <a:off x="1550906" y="292494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32786" name="97 Metin kutusu"/>
            <p:cNvSpPr txBox="1">
              <a:spLocks noChangeArrowheads="1"/>
            </p:cNvSpPr>
            <p:nvPr/>
          </p:nvSpPr>
          <p:spPr bwMode="auto">
            <a:xfrm>
              <a:off x="2538790" y="4679848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III</a:t>
              </a:r>
            </a:p>
          </p:txBody>
        </p:sp>
        <p:sp>
          <p:nvSpPr>
            <p:cNvPr id="32787" name="98 Metin kutusu"/>
            <p:cNvSpPr txBox="1">
              <a:spLocks noChangeArrowheads="1"/>
            </p:cNvSpPr>
            <p:nvPr/>
          </p:nvSpPr>
          <p:spPr bwMode="auto">
            <a:xfrm>
              <a:off x="431540" y="465313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 b="1">
                  <a:solidFill>
                    <a:srgbClr val="FF0000"/>
                  </a:solidFill>
                </a:rPr>
                <a:t>II</a:t>
              </a:r>
            </a:p>
          </p:txBody>
        </p:sp>
        <p:sp>
          <p:nvSpPr>
            <p:cNvPr id="32788" name="99 Metin kutusu"/>
            <p:cNvSpPr txBox="1">
              <a:spLocks noChangeArrowheads="1"/>
            </p:cNvSpPr>
            <p:nvPr/>
          </p:nvSpPr>
          <p:spPr bwMode="auto">
            <a:xfrm>
              <a:off x="2944324" y="4067780"/>
              <a:ext cx="4395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±0</a:t>
              </a:r>
            </a:p>
          </p:txBody>
        </p:sp>
        <p:sp>
          <p:nvSpPr>
            <p:cNvPr id="32789" name="100 Metin kutusu"/>
            <p:cNvSpPr txBox="1">
              <a:spLocks noChangeArrowheads="1"/>
            </p:cNvSpPr>
            <p:nvPr/>
          </p:nvSpPr>
          <p:spPr bwMode="auto">
            <a:xfrm>
              <a:off x="1331640" y="5517232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+90</a:t>
              </a:r>
            </a:p>
          </p:txBody>
        </p:sp>
        <p:sp>
          <p:nvSpPr>
            <p:cNvPr id="32790" name="101 Metin kutusu"/>
            <p:cNvSpPr txBox="1">
              <a:spLocks noChangeArrowheads="1"/>
            </p:cNvSpPr>
            <p:nvPr/>
          </p:nvSpPr>
          <p:spPr bwMode="auto">
            <a:xfrm>
              <a:off x="-264484" y="4103784"/>
              <a:ext cx="6960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±180</a:t>
              </a:r>
            </a:p>
          </p:txBody>
        </p:sp>
        <p:sp>
          <p:nvSpPr>
            <p:cNvPr id="32791" name="102 Metin kutusu"/>
            <p:cNvSpPr txBox="1">
              <a:spLocks noChangeArrowheads="1"/>
            </p:cNvSpPr>
            <p:nvPr/>
          </p:nvSpPr>
          <p:spPr bwMode="auto">
            <a:xfrm>
              <a:off x="2771800" y="4797152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+30</a:t>
              </a:r>
            </a:p>
          </p:txBody>
        </p:sp>
        <p:sp>
          <p:nvSpPr>
            <p:cNvPr id="32792" name="103 Metin kutusu"/>
            <p:cNvSpPr txBox="1">
              <a:spLocks noChangeArrowheads="1"/>
            </p:cNvSpPr>
            <p:nvPr/>
          </p:nvSpPr>
          <p:spPr bwMode="auto">
            <a:xfrm>
              <a:off x="2195736" y="5363924"/>
              <a:ext cx="575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1800">
                  <a:solidFill>
                    <a:schemeClr val="tx1"/>
                  </a:solidFill>
                </a:rPr>
                <a:t>+60</a:t>
              </a:r>
            </a:p>
          </p:txBody>
        </p:sp>
      </p:grpSp>
      <p:sp>
        <p:nvSpPr>
          <p:cNvPr id="108" name="107 Metin kutusu"/>
          <p:cNvSpPr txBox="1"/>
          <p:nvPr/>
        </p:nvSpPr>
        <p:spPr>
          <a:xfrm>
            <a:off x="2051050" y="5589588"/>
            <a:ext cx="708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charset="0"/>
              </a:rPr>
              <a:t>+70</a:t>
            </a:r>
          </a:p>
        </p:txBody>
      </p:sp>
      <p:pic>
        <p:nvPicPr>
          <p:cNvPr id="3277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581275"/>
            <a:ext cx="2316162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0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Example</a:t>
            </a:r>
            <a:r>
              <a:rPr lang="tr-TR" altLang="tr-TR" dirty="0" smtClean="0"/>
              <a:t> 2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65288"/>
            <a:ext cx="752475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0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Baileys</a:t>
            </a:r>
            <a:r>
              <a:rPr lang="tr-TR" dirty="0"/>
              <a:t> </a:t>
            </a:r>
            <a:r>
              <a:rPr lang="tr-TR" dirty="0" err="1"/>
              <a:t>Axis</a:t>
            </a:r>
            <a:r>
              <a:rPr lang="tr-TR" dirty="0"/>
              <a:t> </a:t>
            </a:r>
            <a:r>
              <a:rPr lang="tr-TR" dirty="0" err="1"/>
              <a:t>System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5050904" cy="434908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three bipolar leads (leads I, II and III) can be shown on Einthoven’s Triangle as three arrows, each with a positive and negative pole at one limb of the dog or cat. </a:t>
            </a:r>
            <a:endParaRPr lang="tr-TR" dirty="0"/>
          </a:p>
          <a:p>
            <a:r>
              <a:rPr lang="tr-TR" dirty="0"/>
              <a:t>T</a:t>
            </a:r>
            <a:r>
              <a:rPr lang="en-US" dirty="0"/>
              <a:t>here are also 3 unipolar leads in ECG recordings.  These are called the augmented vector leads</a:t>
            </a:r>
            <a:endParaRPr lang="tr-TR" dirty="0"/>
          </a:p>
          <a:p>
            <a:r>
              <a:rPr lang="en-US" dirty="0"/>
              <a:t>Adding these to the Bailey axis, we now have </a:t>
            </a:r>
            <a:r>
              <a:rPr lang="en-US" u="sng" dirty="0"/>
              <a:t>a complete picture</a:t>
            </a:r>
            <a:r>
              <a:rPr lang="en-US" dirty="0"/>
              <a:t> of all 6 leads and their corresponding angles.  </a:t>
            </a:r>
            <a:endParaRPr lang="tr-TR" dirty="0"/>
          </a:p>
          <a:p>
            <a:r>
              <a:rPr lang="en-US" dirty="0"/>
              <a:t>Remember that POSITIVE net deflections of a lead point towards the arrowhead, and NEGATIVE net deflections go away from the arrowhead</a:t>
            </a:r>
            <a:endParaRPr lang="tr-TR" dirty="0"/>
          </a:p>
          <a:p>
            <a:endParaRPr lang="tr-T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692312" cy="27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ANY QUESTION?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585" y="1600200"/>
            <a:ext cx="323283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6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r="19514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 dirty="0" err="1"/>
              <a:t>All</a:t>
            </a:r>
            <a:r>
              <a:rPr lang="tr-TR" sz="3100" dirty="0"/>
              <a:t> </a:t>
            </a:r>
            <a:r>
              <a:rPr lang="tr-TR" sz="3100" dirty="0" err="1"/>
              <a:t>about</a:t>
            </a:r>
            <a:r>
              <a:rPr lang="tr-TR" sz="3100" dirty="0"/>
              <a:t> </a:t>
            </a:r>
            <a:r>
              <a:rPr lang="tr-TR" sz="3100" dirty="0" err="1"/>
              <a:t>leads</a:t>
            </a:r>
            <a:endParaRPr lang="tr-TR" sz="31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1523" y="1675246"/>
            <a:ext cx="3889831" cy="47060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000" dirty="0"/>
              <a:t>Ele</a:t>
            </a:r>
            <a:r>
              <a:rPr lang="en-US" sz="2000" dirty="0" err="1"/>
              <a:t>ctrode</a:t>
            </a:r>
            <a:r>
              <a:rPr lang="en-US" sz="2000" dirty="0"/>
              <a:t> placement is different for each lead, and different leads</a:t>
            </a:r>
            <a:r>
              <a:rPr lang="tr-TR" sz="2000" dirty="0"/>
              <a:t> </a:t>
            </a:r>
            <a:r>
              <a:rPr lang="en-US" sz="2000" dirty="0"/>
              <a:t>provide different views of the heart.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 lead may be chosen to highlight</a:t>
            </a:r>
            <a:r>
              <a:rPr lang="tr-TR" sz="2000" dirty="0"/>
              <a:t> </a:t>
            </a:r>
            <a:r>
              <a:rPr lang="en-US" sz="2000" dirty="0"/>
              <a:t>a particular part of the ECG complex or the electrical events</a:t>
            </a:r>
            <a:r>
              <a:rPr lang="tr-TR" sz="2000" dirty="0"/>
              <a:t> </a:t>
            </a:r>
            <a:r>
              <a:rPr lang="en-US" sz="2000" dirty="0"/>
              <a:t>of a specific cardiac cycle.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L</a:t>
            </a:r>
            <a:r>
              <a:rPr lang="en-US" sz="2000" dirty="0" err="1"/>
              <a:t>eads</a:t>
            </a:r>
            <a:r>
              <a:rPr lang="en-US" sz="2000" dirty="0"/>
              <a:t> II, V1, and V6 are among the most commonly</a:t>
            </a:r>
            <a:r>
              <a:rPr lang="tr-TR" sz="2000" dirty="0"/>
              <a:t> </a:t>
            </a:r>
            <a:r>
              <a:rPr lang="en-US" sz="2000" dirty="0"/>
              <a:t>used leads for monitoring,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tr-TR" sz="2000" dirty="0" err="1"/>
              <a:t>It</a:t>
            </a:r>
            <a:r>
              <a:rPr lang="tr-TR" sz="2000" dirty="0"/>
              <a:t> is </a:t>
            </a:r>
            <a:r>
              <a:rPr lang="tr-TR" sz="2000" dirty="0" err="1"/>
              <a:t>necessary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en-US" sz="2000" dirty="0"/>
              <a:t> adjust the leads according</a:t>
            </a:r>
            <a:r>
              <a:rPr lang="tr-TR" sz="2000" dirty="0"/>
              <a:t> </a:t>
            </a:r>
            <a:r>
              <a:rPr lang="en-US" sz="2000" dirty="0"/>
              <a:t>to the patient’s condition.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651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r="3" b="3"/>
          <a:stretch/>
        </p:blipFill>
        <p:spPr bwMode="auto">
          <a:xfrm>
            <a:off x="3840480" y="1904281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12-lead ECG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825625"/>
            <a:ext cx="3211830" cy="4351338"/>
          </a:xfrm>
        </p:spPr>
        <p:txBody>
          <a:bodyPr>
            <a:noAutofit/>
          </a:bodyPr>
          <a:lstStyle/>
          <a:p>
            <a:r>
              <a:rPr lang="en-US" sz="2000" dirty="0"/>
              <a:t>A 12-lead ECG records information from 12 different views of</a:t>
            </a:r>
            <a:r>
              <a:rPr lang="tr-TR" sz="2000" dirty="0"/>
              <a:t> </a:t>
            </a:r>
            <a:r>
              <a:rPr lang="en-US" sz="2000" dirty="0"/>
              <a:t>the heart and provides a complete picture of electrical activity.</a:t>
            </a:r>
          </a:p>
          <a:p>
            <a:r>
              <a:rPr lang="en-US" sz="2000" dirty="0"/>
              <a:t>These 12 views are obtained by placing electrodes on the patient’s</a:t>
            </a:r>
            <a:r>
              <a:rPr lang="tr-TR" sz="2000" dirty="0"/>
              <a:t> </a:t>
            </a:r>
            <a:r>
              <a:rPr lang="en-US" sz="2000" dirty="0"/>
              <a:t>limbs and chest.</a:t>
            </a:r>
            <a:endParaRPr lang="tr-TR" sz="2000" dirty="0"/>
          </a:p>
          <a:p>
            <a:r>
              <a:rPr lang="en-US" sz="2000" dirty="0"/>
              <a:t>The limb leads and the chest, or precordial, leads</a:t>
            </a:r>
            <a:r>
              <a:rPr lang="tr-TR" sz="2000" dirty="0"/>
              <a:t> </a:t>
            </a:r>
            <a:r>
              <a:rPr lang="en-US" sz="2000" dirty="0"/>
              <a:t>reflect information from the different planes of the heart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098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8535" b="-2"/>
          <a:stretch/>
        </p:blipFill>
        <p:spPr bwMode="auto">
          <a:xfrm>
            <a:off x="3840480" y="1658680"/>
            <a:ext cx="467487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/>
              <a:t>LIMB LEADS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253331"/>
            <a:ext cx="3225485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The six limb</a:t>
            </a:r>
            <a:r>
              <a:rPr lang="tr-TR" sz="2000" dirty="0"/>
              <a:t> </a:t>
            </a:r>
            <a:r>
              <a:rPr lang="en-US" sz="2000" dirty="0"/>
              <a:t>leads—I, II, III, augmented vector right (</a:t>
            </a:r>
            <a:r>
              <a:rPr lang="en-US" sz="2000" dirty="0" err="1"/>
              <a:t>aVR</a:t>
            </a:r>
            <a:r>
              <a:rPr lang="en-US" sz="2000" dirty="0"/>
              <a:t>), augmented vector</a:t>
            </a:r>
            <a:r>
              <a:rPr lang="tr-TR" sz="2000" dirty="0"/>
              <a:t> </a:t>
            </a:r>
            <a:r>
              <a:rPr lang="en-US" sz="2000" dirty="0"/>
              <a:t>left (</a:t>
            </a:r>
            <a:r>
              <a:rPr lang="en-US" sz="2000" dirty="0" err="1"/>
              <a:t>aVL</a:t>
            </a:r>
            <a:r>
              <a:rPr lang="en-US" sz="2000" dirty="0"/>
              <a:t>), and augmented vector foot (</a:t>
            </a:r>
            <a:r>
              <a:rPr lang="en-US" sz="2000" dirty="0" err="1"/>
              <a:t>aVF</a:t>
            </a:r>
            <a:r>
              <a:rPr lang="en-US" sz="2000" dirty="0"/>
              <a:t>)—provide information</a:t>
            </a:r>
            <a:r>
              <a:rPr lang="tr-TR" sz="2000" dirty="0"/>
              <a:t> </a:t>
            </a:r>
            <a:r>
              <a:rPr lang="en-US" sz="2000" dirty="0"/>
              <a:t>about the heart’s frontal (vertical) plane.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Leads I, II, and III require</a:t>
            </a:r>
            <a:r>
              <a:rPr lang="tr-TR" sz="2000" dirty="0"/>
              <a:t> </a:t>
            </a:r>
            <a:r>
              <a:rPr lang="en-US" sz="2000" dirty="0"/>
              <a:t>a negative and positive electrode for monitoring, which makes</a:t>
            </a:r>
            <a:r>
              <a:rPr lang="tr-TR" sz="2000" dirty="0"/>
              <a:t> </a:t>
            </a:r>
            <a:r>
              <a:rPr lang="en-US" sz="2000" dirty="0"/>
              <a:t>those leads </a:t>
            </a:r>
            <a:r>
              <a:rPr lang="en-US" sz="2000" b="1" dirty="0"/>
              <a:t>bipolar</a:t>
            </a:r>
            <a:r>
              <a:rPr lang="en-US" sz="2000" dirty="0"/>
              <a:t>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augmented leads record information from</a:t>
            </a:r>
            <a:r>
              <a:rPr lang="tr-TR" sz="2000" dirty="0"/>
              <a:t> </a:t>
            </a:r>
            <a:r>
              <a:rPr lang="en-US" sz="2000" dirty="0"/>
              <a:t>one lead and are called </a:t>
            </a:r>
            <a:r>
              <a:rPr lang="en-US" sz="2000" b="1" dirty="0"/>
              <a:t>unipolar.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2211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-1" b="-1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3568" y="1242574"/>
            <a:ext cx="3153102" cy="1342754"/>
          </a:xfrm>
        </p:spPr>
        <p:txBody>
          <a:bodyPr>
            <a:normAutofit/>
          </a:bodyPr>
          <a:lstStyle/>
          <a:p>
            <a:r>
              <a:rPr lang="tr-TR" sz="3100" dirty="0" err="1"/>
              <a:t>Bipolar</a:t>
            </a:r>
            <a:r>
              <a:rPr lang="tr-TR" sz="3100" dirty="0"/>
              <a:t> </a:t>
            </a:r>
            <a:r>
              <a:rPr lang="tr-TR" sz="3100" dirty="0" err="1"/>
              <a:t>Leads</a:t>
            </a:r>
            <a:endParaRPr lang="tr-TR" sz="31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836" y="2813369"/>
            <a:ext cx="4393887" cy="289172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All bipolar leads have a third electrode, known as the ground,</a:t>
            </a:r>
            <a:r>
              <a:rPr lang="tr-TR" sz="2000" dirty="0"/>
              <a:t> </a:t>
            </a:r>
            <a:r>
              <a:rPr lang="en-US" sz="2000" dirty="0"/>
              <a:t>to prevent electrical interference</a:t>
            </a:r>
            <a:r>
              <a:rPr lang="tr-TR" sz="2000" dirty="0"/>
              <a:t> </a:t>
            </a:r>
            <a:r>
              <a:rPr lang="en-US" sz="2000" dirty="0"/>
              <a:t>from appearing on the ECG recording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I </a:t>
            </a:r>
            <a:r>
              <a:rPr lang="en-US" sz="2000" dirty="0"/>
              <a:t>provides a view of the heart that shows current moving from right to left.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Because current flows from negative to positive, the positive electrode for this lead is placed on the left arm; the negative electrode is placed on the right arm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83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91490" y="2316480"/>
            <a:ext cx="370332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6" r="15255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tr-TR" dirty="0" err="1"/>
              <a:t>Bipolar</a:t>
            </a:r>
            <a:r>
              <a:rPr lang="tr-TR" dirty="0"/>
              <a:t> </a:t>
            </a:r>
            <a:r>
              <a:rPr lang="tr-TR" dirty="0" err="1"/>
              <a:t>Leads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387865"/>
            <a:ext cx="4584566" cy="445435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Lead II </a:t>
            </a:r>
            <a:r>
              <a:rPr lang="en-US" sz="2000" dirty="0"/>
              <a:t>produces a positive deflection.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Place the positive electrode on the patient’s left leg and the negative electrode on the right arm</a:t>
            </a:r>
            <a:r>
              <a:rPr lang="tr-TR" sz="20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Lead II tends to produce a positive, </a:t>
            </a:r>
            <a:r>
              <a:rPr lang="en-US" sz="2000" dirty="0" err="1"/>
              <a:t>highvoltage</a:t>
            </a:r>
            <a:r>
              <a:rPr lang="en-US" sz="2000" dirty="0"/>
              <a:t> deflection, resulting in tall P, R, and T waves.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This lead is commonly used for routine monitoring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Lead III </a:t>
            </a:r>
            <a:r>
              <a:rPr lang="en-US" sz="2000" dirty="0"/>
              <a:t>produces a positive deflection. The positive electrode is placed on the left leg; the negative electrode, on the left arm. </a:t>
            </a:r>
            <a:endParaRPr lang="tr-TR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The axes of the three bipolar limb leads—I, II, and III—form a</a:t>
            </a:r>
            <a:r>
              <a:rPr lang="tr-TR" sz="2000" dirty="0"/>
              <a:t> </a:t>
            </a:r>
            <a:r>
              <a:rPr lang="en-US" sz="2000" dirty="0"/>
              <a:t>triangle around the heart and provide a frontal plane view of the</a:t>
            </a:r>
            <a:r>
              <a:rPr lang="tr-TR" sz="2000" dirty="0"/>
              <a:t> </a:t>
            </a:r>
            <a:r>
              <a:rPr lang="en-US" sz="2000" dirty="0"/>
              <a:t>heart.</a:t>
            </a:r>
            <a:endParaRPr lang="tr-TR" sz="2000" dirty="0"/>
          </a:p>
          <a:p>
            <a:pPr>
              <a:lnSpc>
                <a:spcPct val="90000"/>
              </a:lnSpc>
            </a:pP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2937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r="11743" b="3"/>
          <a:stretch/>
        </p:blipFill>
        <p:spPr bwMode="auto">
          <a:xfrm>
            <a:off x="4578712" y="1988840"/>
            <a:ext cx="3952062" cy="361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tr-TR" dirty="0" err="1"/>
              <a:t>The</a:t>
            </a:r>
            <a:r>
              <a:rPr lang="tr-TR" dirty="0"/>
              <a:t> «a» </a:t>
            </a:r>
            <a:r>
              <a:rPr lang="tr-TR" dirty="0" err="1"/>
              <a:t>leads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1690688"/>
            <a:ext cx="3799334" cy="49157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 err="1"/>
              <a:t>aVR</a:t>
            </a:r>
            <a:r>
              <a:rPr lang="en-US" sz="1800" dirty="0"/>
              <a:t>, </a:t>
            </a:r>
            <a:r>
              <a:rPr lang="en-US" sz="1800" dirty="0" err="1"/>
              <a:t>aVL</a:t>
            </a:r>
            <a:r>
              <a:rPr lang="en-US" sz="1800" dirty="0"/>
              <a:t>, and </a:t>
            </a:r>
            <a:r>
              <a:rPr lang="en-US" sz="1800" dirty="0" err="1"/>
              <a:t>aVF</a:t>
            </a:r>
            <a:r>
              <a:rPr lang="en-US" sz="1800" dirty="0"/>
              <a:t> are called augmented leads because the</a:t>
            </a:r>
            <a:r>
              <a:rPr lang="tr-TR" sz="1800" dirty="0"/>
              <a:t> </a:t>
            </a:r>
            <a:r>
              <a:rPr lang="en-US" sz="1800" dirty="0"/>
              <a:t>small waveforms that normally would appear from these unipolar</a:t>
            </a:r>
            <a:r>
              <a:rPr lang="tr-TR" sz="1800" dirty="0"/>
              <a:t> </a:t>
            </a:r>
            <a:r>
              <a:rPr lang="en-US" sz="1800" dirty="0"/>
              <a:t>leads are enhanced by the ECG.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They measure electrical activity between one limb and a single electrode.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 lead </a:t>
            </a:r>
            <a:r>
              <a:rPr lang="en-US" sz="1800" dirty="0" err="1"/>
              <a:t>aVR</a:t>
            </a:r>
            <a:r>
              <a:rPr lang="en-US" sz="1800" dirty="0"/>
              <a:t>, the positive electrode is placed on the right arm</a:t>
            </a:r>
            <a:r>
              <a:rPr lang="tr-TR" sz="1800" dirty="0"/>
              <a:t> </a:t>
            </a:r>
            <a:r>
              <a:rPr lang="en-US" sz="1800" dirty="0"/>
              <a:t>and produces a negative deflection because the</a:t>
            </a:r>
            <a:r>
              <a:rPr lang="tr-TR" sz="1800" dirty="0"/>
              <a:t> </a:t>
            </a:r>
            <a:r>
              <a:rPr lang="en-US" sz="1800" dirty="0"/>
              <a:t>heart’s electrical activity moves away from the lead.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 lead </a:t>
            </a:r>
            <a:r>
              <a:rPr lang="en-US" sz="1800" dirty="0" err="1"/>
              <a:t>aVL</a:t>
            </a:r>
            <a:r>
              <a:rPr lang="en-US" sz="1800" dirty="0"/>
              <a:t>, the</a:t>
            </a:r>
            <a:r>
              <a:rPr lang="tr-TR" sz="1800" dirty="0"/>
              <a:t> </a:t>
            </a:r>
            <a:r>
              <a:rPr lang="en-US" sz="1800" dirty="0"/>
              <a:t>positive electrode is on the left arm and produces a positive deflection</a:t>
            </a:r>
            <a:r>
              <a:rPr lang="tr-TR" sz="1800" dirty="0"/>
              <a:t> </a:t>
            </a:r>
            <a:r>
              <a:rPr lang="en-US" sz="1800" dirty="0"/>
              <a:t>on the ECG. </a:t>
            </a:r>
            <a:endParaRPr lang="tr-TR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In lead </a:t>
            </a:r>
            <a:r>
              <a:rPr lang="en-US" sz="1800" dirty="0" err="1"/>
              <a:t>aVF</a:t>
            </a:r>
            <a:r>
              <a:rPr lang="en-US" sz="1800" dirty="0"/>
              <a:t>, the positive electrode is on the left leg</a:t>
            </a:r>
            <a:r>
              <a:rPr lang="tr-TR" sz="1800" dirty="0"/>
              <a:t> </a:t>
            </a:r>
            <a:r>
              <a:rPr lang="en-US" sz="1800" dirty="0"/>
              <a:t>and produces a positive deflection.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9789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1853</Words>
  <Application>Microsoft Office PowerPoint</Application>
  <PresentationFormat>Ekran Gösterisi (4:3)</PresentationFormat>
  <Paragraphs>192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Arial Narrow</vt:lpstr>
      <vt:lpstr>Calibri</vt:lpstr>
      <vt:lpstr>Wingdings</vt:lpstr>
      <vt:lpstr>Ofis Teması</vt:lpstr>
      <vt:lpstr>INTERPRETING ECG</vt:lpstr>
      <vt:lpstr>LEADS</vt:lpstr>
      <vt:lpstr>LEADS</vt:lpstr>
      <vt:lpstr>All about leads</vt:lpstr>
      <vt:lpstr>The 12-lead ECG</vt:lpstr>
      <vt:lpstr>LIMB LEADS</vt:lpstr>
      <vt:lpstr>Bipolar Leads</vt:lpstr>
      <vt:lpstr>Bipolar Leads</vt:lpstr>
      <vt:lpstr>The «a» leads</vt:lpstr>
      <vt:lpstr>The «a» leads</vt:lpstr>
      <vt:lpstr>PRECORDIAL LEADS</vt:lpstr>
      <vt:lpstr>Precordial Limbs</vt:lpstr>
      <vt:lpstr>Recording ECG</vt:lpstr>
      <vt:lpstr>Interpreting ECG</vt:lpstr>
      <vt:lpstr>Interpreting ECG</vt:lpstr>
      <vt:lpstr>Standart deflection</vt:lpstr>
      <vt:lpstr>Standart deflection</vt:lpstr>
      <vt:lpstr>PAPER SPEED-measurement of time</vt:lpstr>
      <vt:lpstr>Methodical Approach to the ECG</vt:lpstr>
      <vt:lpstr>ECG WAVES</vt:lpstr>
      <vt:lpstr>The P Wave</vt:lpstr>
      <vt:lpstr>The PR interval</vt:lpstr>
      <vt:lpstr>The QRS Complex</vt:lpstr>
      <vt:lpstr>The QT interval</vt:lpstr>
      <vt:lpstr>The T Wave</vt:lpstr>
      <vt:lpstr>Calculation</vt:lpstr>
      <vt:lpstr>Calculating the HR: </vt:lpstr>
      <vt:lpstr>Calculating the HR: </vt:lpstr>
      <vt:lpstr>Mean Electrical Axis</vt:lpstr>
      <vt:lpstr>Mean Electrical Axis</vt:lpstr>
      <vt:lpstr>Mean Electrical Axis</vt:lpstr>
      <vt:lpstr>Einthoven Method</vt:lpstr>
      <vt:lpstr>Einthoven Method</vt:lpstr>
      <vt:lpstr>Example 2</vt:lpstr>
      <vt:lpstr>Baileys Axis System</vt:lpstr>
      <vt:lpstr>ANY QUESTION?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veta</dc:creator>
  <cp:lastModifiedBy>Acer</cp:lastModifiedBy>
  <cp:revision>40</cp:revision>
  <dcterms:created xsi:type="dcterms:W3CDTF">2017-11-18T06:41:04Z</dcterms:created>
  <dcterms:modified xsi:type="dcterms:W3CDTF">2020-11-17T06:26:26Z</dcterms:modified>
</cp:coreProperties>
</file>