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4" r:id="rId2"/>
    <p:sldId id="418" r:id="rId3"/>
    <p:sldId id="406" r:id="rId4"/>
    <p:sldId id="405" r:id="rId5"/>
    <p:sldId id="407" r:id="rId6"/>
    <p:sldId id="408" r:id="rId7"/>
    <p:sldId id="393" r:id="rId8"/>
    <p:sldId id="410" r:id="rId9"/>
    <p:sldId id="409" r:id="rId10"/>
    <p:sldId id="411" r:id="rId11"/>
    <p:sldId id="398" r:id="rId12"/>
    <p:sldId id="401" r:id="rId13"/>
    <p:sldId id="402" r:id="rId14"/>
    <p:sldId id="413" r:id="rId15"/>
    <p:sldId id="415" r:id="rId16"/>
    <p:sldId id="414" r:id="rId17"/>
    <p:sldId id="403" r:id="rId18"/>
    <p:sldId id="293" r:id="rId19"/>
    <p:sldId id="292" r:id="rId20"/>
    <p:sldId id="412" r:id="rId21"/>
    <p:sldId id="309" r:id="rId22"/>
    <p:sldId id="419" r:id="rId23"/>
    <p:sldId id="369" r:id="rId24"/>
    <p:sldId id="416" r:id="rId25"/>
    <p:sldId id="417" r:id="rId26"/>
    <p:sldId id="362" r:id="rId27"/>
    <p:sldId id="420" r:id="rId28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649967-3684-4212-B155-6D9E143831D9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114FCB-E07C-477F-AE48-B08A6A2EF30B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3FA7065-752F-4466-8525-86BB673BCF80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350B4-849C-46A3-847B-8CB3BB654E2A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365B6F-79EF-454A-883C-67B0B344D81D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B5DB8-1BEE-40AB-965A-8E2D383DA8EE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1FD4043-2A4D-4004-82DA-86815B01F93E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730DF0E-C13B-46F6-9E0D-79E5A3FC71B0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69BF7C6-CCC6-4FD7-9A42-4F149EC4C08B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3FC42D-D3DD-48CB-8405-B2575A91AA2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39AAEF-35D8-46DF-8F25-ECF78CEF8085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F60D87F-C82E-4885-A4A5-C6CC7DF8F119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81C92A3-76C9-49E5-97DE-43D9BC72E37A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4FF48-05F4-40E7-B04C-322EBC3D2861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D3CBC9-DC27-40BD-940D-9E161ECB0A3E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0F0DEE-D6BF-4C3F-87CA-39E1920C1665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5F2177C-EE68-4164-96E4-D80120278169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2710F7-49D6-4F64-B574-E6F320A911E4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01B148-D267-4D9C-BBBE-CFEA3920642B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09802C-DFF1-4104-A916-5DF0D0F7664F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B4423E-5106-4C0F-A205-1D6631A34056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207032-9710-401C-8C44-EA8C3F11074C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C99541-EEFC-4D87-8D04-4CF4BF5078D7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ADAB91-8243-4935-A41E-2F1EF2124086}" type="slidenum">
              <a:rPr lang="tr-TR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1 Başlık Yer Tutucusu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6" name="2 Metin Yer Tutucusu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027" name="3 Veri Yer Tutucusu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8C8C8C"/>
                </a:solidFill>
              </a:defRPr>
            </a:lvl1pPr>
          </a:lstStyle>
          <a:p>
            <a:fld id="{F9A617C9-1D34-4090-ACCA-D740C6B0430A}" type="datetime1">
              <a:rPr lang="tr-TR"/>
              <a:pPr/>
              <a:t>14/05/2018</a:t>
            </a:fld>
            <a:endParaRPr lang="tr-TR"/>
          </a:p>
        </p:txBody>
      </p:sp>
      <p:sp>
        <p:nvSpPr>
          <p:cNvPr id="1028" name="4 Altbilgi Yer Tutucusu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0" hangingPunct="0">
              <a:defRPr sz="1200">
                <a:solidFill>
                  <a:srgbClr val="8C8C8C"/>
                </a:solidFill>
              </a:defRPr>
            </a:lvl1pPr>
          </a:lstStyle>
          <a:p>
            <a:endParaRPr lang="tr-TR"/>
          </a:p>
        </p:txBody>
      </p:sp>
      <p:sp>
        <p:nvSpPr>
          <p:cNvPr id="1029" name="5 Slayt Numarası Yer Tutucusu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8C8C8C"/>
                </a:solidFill>
              </a:defRPr>
            </a:lvl1pPr>
          </a:lstStyle>
          <a:p>
            <a:fld id="{4FAEE299-282A-43E1-BC65-8F2317477454}" type="slidenum">
              <a:rPr lang="tr-TR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marL="457200"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itchFamily="66" charset="0"/>
        </a:defRPr>
      </a:lvl2pPr>
      <a:lvl3pPr marL="914400"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itchFamily="66" charset="0"/>
        </a:defRPr>
      </a:lvl3pPr>
      <a:lvl4pPr marL="1371600"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itchFamily="66" charset="0"/>
        </a:defRPr>
      </a:lvl4pPr>
      <a:lvl5pPr marL="1828800"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itchFamily="66" charset="0"/>
        </a:defRPr>
      </a:lvl5pPr>
      <a:lvl6pPr marL="2286000"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itchFamily="66" charset="0"/>
        </a:defRPr>
      </a:lvl6pPr>
      <a:lvl7pPr marL="2743200"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itchFamily="66" charset="0"/>
        </a:defRPr>
      </a:lvl7pPr>
      <a:lvl8pPr marL="3200400"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itchFamily="66" charset="0"/>
        </a:defRPr>
      </a:lvl8pPr>
      <a:lvl9pPr marL="3657600" algn="l" rtl="0" eaLnBrk="0" fontAlgn="base" hangingPunct="0">
        <a:spcBef>
          <a:spcPct val="0"/>
        </a:spcBef>
        <a:spcAft>
          <a:spcPct val="0"/>
        </a:spcAft>
        <a:defRPr>
          <a:solidFill>
            <a:schemeClr val="tx1"/>
          </a:solidFill>
          <a:latin typeface="Calibri" pitchFamily="66" charset="0"/>
        </a:defRPr>
      </a:lvl9pPr>
    </p:titleStyle>
    <p:bodyStyle>
      <a:lvl1pPr marL="342900" indent="-342900" algn="l" rtl="0" eaLnBrk="0" fontAlgn="base" hangingPunct="0">
        <a:spcBef>
          <a:spcPct val="0"/>
        </a:spcBef>
        <a:spcAft>
          <a:spcPct val="0"/>
        </a:spcAft>
        <a:buFont typeface="Arial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Belgesi1.doc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3 Slayt Numarası Yer Tutucusu"/>
          <p:cNvSpPr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/>
            <a:fld id="{D661F5E9-C4C0-4556-B29D-7AB5BB3279CC}" type="slidenum">
              <a:rPr lang="tr-TR" sz="1200">
                <a:solidFill>
                  <a:srgbClr val="8C8C8C"/>
                </a:solidFill>
              </a:rPr>
              <a:pPr algn="r" eaLnBrk="0" hangingPunct="0"/>
              <a:t>1</a:t>
            </a:fld>
            <a:endParaRPr lang="tr-TR" sz="1200">
              <a:solidFill>
                <a:srgbClr val="8C8C8C"/>
              </a:solidFill>
            </a:endParaRPr>
          </a:p>
        </p:txBody>
      </p:sp>
      <p:sp>
        <p:nvSpPr>
          <p:cNvPr id="2050" name="Text Box 2"/>
          <p:cNvSpPr>
            <a:spLocks noChangeArrowheads="1"/>
          </p:cNvSpPr>
          <p:nvPr/>
        </p:nvSpPr>
        <p:spPr bwMode="auto">
          <a:xfrm>
            <a:off x="4624388" y="32829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/>
            <a:endParaRPr lang="tr-TR" sz="2000">
              <a:latin typeface="Times New Roman" pitchFamily="65" charset="0"/>
            </a:endParaRPr>
          </a:p>
        </p:txBody>
      </p:sp>
      <p:sp>
        <p:nvSpPr>
          <p:cNvPr id="2051" name="Textbox1"/>
          <p:cNvSpPr txBox="1">
            <a:spLocks noChangeArrowheads="1"/>
          </p:cNvSpPr>
          <p:nvPr/>
        </p:nvSpPr>
        <p:spPr bwMode="auto">
          <a:xfrm>
            <a:off x="1865313" y="2500306"/>
            <a:ext cx="3706819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lang="tr-TR" sz="4800" dirty="0" smtClean="0">
                <a:solidFill>
                  <a:schemeClr val="tx2"/>
                </a:solidFill>
              </a:rPr>
              <a:t> </a:t>
            </a:r>
            <a:r>
              <a:rPr lang="tr-TR" sz="4800" dirty="0" err="1">
                <a:solidFill>
                  <a:schemeClr val="tx2"/>
                </a:solidFill>
              </a:rPr>
              <a:t>Apoptoz</a:t>
            </a:r>
            <a:endParaRPr lang="tr-TR" sz="4800" dirty="0">
              <a:solidFill>
                <a:schemeClr val="tx2"/>
              </a:solidFill>
            </a:endParaRPr>
          </a:p>
          <a:p>
            <a:pPr eaLnBrk="0" hangingPunct="0"/>
            <a:endParaRPr lang="tr-TR" sz="4800" dirty="0">
              <a:solidFill>
                <a:schemeClr val="tx2"/>
              </a:solidFill>
            </a:endParaRPr>
          </a:p>
          <a:p>
            <a:pPr eaLnBrk="0" hangingPunct="0"/>
            <a:endParaRPr lang="tr-TR" sz="4800" dirty="0">
              <a:solidFill>
                <a:schemeClr val="tx2"/>
              </a:solidFill>
            </a:endParaRPr>
          </a:p>
          <a:p>
            <a:pPr eaLnBrk="0" hangingPunct="0"/>
            <a:r>
              <a:rPr lang="tr-TR" sz="4800" dirty="0">
                <a:solidFill>
                  <a:schemeClr val="tx2"/>
                </a:solidFill>
              </a:rPr>
              <a:t>   </a:t>
            </a:r>
          </a:p>
          <a:p>
            <a:pPr eaLnBrk="0" hangingPunct="0"/>
            <a:endParaRPr lang="tr-TR" sz="4800" dirty="0">
              <a:solidFill>
                <a:schemeClr val="tx2"/>
              </a:solidFill>
            </a:endParaRPr>
          </a:p>
          <a:p>
            <a:pPr eaLnBrk="0" hangingPunct="0"/>
            <a:endParaRPr lang="tr-TR" sz="4800" dirty="0">
              <a:solidFill>
                <a:schemeClr val="tx2"/>
              </a:solidFill>
            </a:endParaRPr>
          </a:p>
          <a:p>
            <a:pPr eaLnBrk="0" hangingPunct="0"/>
            <a:endParaRPr lang="tr-TR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Box 3"/>
          <p:cNvSpPr>
            <a:spLocks noChangeArrowheads="1"/>
          </p:cNvSpPr>
          <p:nvPr/>
        </p:nvSpPr>
        <p:spPr bwMode="auto">
          <a:xfrm>
            <a:off x="522288" y="2654300"/>
            <a:ext cx="4572000" cy="251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</a:pPr>
            <a:r>
              <a:rPr lang="tr-TR" sz="2800">
                <a:latin typeface="Calibri" pitchFamily="66" charset="0"/>
              </a:rPr>
              <a:t>Mitozdan 20 kat hızlı</a:t>
            </a:r>
          </a:p>
          <a:p>
            <a:pPr marL="342900" indent="-342900" eaLnBrk="0" hangingPunct="0">
              <a:lnSpc>
                <a:spcPct val="90000"/>
              </a:lnSpc>
            </a:pPr>
            <a:endParaRPr lang="tr-TR" sz="2800">
              <a:latin typeface="Calibri" pitchFamily="66" charset="0"/>
            </a:endParaRPr>
          </a:p>
          <a:p>
            <a:pPr marL="342900" indent="-342900" eaLnBrk="0" hangingPunct="0">
              <a:lnSpc>
                <a:spcPct val="90000"/>
              </a:lnSpc>
            </a:pPr>
            <a:r>
              <a:rPr lang="tr-TR" sz="2800">
                <a:latin typeface="Calibri" pitchFamily="66" charset="0"/>
              </a:rPr>
              <a:t>Apoptoz olmasaydı 80 yaşındaki bir kişide 2 kg kemik iliği ve lenf nodu, 16 km uzunluğunda sindirim kanalı olurdu.</a:t>
            </a:r>
          </a:p>
          <a:p>
            <a:pPr marL="342900" indent="-342900" eaLnBrk="0" hangingPunct="0">
              <a:lnSpc>
                <a:spcPct val="90000"/>
              </a:lnSpc>
            </a:pPr>
            <a:endParaRPr lang="tr-TR" sz="2800">
              <a:latin typeface="Calibri" pitchFamily="66" charset="0"/>
            </a:endParaRPr>
          </a:p>
          <a:p>
            <a:pPr marL="342900" indent="-342900" eaLnBrk="0" hangingPunct="0"/>
            <a:endParaRPr lang="tr-TR" sz="2800">
              <a:latin typeface="calib" charset="0"/>
            </a:endParaRPr>
          </a:p>
        </p:txBody>
      </p:sp>
      <p:sp>
        <p:nvSpPr>
          <p:cNvPr id="15363" name="SlideTitle1"/>
          <p:cNvSpPr>
            <a:spLocks noGrp="1" noChangeArrowheads="1"/>
          </p:cNvSpPr>
          <p:nvPr>
            <p:ph type="title"/>
          </p:nvPr>
        </p:nvSpPr>
        <p:spPr>
          <a:xfrm>
            <a:off x="358775" y="71438"/>
            <a:ext cx="8229600" cy="1143000"/>
          </a:xfrm>
        </p:spPr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Apoptoza Genel Bakış</a:t>
            </a:r>
            <a:br>
              <a:rPr lang="tr-TR">
                <a:solidFill>
                  <a:schemeClr val="tx2"/>
                </a:solidFill>
              </a:rPr>
            </a:br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ext Box 3"/>
          <p:cNvSpPr>
            <a:spLocks noChangeArrowheads="1"/>
          </p:cNvSpPr>
          <p:nvPr/>
        </p:nvSpPr>
        <p:spPr bwMode="auto">
          <a:xfrm>
            <a:off x="450850" y="428604"/>
            <a:ext cx="8407430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0" hangingPunct="0"/>
            <a:endParaRPr lang="tr-TR" sz="2800" dirty="0">
              <a:latin typeface="calib" charset="0"/>
            </a:endParaRPr>
          </a:p>
          <a:p>
            <a:pPr marL="342900" indent="-342900" eaLnBrk="0" hangingPunct="0"/>
            <a:r>
              <a:rPr lang="tr-TR" sz="2800" dirty="0">
                <a:latin typeface="calib" charset="0"/>
              </a:rPr>
              <a:t>1 .Plazma </a:t>
            </a:r>
            <a:r>
              <a:rPr lang="tr-TR" sz="2800" dirty="0" err="1">
                <a:latin typeface="calib" charset="0"/>
              </a:rPr>
              <a:t>membranında</a:t>
            </a:r>
            <a:r>
              <a:rPr lang="tr-TR" sz="2800" dirty="0">
                <a:latin typeface="calib" charset="0"/>
              </a:rPr>
              <a:t> tomurcuklanma</a:t>
            </a:r>
          </a:p>
          <a:p>
            <a:pPr marL="342900" indent="-342900" eaLnBrk="0" hangingPunct="0"/>
            <a:endParaRPr lang="tr-TR" sz="2800" dirty="0">
              <a:latin typeface="calib" charset="0"/>
            </a:endParaRPr>
          </a:p>
          <a:p>
            <a:pPr marL="342900" indent="-342900" eaLnBrk="0" hangingPunct="0"/>
            <a:r>
              <a:rPr lang="tr-TR" sz="2800" dirty="0">
                <a:latin typeface="calib" charset="0"/>
              </a:rPr>
              <a:t>2. Hücrenin büzüşmesi</a:t>
            </a:r>
          </a:p>
          <a:p>
            <a:pPr marL="342900" indent="-342900" eaLnBrk="0" hangingPunct="0"/>
            <a:endParaRPr lang="tr-TR" sz="2800" dirty="0">
              <a:latin typeface="calib" charset="0"/>
            </a:endParaRPr>
          </a:p>
          <a:p>
            <a:pPr marL="342900" indent="-342900" eaLnBrk="0" hangingPunct="0"/>
            <a:r>
              <a:rPr lang="tr-TR" sz="2800" dirty="0">
                <a:latin typeface="calib" charset="0"/>
              </a:rPr>
              <a:t>3. Nükleer yoğunlaşma (</a:t>
            </a:r>
            <a:r>
              <a:rPr lang="tr-TR" sz="2800" dirty="0" err="1">
                <a:latin typeface="calib" charset="0"/>
              </a:rPr>
              <a:t>pyknosis</a:t>
            </a:r>
            <a:r>
              <a:rPr lang="tr-TR" sz="2800" dirty="0">
                <a:latin typeface="calib" charset="0"/>
              </a:rPr>
              <a:t>)</a:t>
            </a:r>
          </a:p>
          <a:p>
            <a:pPr marL="342900" indent="-342900" eaLnBrk="0" hangingPunct="0"/>
            <a:endParaRPr lang="tr-TR" sz="2800" dirty="0">
              <a:latin typeface="calib" charset="0"/>
            </a:endParaRPr>
          </a:p>
          <a:p>
            <a:pPr marL="342900" indent="-342900" eaLnBrk="0" hangingPunct="0"/>
            <a:r>
              <a:rPr lang="tr-TR" sz="2800" dirty="0">
                <a:latin typeface="calib" charset="0"/>
              </a:rPr>
              <a:t>4. </a:t>
            </a:r>
            <a:r>
              <a:rPr lang="tr-TR" sz="2800" dirty="0" err="1">
                <a:latin typeface="calib" charset="0"/>
              </a:rPr>
              <a:t>Endonükleazların</a:t>
            </a:r>
            <a:r>
              <a:rPr lang="tr-TR" sz="2800" dirty="0">
                <a:latin typeface="calib" charset="0"/>
              </a:rPr>
              <a:t> kromozomları parçalaması</a:t>
            </a:r>
          </a:p>
          <a:p>
            <a:pPr marL="342900" indent="-342900" eaLnBrk="0" hangingPunct="0"/>
            <a:endParaRPr lang="tr-TR" sz="2800" dirty="0">
              <a:latin typeface="calib" charset="0"/>
            </a:endParaRPr>
          </a:p>
          <a:p>
            <a:pPr marL="342900" indent="-342900" eaLnBrk="0" hangingPunct="0"/>
            <a:r>
              <a:rPr lang="tr-TR" sz="2800" dirty="0">
                <a:latin typeface="calib" charset="0"/>
              </a:rPr>
              <a:t>5. Çekirdek </a:t>
            </a:r>
            <a:r>
              <a:rPr lang="tr-TR" sz="2800" dirty="0" err="1">
                <a:latin typeface="calib" charset="0"/>
              </a:rPr>
              <a:t>fragmantasyonu</a:t>
            </a:r>
            <a:r>
              <a:rPr lang="tr-TR" sz="2800" dirty="0">
                <a:latin typeface="calib" charset="0"/>
              </a:rPr>
              <a:t> </a:t>
            </a:r>
          </a:p>
          <a:p>
            <a:pPr marL="342900" indent="-342900" eaLnBrk="0" hangingPunct="0"/>
            <a:endParaRPr lang="tr-TR" sz="2800" dirty="0">
              <a:latin typeface="calib" charset="0"/>
            </a:endParaRPr>
          </a:p>
          <a:p>
            <a:pPr marL="342900" indent="-342900" eaLnBrk="0" hangingPunct="0"/>
            <a:r>
              <a:rPr lang="tr-TR" sz="2800" dirty="0">
                <a:latin typeface="calib" charset="0"/>
              </a:rPr>
              <a:t>6. Fagositlerin </a:t>
            </a:r>
            <a:r>
              <a:rPr lang="tr-TR" sz="2800" dirty="0" err="1">
                <a:latin typeface="calib" charset="0"/>
              </a:rPr>
              <a:t>apoptotik</a:t>
            </a:r>
            <a:r>
              <a:rPr lang="tr-TR" sz="2800" dirty="0">
                <a:latin typeface="calib" charset="0"/>
              </a:rPr>
              <a:t> cisimcikleri tutması</a:t>
            </a:r>
          </a:p>
          <a:p>
            <a:pPr marL="342900" indent="-342900" eaLnBrk="0" hangingPunct="0"/>
            <a:endParaRPr lang="tr-TR" sz="2800" dirty="0">
              <a:latin typeface="calib" charset="0"/>
            </a:endParaRPr>
          </a:p>
          <a:p>
            <a:pPr marL="342900" indent="-342900" eaLnBrk="0" hangingPunct="0"/>
            <a:endParaRPr lang="tr-TR" sz="2800" dirty="0">
              <a:latin typeface="calib" charset="0"/>
            </a:endParaRPr>
          </a:p>
        </p:txBody>
      </p:sp>
      <p:sp>
        <p:nvSpPr>
          <p:cNvPr id="16387" name="SlideTitle1"/>
          <p:cNvSpPr>
            <a:spLocks noGrp="1" noChangeArrowheads="1"/>
          </p:cNvSpPr>
          <p:nvPr>
            <p:ph type="title"/>
          </p:nvPr>
        </p:nvSpPr>
        <p:spPr>
          <a:xfrm>
            <a:off x="358775" y="71438"/>
            <a:ext cx="8229600" cy="1143000"/>
          </a:xfrm>
        </p:spPr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Apoptoza Genel Bakış</a:t>
            </a:r>
            <a:br>
              <a:rPr lang="tr-TR">
                <a:solidFill>
                  <a:schemeClr val="tx2"/>
                </a:solidFill>
              </a:rPr>
            </a:br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3"/>
          <p:cNvSpPr>
            <a:spLocks noChangeArrowheads="1"/>
          </p:cNvSpPr>
          <p:nvPr/>
        </p:nvSpPr>
        <p:spPr bwMode="auto">
          <a:xfrm>
            <a:off x="228600" y="228600"/>
            <a:ext cx="29686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/>
            <a:endParaRPr lang="tr-TR" sz="2800">
              <a:latin typeface="Calibri" pitchFamily="66" charset="0"/>
            </a:endParaRPr>
          </a:p>
        </p:txBody>
      </p:sp>
      <p:sp>
        <p:nvSpPr>
          <p:cNvPr id="19459" name="Text Box 4"/>
          <p:cNvSpPr>
            <a:spLocks noChangeArrowheads="1"/>
          </p:cNvSpPr>
          <p:nvPr/>
        </p:nvSpPr>
        <p:spPr bwMode="auto">
          <a:xfrm>
            <a:off x="349250" y="1066800"/>
            <a:ext cx="3005138" cy="323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/>
            <a:endParaRPr lang="tr-TR" sz="2800" b="1">
              <a:solidFill>
                <a:srgbClr val="FF0000"/>
              </a:solidFill>
              <a:latin typeface="calib" charset="0"/>
            </a:endParaRPr>
          </a:p>
          <a:p>
            <a:pPr marL="342900" indent="-342900" eaLnBrk="0" hangingPunct="0"/>
            <a:endParaRPr lang="tr-TR" sz="2800">
              <a:solidFill>
                <a:schemeClr val="accent2"/>
              </a:solidFill>
              <a:latin typeface="calib" charset="0"/>
            </a:endParaRPr>
          </a:p>
          <a:p>
            <a:pPr marL="342900" indent="-342900" eaLnBrk="0" hangingPunct="0"/>
            <a:r>
              <a:rPr lang="tr-TR" sz="1600">
                <a:latin typeface="calib" charset="0"/>
              </a:rPr>
              <a:t>TRADD (TNFR-associated DD)</a:t>
            </a:r>
          </a:p>
          <a:p>
            <a:pPr marL="342900" indent="-342900" eaLnBrk="0" hangingPunct="0"/>
            <a:r>
              <a:rPr lang="tr-TR" sz="1600">
                <a:latin typeface="calib" charset="0"/>
              </a:rPr>
              <a:t>FADD (Fas-associated DD)</a:t>
            </a:r>
          </a:p>
          <a:p>
            <a:pPr marL="342900" indent="-342900" eaLnBrk="0" hangingPunct="0"/>
            <a:endParaRPr lang="tr-TR" sz="1600">
              <a:latin typeface="calib" charset="0"/>
            </a:endParaRPr>
          </a:p>
          <a:p>
            <a:pPr marL="342900" indent="-342900" eaLnBrk="0" hangingPunct="0"/>
            <a:r>
              <a:rPr lang="tr-TR" sz="1600">
                <a:latin typeface="calib" charset="0"/>
              </a:rPr>
              <a:t>DD: death domain</a:t>
            </a:r>
          </a:p>
          <a:p>
            <a:pPr marL="342900" indent="-342900" eaLnBrk="0" hangingPunct="0"/>
            <a:endParaRPr lang="tr-TR" sz="1600">
              <a:latin typeface="calib" charset="0"/>
            </a:endParaRPr>
          </a:p>
          <a:p>
            <a:pPr marL="342900" indent="-342900" eaLnBrk="0" hangingPunct="0"/>
            <a:r>
              <a:rPr lang="tr-TR" sz="2800">
                <a:solidFill>
                  <a:srgbClr val="FF0000"/>
                </a:solidFill>
                <a:latin typeface="calib" charset="0"/>
              </a:rPr>
              <a:t>Caspase 8</a:t>
            </a:r>
          </a:p>
          <a:p>
            <a:pPr marL="342900" indent="-342900" eaLnBrk="0" hangingPunct="0"/>
            <a:endParaRPr lang="tr-TR" sz="2800">
              <a:solidFill>
                <a:srgbClr val="FF0000"/>
              </a:solidFill>
              <a:latin typeface="calib" charset="0"/>
            </a:endParaRPr>
          </a:p>
          <a:p>
            <a:pPr marL="342900" indent="-342900" eaLnBrk="0" hangingPunct="0"/>
            <a:r>
              <a:rPr lang="tr-TR" sz="2800">
                <a:latin typeface="calib" charset="0"/>
              </a:rPr>
              <a:t>Caspase kaskadı</a:t>
            </a:r>
          </a:p>
          <a:p>
            <a:pPr marL="342900" indent="-342900" eaLnBrk="0" hangingPunct="0"/>
            <a:endParaRPr lang="tr-TR" sz="2800">
              <a:latin typeface="calib" charset="0"/>
            </a:endParaRPr>
          </a:p>
          <a:p>
            <a:pPr marL="342900" indent="-342900" eaLnBrk="0" hangingPunct="0"/>
            <a:r>
              <a:rPr lang="tr-TR" sz="2800">
                <a:latin typeface="calib" charset="0"/>
              </a:rPr>
              <a:t>Apoptoz</a:t>
            </a:r>
          </a:p>
        </p:txBody>
      </p:sp>
      <p:sp>
        <p:nvSpPr>
          <p:cNvPr id="19460" name="SlideTitle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 b="1">
                <a:solidFill>
                  <a:schemeClr val="tx2"/>
                </a:solidFill>
                <a:latin typeface="calib" charset="0"/>
              </a:rPr>
              <a:t>TNF Yolağı </a:t>
            </a:r>
            <a:r>
              <a:rPr lang="tr-TR" sz="1800">
                <a:solidFill>
                  <a:schemeClr val="tx2"/>
                </a:solidFill>
                <a:latin typeface="calib" charset="0"/>
              </a:rPr>
              <a:t>(tumor necrosis factor)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Metin kutusu 1"/>
          <p:cNvSpPr>
            <a:spLocks noChangeArrowheads="1"/>
          </p:cNvSpPr>
          <p:nvPr/>
        </p:nvSpPr>
        <p:spPr bwMode="auto">
          <a:xfrm>
            <a:off x="1285852" y="765175"/>
            <a:ext cx="7607323" cy="5139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0" hangingPunct="0"/>
            <a:r>
              <a:rPr lang="tr-TR" sz="1600" b="1" dirty="0" err="1">
                <a:latin typeface="Calibri" pitchFamily="66" charset="0"/>
              </a:rPr>
              <a:t>Apoptoz</a:t>
            </a:r>
            <a:r>
              <a:rPr lang="tr-TR" sz="1600" b="1" dirty="0">
                <a:latin typeface="Calibri" pitchFamily="66" charset="0"/>
              </a:rPr>
              <a:t> başlangıcında olanlar</a:t>
            </a:r>
          </a:p>
          <a:p>
            <a:pPr marL="342900" indent="-342900" eaLnBrk="0" hangingPunct="0"/>
            <a:endParaRPr lang="tr-TR" sz="2800" dirty="0">
              <a:latin typeface="Calibri" pitchFamily="66" charset="0"/>
            </a:endParaRPr>
          </a:p>
          <a:p>
            <a:pPr marL="342900" indent="-342900" eaLnBrk="0" hangingPunct="0"/>
            <a:r>
              <a:rPr lang="tr-TR" sz="1600" dirty="0">
                <a:latin typeface="Calibri" pitchFamily="66" charset="0"/>
              </a:rPr>
              <a:t>Plazma </a:t>
            </a:r>
            <a:r>
              <a:rPr lang="tr-TR" sz="1600" dirty="0" err="1">
                <a:latin typeface="Calibri" pitchFamily="66" charset="0"/>
              </a:rPr>
              <a:t>membranındaaki</a:t>
            </a:r>
            <a:r>
              <a:rPr lang="tr-TR" sz="1600" dirty="0">
                <a:latin typeface="Calibri" pitchFamily="66" charset="0"/>
              </a:rPr>
              <a:t> reseptörler (Fas, TNF-R1) dışarıdan sinyalleri (Fas </a:t>
            </a:r>
            <a:r>
              <a:rPr lang="tr-TR" sz="1600" dirty="0" err="1">
                <a:latin typeface="Calibri" pitchFamily="66" charset="0"/>
              </a:rPr>
              <a:t>ligand</a:t>
            </a:r>
            <a:r>
              <a:rPr lang="tr-TR" sz="1600" dirty="0">
                <a:latin typeface="Calibri" pitchFamily="66" charset="0"/>
              </a:rPr>
              <a:t>, TNF) alırlar.</a:t>
            </a:r>
          </a:p>
          <a:p>
            <a:pPr marL="342900" indent="-342900" eaLnBrk="0" hangingPunct="0"/>
            <a:endParaRPr lang="tr-TR" sz="2800" dirty="0">
              <a:latin typeface="Calibri" pitchFamily="66" charset="0"/>
            </a:endParaRPr>
          </a:p>
          <a:p>
            <a:pPr marL="342900" indent="-342900" eaLnBrk="0" hangingPunct="0"/>
            <a:r>
              <a:rPr lang="tr-TR" sz="1600" dirty="0">
                <a:latin typeface="Calibri" pitchFamily="66" charset="0"/>
              </a:rPr>
              <a:t>Aktive olan reseptörler </a:t>
            </a:r>
            <a:r>
              <a:rPr lang="tr-TR" sz="1600" dirty="0" err="1">
                <a:latin typeface="Calibri" pitchFamily="66" charset="0"/>
              </a:rPr>
              <a:t>death</a:t>
            </a:r>
            <a:r>
              <a:rPr lang="tr-TR" sz="1600" dirty="0">
                <a:latin typeface="Calibri" pitchFamily="66" charset="0"/>
              </a:rPr>
              <a:t> </a:t>
            </a:r>
            <a:r>
              <a:rPr lang="tr-TR" sz="1600" dirty="0" err="1">
                <a:latin typeface="Calibri" pitchFamily="66" charset="0"/>
              </a:rPr>
              <a:t>domainlerle</a:t>
            </a:r>
            <a:r>
              <a:rPr lang="tr-TR" sz="1600" dirty="0">
                <a:latin typeface="Calibri" pitchFamily="66" charset="0"/>
              </a:rPr>
              <a:t> etkileşime girerler.</a:t>
            </a:r>
          </a:p>
          <a:p>
            <a:pPr marL="342900" indent="-342900" eaLnBrk="0" hangingPunct="0"/>
            <a:endParaRPr lang="tr-TR" sz="2800" dirty="0">
              <a:latin typeface="Calibri" pitchFamily="66" charset="0"/>
            </a:endParaRPr>
          </a:p>
          <a:p>
            <a:pPr marL="342900" indent="-342900" eaLnBrk="0" hangingPunct="0"/>
            <a:r>
              <a:rPr lang="tr-TR" sz="1600" dirty="0" err="1">
                <a:latin typeface="Calibri" pitchFamily="66" charset="0"/>
              </a:rPr>
              <a:t>Sitoplazmik</a:t>
            </a:r>
            <a:r>
              <a:rPr lang="tr-TR" sz="1600" dirty="0">
                <a:latin typeface="Calibri" pitchFamily="66" charset="0"/>
              </a:rPr>
              <a:t> proteinlerin </a:t>
            </a:r>
            <a:r>
              <a:rPr lang="tr-TR" sz="1600" dirty="0" err="1">
                <a:latin typeface="Calibri" pitchFamily="66" charset="0"/>
              </a:rPr>
              <a:t>death</a:t>
            </a:r>
            <a:r>
              <a:rPr lang="tr-TR" sz="1600" dirty="0">
                <a:latin typeface="Calibri" pitchFamily="66" charset="0"/>
              </a:rPr>
              <a:t> </a:t>
            </a:r>
            <a:r>
              <a:rPr lang="tr-TR" sz="1600" dirty="0" err="1">
                <a:latin typeface="Calibri" pitchFamily="66" charset="0"/>
              </a:rPr>
              <a:t>domainleriyle</a:t>
            </a:r>
            <a:r>
              <a:rPr lang="tr-TR" sz="1600" dirty="0">
                <a:latin typeface="Calibri" pitchFamily="66" charset="0"/>
              </a:rPr>
              <a:t> de (FADD, TRADD) etkileşim gerçekleşir.</a:t>
            </a:r>
          </a:p>
          <a:p>
            <a:pPr marL="342900" indent="-342900" eaLnBrk="0" hangingPunct="0"/>
            <a:endParaRPr lang="tr-TR" sz="2800" dirty="0">
              <a:latin typeface="Calibri" pitchFamily="66" charset="0"/>
            </a:endParaRPr>
          </a:p>
          <a:p>
            <a:pPr marL="342900" indent="-342900" eaLnBrk="0" hangingPunct="0"/>
            <a:r>
              <a:rPr lang="tr-TR" sz="1600" dirty="0">
                <a:latin typeface="Calibri" pitchFamily="66" charset="0"/>
              </a:rPr>
              <a:t>FADD </a:t>
            </a:r>
            <a:r>
              <a:rPr lang="tr-TR" sz="1600" dirty="0" err="1">
                <a:latin typeface="Calibri" pitchFamily="66" charset="0"/>
              </a:rPr>
              <a:t>sitoplazmik</a:t>
            </a:r>
            <a:r>
              <a:rPr lang="tr-TR" sz="1600" dirty="0">
                <a:latin typeface="Calibri" pitchFamily="66" charset="0"/>
              </a:rPr>
              <a:t> bir </a:t>
            </a:r>
            <a:r>
              <a:rPr lang="tr-TR" sz="1600" dirty="0" err="1">
                <a:latin typeface="Calibri" pitchFamily="66" charset="0"/>
              </a:rPr>
              <a:t>proteaz</a:t>
            </a:r>
            <a:r>
              <a:rPr lang="tr-TR" sz="1600" dirty="0">
                <a:latin typeface="Calibri" pitchFamily="66" charset="0"/>
              </a:rPr>
              <a:t> olan </a:t>
            </a:r>
            <a:r>
              <a:rPr lang="tr-TR" sz="1600" dirty="0" err="1">
                <a:latin typeface="Calibri" pitchFamily="66" charset="0"/>
              </a:rPr>
              <a:t>caspase</a:t>
            </a:r>
            <a:r>
              <a:rPr lang="tr-TR" sz="1600" dirty="0">
                <a:latin typeface="Calibri" pitchFamily="66" charset="0"/>
              </a:rPr>
              <a:t> 8’i aktive eder, o da diğer hücresel </a:t>
            </a:r>
            <a:r>
              <a:rPr lang="tr-TR" sz="1600" dirty="0" err="1">
                <a:latin typeface="Calibri" pitchFamily="66" charset="0"/>
              </a:rPr>
              <a:t>proteazları</a:t>
            </a:r>
            <a:r>
              <a:rPr lang="tr-TR" sz="1600" dirty="0">
                <a:latin typeface="Calibri" pitchFamily="66" charset="0"/>
              </a:rPr>
              <a:t> aktive eder. </a:t>
            </a:r>
          </a:p>
          <a:p>
            <a:pPr marL="342900" indent="-342900" eaLnBrk="0" hangingPunct="0"/>
            <a:endParaRPr lang="tr-TR" sz="2800" dirty="0">
              <a:latin typeface="Calibri" pitchFamily="66" charset="0"/>
            </a:endParaRPr>
          </a:p>
          <a:p>
            <a:pPr marL="342900" indent="-342900" eaLnBrk="0" hangingPunct="0"/>
            <a:r>
              <a:rPr lang="tr-TR" sz="1600" dirty="0">
                <a:latin typeface="Calibri" pitchFamily="66" charset="0"/>
              </a:rPr>
              <a:t>TRADD da </a:t>
            </a:r>
            <a:r>
              <a:rPr lang="tr-TR" sz="1600" dirty="0" err="1">
                <a:latin typeface="Calibri" pitchFamily="66" charset="0"/>
              </a:rPr>
              <a:t>proteaz</a:t>
            </a:r>
            <a:r>
              <a:rPr lang="tr-TR" sz="1600" dirty="0">
                <a:latin typeface="Calibri" pitchFamily="66" charset="0"/>
              </a:rPr>
              <a:t> aktivasyonunu gerçekleştirir. </a:t>
            </a:r>
          </a:p>
          <a:p>
            <a:pPr marL="342900" indent="-342900" eaLnBrk="0" hangingPunct="0"/>
            <a:endParaRPr lang="tr-TR" sz="2800" dirty="0">
              <a:latin typeface="Calibri" pitchFamily="66" charset="0"/>
            </a:endParaRPr>
          </a:p>
          <a:p>
            <a:pPr marL="342900" indent="-342900" eaLnBrk="0" hangingPunct="0"/>
            <a:r>
              <a:rPr lang="tr-TR" sz="1600" dirty="0" err="1">
                <a:latin typeface="Calibri" pitchFamily="66" charset="0"/>
              </a:rPr>
              <a:t>Proteoliz</a:t>
            </a:r>
            <a:r>
              <a:rPr lang="tr-TR" sz="1600" dirty="0">
                <a:latin typeface="Calibri" pitchFamily="66" charset="0"/>
              </a:rPr>
              <a:t>, hücreyi ölüme götüren öncül etkendir.</a:t>
            </a:r>
          </a:p>
          <a:p>
            <a:pPr marL="342900" indent="-342900" eaLnBrk="0" hangingPunct="0"/>
            <a:endParaRPr lang="tr-TR" sz="1600" dirty="0">
              <a:latin typeface="Calibri" pitchFamily="66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 b="1">
                <a:solidFill>
                  <a:schemeClr val="tx2"/>
                </a:solidFill>
                <a:latin typeface="calib" charset="0"/>
              </a:rPr>
              <a:t>Mitokondriyal Yolak</a:t>
            </a:r>
          </a:p>
        </p:txBody>
      </p:sp>
      <p:sp>
        <p:nvSpPr>
          <p:cNvPr id="2150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400"/>
              <a:t>=intrinsik yolak</a:t>
            </a:r>
          </a:p>
          <a:p>
            <a:pPr>
              <a:lnSpc>
                <a:spcPct val="90000"/>
              </a:lnSpc>
            </a:pPr>
            <a:endParaRPr lang="tr-TR" sz="2400"/>
          </a:p>
          <a:p>
            <a:pPr>
              <a:lnSpc>
                <a:spcPct val="90000"/>
              </a:lnSpc>
            </a:pPr>
            <a:r>
              <a:rPr lang="tr-TR" sz="2400"/>
              <a:t>Çeşitli uyaranlarla aktive olabilir:</a:t>
            </a:r>
          </a:p>
          <a:p>
            <a:pPr lvl="1">
              <a:lnSpc>
                <a:spcPct val="90000"/>
              </a:lnSpc>
            </a:pPr>
            <a:r>
              <a:rPr lang="tr-TR" sz="2000"/>
              <a:t>Hücre içi stres: oksidatif stres, sitotoksik tedavilere yanıt...</a:t>
            </a:r>
          </a:p>
          <a:p>
            <a:pPr lvl="1">
              <a:lnSpc>
                <a:spcPct val="90000"/>
              </a:lnSpc>
            </a:pPr>
            <a:endParaRPr lang="tr-TR" sz="2000"/>
          </a:p>
          <a:p>
            <a:pPr lvl="1">
              <a:lnSpc>
                <a:spcPct val="90000"/>
              </a:lnSpc>
            </a:pPr>
            <a:endParaRPr lang="tr-TR" sz="2000"/>
          </a:p>
          <a:p>
            <a:pPr>
              <a:lnSpc>
                <a:spcPct val="90000"/>
              </a:lnSpc>
            </a:pPr>
            <a:r>
              <a:rPr lang="tr-TR" sz="2400"/>
              <a:t>Sitokrom c’nin mitokondriden çıkışı ve binding to Apaf-1 (Apoptotic Protease Activating Factor-1)’a bağlanması yolağın başlatılması için kritiktir.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 b="1">
                <a:solidFill>
                  <a:schemeClr val="tx2"/>
                </a:solidFill>
                <a:latin typeface="calib" charset="0"/>
              </a:rPr>
              <a:t>Mitokondriyal Yolak</a:t>
            </a:r>
          </a:p>
        </p:txBody>
      </p:sp>
      <p:sp>
        <p:nvSpPr>
          <p:cNvPr id="22530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sz="2400"/>
              <a:t>Cyt c, Apaf-1’e bağlandığında apoptozom kompleksi oluşur:</a:t>
            </a:r>
          </a:p>
          <a:p>
            <a:pPr marL="0" indent="0">
              <a:buFont typeface="Arial" charset="0"/>
              <a:buNone/>
            </a:pPr>
            <a:endParaRPr lang="tr-TR" sz="2400"/>
          </a:p>
          <a:p>
            <a:pPr marL="0" indent="0"/>
            <a:r>
              <a:rPr lang="tr-TR" sz="2400"/>
              <a:t> cyt c</a:t>
            </a:r>
          </a:p>
          <a:p>
            <a:pPr marL="0" indent="0"/>
            <a:r>
              <a:rPr lang="tr-TR" sz="2400"/>
              <a:t> Apaf-1</a:t>
            </a:r>
          </a:p>
          <a:p>
            <a:pPr marL="0" indent="0"/>
            <a:r>
              <a:rPr lang="tr-TR" sz="2400"/>
              <a:t> caspase-9</a:t>
            </a:r>
          </a:p>
          <a:p>
            <a:pPr marL="0" indent="0">
              <a:lnSpc>
                <a:spcPct val="90000"/>
              </a:lnSpc>
            </a:pPr>
            <a:r>
              <a:rPr lang="tr-TR" sz="2400"/>
              <a:t> (d)ATP</a:t>
            </a:r>
          </a:p>
        </p:txBody>
      </p:sp>
      <p:sp>
        <p:nvSpPr>
          <p:cNvPr id="22531" name="Textbox1"/>
          <p:cNvSpPr txBox="1">
            <a:spLocks noChangeArrowheads="1"/>
          </p:cNvSpPr>
          <p:nvPr/>
        </p:nvSpPr>
        <p:spPr bwMode="auto">
          <a:xfrm>
            <a:off x="501650" y="5238750"/>
            <a:ext cx="8064500" cy="84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buFont typeface="Arial" charset="0"/>
              <a:buNone/>
            </a:pPr>
            <a:r>
              <a:rPr lang="tr-TR" sz="2400"/>
              <a:t>Bu yolak onkogenlerden etkilenir. </a:t>
            </a:r>
          </a:p>
          <a:p>
            <a:pPr marL="342900" indent="-342900" eaLnBrk="0" hangingPunct="0">
              <a:lnSpc>
                <a:spcPct val="90000"/>
              </a:lnSpc>
              <a:spcBef>
                <a:spcPts val="475"/>
              </a:spcBef>
              <a:buFont typeface="Arial" charset="0"/>
              <a:buNone/>
            </a:pPr>
            <a:r>
              <a:rPr lang="tr-TR"/>
              <a:t>Birçok melanomada Apaf-1 ekspresyonu düşük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 b="1">
                <a:solidFill>
                  <a:schemeClr val="tx2"/>
                </a:solidFill>
                <a:latin typeface="calib" charset="0"/>
              </a:rPr>
              <a:t>Mitokondriyal Yolak</a:t>
            </a:r>
          </a:p>
        </p:txBody>
      </p:sp>
      <p:sp>
        <p:nvSpPr>
          <p:cNvPr id="2355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sz="2400"/>
              <a:t>Cyt c, Apaf-1’e bağlandığında apoptozom kompleksi oluşur:</a:t>
            </a:r>
          </a:p>
          <a:p>
            <a:pPr marL="0" indent="0">
              <a:buFont typeface="Arial" charset="0"/>
              <a:buNone/>
            </a:pPr>
            <a:endParaRPr lang="tr-TR" sz="2400"/>
          </a:p>
          <a:p>
            <a:pPr marL="0" indent="0">
              <a:buFont typeface="Wingdings" pitchFamily="64" charset="2"/>
              <a:buChar char=""/>
            </a:pPr>
            <a:r>
              <a:rPr lang="tr-TR" sz="1800"/>
              <a:t> cyt c</a:t>
            </a:r>
          </a:p>
          <a:p>
            <a:pPr marL="0" indent="0">
              <a:buFont typeface="Wingdings" pitchFamily="64" charset="2"/>
              <a:buChar char=""/>
            </a:pPr>
            <a:r>
              <a:rPr lang="tr-TR" sz="1800"/>
              <a:t> Apaf-1</a:t>
            </a:r>
          </a:p>
          <a:p>
            <a:pPr marL="0" indent="0">
              <a:buFont typeface="Wingdings" pitchFamily="64" charset="2"/>
              <a:buChar char=""/>
            </a:pPr>
            <a:r>
              <a:rPr lang="tr-TR" sz="1800"/>
              <a:t> caspase-9</a:t>
            </a:r>
          </a:p>
          <a:p>
            <a:pPr marL="0" indent="0">
              <a:lnSpc>
                <a:spcPct val="90000"/>
              </a:lnSpc>
              <a:buFont typeface="Wingdings" pitchFamily="64" charset="2"/>
              <a:buChar char=""/>
            </a:pPr>
            <a:r>
              <a:rPr lang="tr-TR" sz="1800"/>
              <a:t> (d)ATP</a:t>
            </a:r>
          </a:p>
        </p:txBody>
      </p:sp>
      <p:sp>
        <p:nvSpPr>
          <p:cNvPr id="23555" name="Textbox1"/>
          <p:cNvSpPr txBox="1">
            <a:spLocks noChangeArrowheads="1"/>
          </p:cNvSpPr>
          <p:nvPr/>
        </p:nvSpPr>
        <p:spPr bwMode="auto">
          <a:xfrm>
            <a:off x="403225" y="4678363"/>
            <a:ext cx="8064500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buFont typeface="Arial" charset="0"/>
              <a:buNone/>
            </a:pPr>
            <a:r>
              <a:rPr lang="tr-TR" sz="2400"/>
              <a:t>Mitokondriden çıkan diğer ilgili proteinler</a:t>
            </a:r>
          </a:p>
          <a:p>
            <a:pPr marL="742950" lvl="1" indent="-285750" eaLnBrk="0" hangingPunct="0">
              <a:spcBef>
                <a:spcPts val="425"/>
              </a:spcBef>
              <a:buFont typeface="Wingdings" pitchFamily="64" charset="2"/>
              <a:buChar char=""/>
            </a:pPr>
            <a:r>
              <a:rPr lang="tr-TR"/>
              <a:t>Smac/Diablo</a:t>
            </a:r>
          </a:p>
          <a:p>
            <a:pPr marL="742950" lvl="1" indent="-285750" eaLnBrk="0" hangingPunct="0">
              <a:spcBef>
                <a:spcPts val="425"/>
              </a:spcBef>
              <a:buFont typeface="Wingdings" pitchFamily="64" charset="2"/>
              <a:buChar char=""/>
            </a:pPr>
            <a:r>
              <a:rPr lang="tr-TR"/>
              <a:t>Omi/Htra2</a:t>
            </a:r>
          </a:p>
          <a:p>
            <a:pPr marL="742950" lvl="1" indent="-285750" eaLnBrk="0" hangingPunct="0">
              <a:spcBef>
                <a:spcPts val="425"/>
              </a:spcBef>
              <a:buFont typeface="Wingdings" pitchFamily="64" charset="2"/>
              <a:buChar char=""/>
            </a:pPr>
            <a:r>
              <a:rPr lang="tr-TR"/>
              <a:t>AIF (apoptosis inducing factor): kaspazlardan bağımsız apoptoza benzer bir ölüme sebep olur</a:t>
            </a:r>
          </a:p>
          <a:p>
            <a:pPr marL="342900" indent="-342900" eaLnBrk="0" hangingPunct="0">
              <a:lnSpc>
                <a:spcPct val="90000"/>
              </a:lnSpc>
              <a:spcBef>
                <a:spcPts val="475"/>
              </a:spcBef>
              <a:buFont typeface="Arial" charset="0"/>
              <a:buNone/>
            </a:pPr>
            <a:endParaRPr lang="tr-TR">
              <a:latin typeface="Calibri" pitchFamily="66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4"/>
          <p:cNvSpPr>
            <a:spLocks noChangeArrowheads="1"/>
          </p:cNvSpPr>
          <p:nvPr/>
        </p:nvSpPr>
        <p:spPr bwMode="auto">
          <a:xfrm>
            <a:off x="349250" y="928670"/>
            <a:ext cx="8937658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 eaLnBrk="0" hangingPunct="0"/>
            <a:r>
              <a:rPr lang="tr-TR" sz="2800" b="1" dirty="0">
                <a:latin typeface="calib" charset="0"/>
              </a:rPr>
              <a:t>Mitokondride </a:t>
            </a:r>
            <a:r>
              <a:rPr lang="tr-TR" sz="2800" b="1" dirty="0" err="1">
                <a:latin typeface="calib" charset="0"/>
              </a:rPr>
              <a:t>porlar</a:t>
            </a:r>
            <a:r>
              <a:rPr lang="tr-TR" sz="2800" b="1" dirty="0">
                <a:latin typeface="calib" charset="0"/>
              </a:rPr>
              <a:t> oluşur.</a:t>
            </a:r>
          </a:p>
          <a:p>
            <a:pPr marL="342900" indent="-342900" eaLnBrk="0" hangingPunct="0"/>
            <a:r>
              <a:rPr lang="tr-TR" sz="2800" b="1" dirty="0" err="1" smtClean="0">
                <a:latin typeface="calib" charset="0"/>
              </a:rPr>
              <a:t>Porlardan</a:t>
            </a:r>
            <a:r>
              <a:rPr lang="tr-TR" sz="2800" b="1" dirty="0" smtClean="0">
                <a:latin typeface="calib" charset="0"/>
              </a:rPr>
              <a:t> </a:t>
            </a:r>
            <a:r>
              <a:rPr lang="tr-TR" sz="2800" b="1" dirty="0" err="1">
                <a:latin typeface="calib" charset="0"/>
              </a:rPr>
              <a:t>cytochrome</a:t>
            </a:r>
            <a:r>
              <a:rPr lang="tr-TR" sz="2800" b="1" dirty="0">
                <a:latin typeface="calib" charset="0"/>
              </a:rPr>
              <a:t> c çıkışı gerçekleşir.</a:t>
            </a:r>
          </a:p>
          <a:p>
            <a:pPr marL="342900" indent="-342900" eaLnBrk="0" hangingPunct="0"/>
            <a:endParaRPr lang="tr-TR" sz="2800" b="1" dirty="0">
              <a:latin typeface="calib" charset="0"/>
            </a:endParaRPr>
          </a:p>
          <a:p>
            <a:pPr marL="342900" indent="-342900" eaLnBrk="0" hangingPunct="0"/>
            <a:r>
              <a:rPr lang="tr-TR" sz="2800" dirty="0" err="1">
                <a:solidFill>
                  <a:srgbClr val="8064A2"/>
                </a:solidFill>
                <a:latin typeface="calib" charset="0"/>
              </a:rPr>
              <a:t>Por</a:t>
            </a:r>
            <a:r>
              <a:rPr lang="tr-TR" sz="2800" dirty="0">
                <a:solidFill>
                  <a:srgbClr val="8064A2"/>
                </a:solidFill>
                <a:latin typeface="calib" charset="0"/>
              </a:rPr>
              <a:t> oluşturanlar: </a:t>
            </a:r>
            <a:r>
              <a:rPr lang="tr-TR" sz="2800" dirty="0" err="1">
                <a:solidFill>
                  <a:srgbClr val="8064A2"/>
                </a:solidFill>
                <a:latin typeface="calib" charset="0"/>
              </a:rPr>
              <a:t>Bax</a:t>
            </a:r>
            <a:r>
              <a:rPr lang="tr-TR" sz="2800" dirty="0">
                <a:solidFill>
                  <a:srgbClr val="8064A2"/>
                </a:solidFill>
                <a:latin typeface="calib" charset="0"/>
              </a:rPr>
              <a:t>, Bak</a:t>
            </a:r>
          </a:p>
          <a:p>
            <a:pPr marL="342900" indent="-342900" eaLnBrk="0" hangingPunct="0"/>
            <a:r>
              <a:rPr lang="tr-TR" sz="2800" dirty="0" err="1">
                <a:solidFill>
                  <a:srgbClr val="8064A2"/>
                </a:solidFill>
                <a:latin typeface="calib" charset="0"/>
              </a:rPr>
              <a:t>Pore</a:t>
            </a:r>
            <a:r>
              <a:rPr lang="tr-TR" sz="2800" dirty="0">
                <a:solidFill>
                  <a:srgbClr val="8064A2"/>
                </a:solidFill>
                <a:latin typeface="calib" charset="0"/>
              </a:rPr>
              <a:t> oluşumuna yardımcılar: </a:t>
            </a:r>
            <a:r>
              <a:rPr lang="tr-TR" sz="2800" dirty="0" err="1">
                <a:solidFill>
                  <a:srgbClr val="8064A2"/>
                </a:solidFill>
                <a:latin typeface="calib" charset="0"/>
              </a:rPr>
              <a:t>Bad</a:t>
            </a:r>
            <a:r>
              <a:rPr lang="tr-TR" sz="2800" dirty="0">
                <a:solidFill>
                  <a:srgbClr val="8064A2"/>
                </a:solidFill>
                <a:latin typeface="calib" charset="0"/>
              </a:rPr>
              <a:t>, </a:t>
            </a:r>
            <a:r>
              <a:rPr lang="tr-TR" sz="2800" dirty="0" err="1">
                <a:solidFill>
                  <a:srgbClr val="8064A2"/>
                </a:solidFill>
                <a:latin typeface="calib" charset="0"/>
              </a:rPr>
              <a:t>Bid</a:t>
            </a:r>
            <a:endParaRPr lang="tr-TR" sz="2800" dirty="0">
              <a:solidFill>
                <a:srgbClr val="8064A2"/>
              </a:solidFill>
              <a:latin typeface="calib" charset="0"/>
            </a:endParaRPr>
          </a:p>
          <a:p>
            <a:pPr marL="342900" indent="-342900" eaLnBrk="0" hangingPunct="0"/>
            <a:r>
              <a:rPr lang="tr-TR" sz="2800" dirty="0">
                <a:solidFill>
                  <a:srgbClr val="8064A2"/>
                </a:solidFill>
                <a:latin typeface="calib" charset="0"/>
              </a:rPr>
              <a:t>Anti-</a:t>
            </a:r>
            <a:r>
              <a:rPr lang="tr-TR" sz="2800" dirty="0" err="1">
                <a:solidFill>
                  <a:srgbClr val="8064A2"/>
                </a:solidFill>
                <a:latin typeface="calib" charset="0"/>
              </a:rPr>
              <a:t>por</a:t>
            </a:r>
            <a:r>
              <a:rPr lang="tr-TR" sz="2800" dirty="0">
                <a:solidFill>
                  <a:srgbClr val="8064A2"/>
                </a:solidFill>
                <a:latin typeface="calib" charset="0"/>
              </a:rPr>
              <a:t>: </a:t>
            </a:r>
            <a:r>
              <a:rPr lang="tr-TR" sz="2800" dirty="0" err="1">
                <a:solidFill>
                  <a:srgbClr val="8064A2"/>
                </a:solidFill>
                <a:latin typeface="calib" charset="0"/>
              </a:rPr>
              <a:t>Bcl</a:t>
            </a:r>
            <a:r>
              <a:rPr lang="tr-TR" sz="2800" dirty="0">
                <a:solidFill>
                  <a:srgbClr val="8064A2"/>
                </a:solidFill>
                <a:latin typeface="calib" charset="0"/>
              </a:rPr>
              <a:t>-2</a:t>
            </a:r>
          </a:p>
          <a:p>
            <a:pPr marL="342900" indent="-342900" eaLnBrk="0" hangingPunct="0"/>
            <a:endParaRPr lang="tr-TR" sz="2800" b="1" dirty="0">
              <a:latin typeface="calib" charset="0"/>
            </a:endParaRPr>
          </a:p>
          <a:p>
            <a:pPr marL="342900" indent="-342900" eaLnBrk="0" hangingPunct="0"/>
            <a:r>
              <a:rPr lang="tr-TR" sz="2800" b="1" dirty="0" err="1">
                <a:latin typeface="calib" charset="0"/>
              </a:rPr>
              <a:t>Apoptozom</a:t>
            </a:r>
            <a:r>
              <a:rPr lang="tr-TR" sz="2800" b="1" dirty="0">
                <a:latin typeface="calib" charset="0"/>
              </a:rPr>
              <a:t> oluşur.</a:t>
            </a:r>
          </a:p>
          <a:p>
            <a:pPr marL="342900" indent="-342900" eaLnBrk="0" hangingPunct="0"/>
            <a:r>
              <a:rPr lang="tr-TR" sz="1600" dirty="0" err="1">
                <a:latin typeface="calib" charset="0"/>
              </a:rPr>
              <a:t>Cytochrome</a:t>
            </a:r>
            <a:r>
              <a:rPr lang="tr-TR" sz="1600" dirty="0">
                <a:latin typeface="calib" charset="0"/>
              </a:rPr>
              <a:t> c</a:t>
            </a:r>
          </a:p>
          <a:p>
            <a:pPr marL="342900" indent="-342900" eaLnBrk="0" hangingPunct="0"/>
            <a:r>
              <a:rPr lang="tr-TR" sz="1600" dirty="0" err="1">
                <a:latin typeface="calib" charset="0"/>
              </a:rPr>
              <a:t>Apaf</a:t>
            </a:r>
            <a:r>
              <a:rPr lang="tr-TR" sz="1600" dirty="0">
                <a:latin typeface="calib" charset="0"/>
              </a:rPr>
              <a:t>-1</a:t>
            </a:r>
          </a:p>
          <a:p>
            <a:pPr marL="342900" indent="-342900" eaLnBrk="0" hangingPunct="0"/>
            <a:r>
              <a:rPr lang="tr-TR" sz="1600" dirty="0" err="1">
                <a:latin typeface="calib" charset="0"/>
              </a:rPr>
              <a:t>Pro</a:t>
            </a:r>
            <a:r>
              <a:rPr lang="tr-TR" sz="1600" dirty="0">
                <a:latin typeface="calib" charset="0"/>
              </a:rPr>
              <a:t>-</a:t>
            </a:r>
            <a:r>
              <a:rPr lang="tr-TR" sz="1600" dirty="0" err="1">
                <a:latin typeface="calib" charset="0"/>
              </a:rPr>
              <a:t>caspase</a:t>
            </a:r>
            <a:r>
              <a:rPr lang="tr-TR" sz="1600" dirty="0">
                <a:latin typeface="calib" charset="0"/>
              </a:rPr>
              <a:t> 9</a:t>
            </a:r>
          </a:p>
          <a:p>
            <a:pPr marL="342900" indent="-342900" eaLnBrk="0" hangingPunct="0"/>
            <a:endParaRPr lang="tr-TR" sz="1600" b="1" dirty="0">
              <a:latin typeface="calib" charset="0"/>
            </a:endParaRPr>
          </a:p>
          <a:p>
            <a:pPr marL="342900" indent="-342900" eaLnBrk="0" hangingPunct="0"/>
            <a:r>
              <a:rPr lang="tr-TR" sz="2800" b="1" dirty="0" err="1">
                <a:latin typeface="calib" charset="0"/>
              </a:rPr>
              <a:t>Caspase</a:t>
            </a:r>
            <a:r>
              <a:rPr lang="tr-TR" sz="2800" b="1" dirty="0">
                <a:latin typeface="calib" charset="0"/>
              </a:rPr>
              <a:t> 9 aktive edilir.</a:t>
            </a:r>
          </a:p>
          <a:p>
            <a:pPr marL="342900" indent="-342900" eaLnBrk="0" hangingPunct="0"/>
            <a:endParaRPr lang="tr-TR" sz="2800" b="1" dirty="0">
              <a:latin typeface="calib" charset="0"/>
            </a:endParaRPr>
          </a:p>
          <a:p>
            <a:pPr marL="342900" indent="-342900" eaLnBrk="0" hangingPunct="0"/>
            <a:r>
              <a:rPr lang="tr-TR" sz="2800" b="1" dirty="0" err="1">
                <a:latin typeface="calib" charset="0"/>
              </a:rPr>
              <a:t>Apoptoz</a:t>
            </a:r>
            <a:r>
              <a:rPr lang="tr-TR" sz="2800" b="1" dirty="0">
                <a:latin typeface="calib" charset="0"/>
              </a:rPr>
              <a:t> gerçekleşir.</a:t>
            </a:r>
          </a:p>
        </p:txBody>
      </p:sp>
      <p:sp>
        <p:nvSpPr>
          <p:cNvPr id="24579" name="Textbox1"/>
          <p:cNvSpPr txBox="1">
            <a:spLocks noChangeArrowheads="1"/>
          </p:cNvSpPr>
          <p:nvPr/>
        </p:nvSpPr>
        <p:spPr bwMode="auto">
          <a:xfrm>
            <a:off x="1663700" y="215900"/>
            <a:ext cx="5870575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lang="tr-TR" sz="4400" b="1">
                <a:solidFill>
                  <a:schemeClr val="tx2"/>
                </a:solidFill>
                <a:latin typeface="calib" charset="0"/>
              </a:rPr>
              <a:t>Mitokondriyal Yolak</a:t>
            </a:r>
          </a:p>
          <a:p>
            <a:pPr eaLnBrk="0" hangingPunct="0"/>
            <a:endParaRPr lang="tr-TR" sz="4400"/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Bcl-2 Protein Ailesi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/>
        </p:spPr>
        <p:txBody>
          <a:bodyPr/>
          <a:lstStyle/>
          <a:p>
            <a:endParaRPr lang="tr-TR" sz="3600"/>
          </a:p>
          <a:p>
            <a:r>
              <a:rPr lang="tr-TR" sz="3600"/>
              <a:t>Anti-apoptotic proteinler: Bcl-2, Bcl-xL</a:t>
            </a:r>
          </a:p>
          <a:p>
            <a:r>
              <a:rPr lang="tr-TR" sz="3600"/>
              <a:t>Pro-apoptotic proteinler: Bax, Bak</a:t>
            </a:r>
          </a:p>
          <a:p>
            <a:r>
              <a:rPr lang="tr-TR" sz="3600"/>
              <a:t>BH3-only proteinler: hepsi pro-apoptotic, Bim, Bid, Bad, Bik</a:t>
            </a:r>
          </a:p>
          <a:p>
            <a:endParaRPr lang="tr-TR" sz="36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4"/>
          <p:cNvPicPr>
            <a:picLocks noRot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35063" y="534988"/>
            <a:ext cx="6873875" cy="578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3 Slayt Numarası Yer Tutucusu"/>
          <p:cNvSpPr>
            <a:spLocks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/>
            <a:fld id="{201D81C0-80CF-4694-B46A-6996FB7CE9F7}" type="slidenum">
              <a:rPr lang="tr-TR" sz="1200">
                <a:solidFill>
                  <a:srgbClr val="8C8C8C"/>
                </a:solidFill>
              </a:rPr>
              <a:pPr algn="r" eaLnBrk="0" hangingPunct="0"/>
              <a:t>2</a:t>
            </a:fld>
            <a:endParaRPr lang="tr-TR" sz="1200">
              <a:solidFill>
                <a:srgbClr val="8C8C8C"/>
              </a:solidFill>
            </a:endParaRPr>
          </a:p>
        </p:txBody>
      </p:sp>
      <p:sp>
        <p:nvSpPr>
          <p:cNvPr id="3074" name="Text Box 2"/>
          <p:cNvSpPr>
            <a:spLocks noChangeArrowheads="1"/>
          </p:cNvSpPr>
          <p:nvPr/>
        </p:nvSpPr>
        <p:spPr bwMode="auto">
          <a:xfrm>
            <a:off x="4624388" y="32829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/>
            <a:endParaRPr lang="tr-TR" sz="2000">
              <a:latin typeface="Times New Roman" pitchFamily="65" charset="0"/>
            </a:endParaRPr>
          </a:p>
        </p:txBody>
      </p:sp>
      <p:sp>
        <p:nvSpPr>
          <p:cNvPr id="3075" name="Textbox1"/>
          <p:cNvSpPr txBox="1">
            <a:spLocks noChangeArrowheads="1"/>
          </p:cNvSpPr>
          <p:nvPr/>
        </p:nvSpPr>
        <p:spPr bwMode="auto">
          <a:xfrm>
            <a:off x="1865313" y="77788"/>
            <a:ext cx="7246937" cy="63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/>
            <a:r>
              <a:rPr lang="tr-TR" sz="4800">
                <a:solidFill>
                  <a:schemeClr val="tx2"/>
                </a:solidFill>
              </a:rPr>
              <a:t> Kanserde Apoptoz</a:t>
            </a:r>
          </a:p>
          <a:p>
            <a:pPr eaLnBrk="0" hangingPunct="0"/>
            <a:endParaRPr lang="tr-TR" sz="4800">
              <a:solidFill>
                <a:schemeClr val="tx2"/>
              </a:solidFill>
            </a:endParaRPr>
          </a:p>
          <a:p>
            <a:pPr eaLnBrk="0" hangingPunct="0">
              <a:buFont typeface="Wingdings" pitchFamily="64" charset="2"/>
              <a:buChar char=""/>
            </a:pPr>
            <a:endParaRPr lang="tr-TR" sz="3000"/>
          </a:p>
          <a:p>
            <a:pPr eaLnBrk="0" hangingPunct="0">
              <a:buFont typeface="Wingdings" pitchFamily="64" charset="2"/>
              <a:buChar char=""/>
            </a:pPr>
            <a:r>
              <a:rPr lang="tr-TR" sz="3000"/>
              <a:t>Apoptoz nedir</a:t>
            </a:r>
          </a:p>
          <a:p>
            <a:pPr eaLnBrk="0" hangingPunct="0">
              <a:buFont typeface="Wingdings" pitchFamily="64" charset="2"/>
              <a:buChar char=""/>
            </a:pPr>
            <a:endParaRPr lang="tr-TR" sz="3000"/>
          </a:p>
          <a:p>
            <a:pPr eaLnBrk="0" hangingPunct="0">
              <a:buFont typeface="Wingdings" pitchFamily="64" charset="2"/>
              <a:buChar char=""/>
            </a:pPr>
            <a:r>
              <a:rPr lang="tr-TR" sz="3000"/>
              <a:t>Sağlıklı hücrelerde apoptoz</a:t>
            </a:r>
          </a:p>
          <a:p>
            <a:pPr eaLnBrk="0" hangingPunct="0">
              <a:buFont typeface="Wingdings" pitchFamily="64" charset="2"/>
              <a:buChar char=""/>
            </a:pPr>
            <a:endParaRPr lang="tr-TR" sz="3000"/>
          </a:p>
          <a:p>
            <a:pPr eaLnBrk="0" hangingPunct="0">
              <a:buFont typeface="Wingdings" pitchFamily="64" charset="2"/>
              <a:buChar char=""/>
            </a:pPr>
            <a:r>
              <a:rPr lang="tr-TR" sz="3000"/>
              <a:t>Ekstrinsik Yolak</a:t>
            </a:r>
          </a:p>
          <a:p>
            <a:pPr eaLnBrk="0" hangingPunct="0">
              <a:buFont typeface="Wingdings" pitchFamily="64" charset="2"/>
              <a:buChar char=""/>
            </a:pPr>
            <a:endParaRPr lang="tr-TR" sz="3000"/>
          </a:p>
          <a:p>
            <a:pPr eaLnBrk="0" hangingPunct="0">
              <a:buFont typeface="Wingdings" pitchFamily="64" charset="2"/>
              <a:buChar char=""/>
            </a:pPr>
            <a:r>
              <a:rPr lang="tr-TR" sz="3000"/>
              <a:t>İntrinsik Yolak</a:t>
            </a:r>
          </a:p>
          <a:p>
            <a:pPr eaLnBrk="0" hangingPunct="0">
              <a:buFont typeface="Wingdings" pitchFamily="64" charset="2"/>
              <a:buChar char=""/>
            </a:pPr>
            <a:endParaRPr lang="tr-TR" sz="3000"/>
          </a:p>
          <a:p>
            <a:pPr eaLnBrk="0" hangingPunct="0">
              <a:buFont typeface="Wingdings" pitchFamily="64" charset="2"/>
              <a:buChar char=""/>
            </a:pPr>
            <a:r>
              <a:rPr lang="tr-TR" sz="3000"/>
              <a:t>ER Stres Yolağı</a:t>
            </a:r>
          </a:p>
          <a:p>
            <a:pPr eaLnBrk="0" hangingPunct="0"/>
            <a:endParaRPr lang="tr-TR" sz="4800">
              <a:solidFill>
                <a:schemeClr val="tx2"/>
              </a:solidFill>
            </a:endParaRPr>
          </a:p>
          <a:p>
            <a:pPr eaLnBrk="0" hangingPunct="0"/>
            <a:endParaRPr lang="tr-TR" sz="4800">
              <a:solidFill>
                <a:schemeClr val="tx2"/>
              </a:solidFill>
            </a:endParaRPr>
          </a:p>
          <a:p>
            <a:pPr eaLnBrk="0" hangingPunct="0"/>
            <a:endParaRPr lang="tr-TR" sz="48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Kaspazlar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752600"/>
            <a:ext cx="8686800" cy="4114800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>
              <a:lnSpc>
                <a:spcPct val="90000"/>
              </a:lnSpc>
            </a:pPr>
            <a:r>
              <a:rPr lang="tr-TR" sz="2400"/>
              <a:t>Apoptozun ana efektörleridir.</a:t>
            </a:r>
          </a:p>
          <a:p>
            <a:pPr marL="0" indent="0">
              <a:lnSpc>
                <a:spcPct val="90000"/>
              </a:lnSpc>
            </a:pPr>
            <a:endParaRPr lang="tr-TR" sz="2400"/>
          </a:p>
          <a:p>
            <a:pPr marL="0" indent="0">
              <a:lnSpc>
                <a:spcPct val="90000"/>
              </a:lnSpc>
            </a:pPr>
            <a:r>
              <a:rPr lang="tr-TR" sz="2400"/>
              <a:t>“Cystein Aspartate-specific Proteases” 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tr-TR" sz="2400"/>
              <a:t>katalitik aktiviteleri oldukça korunmuş aktif bir kısmın üstündeki cystein-residuelara bağımlıdır.</a:t>
            </a:r>
          </a:p>
          <a:p>
            <a:pPr marL="0" indent="0">
              <a:lnSpc>
                <a:spcPct val="90000"/>
              </a:lnSpc>
            </a:pPr>
            <a:endParaRPr lang="tr-TR" sz="2400"/>
          </a:p>
          <a:p>
            <a:pPr marL="0" indent="0">
              <a:lnSpc>
                <a:spcPct val="90000"/>
              </a:lnSpc>
            </a:pPr>
            <a:r>
              <a:rPr lang="tr-TR" sz="2400"/>
              <a:t>İnsanda 14 kaspaz tanımlanmıştır.</a:t>
            </a:r>
          </a:p>
          <a:p>
            <a:pPr marL="0" indent="0">
              <a:lnSpc>
                <a:spcPct val="90000"/>
              </a:lnSpc>
            </a:pPr>
            <a:endParaRPr lang="tr-TR" sz="2400"/>
          </a:p>
          <a:p>
            <a:pPr marL="0" indent="0">
              <a:lnSpc>
                <a:spcPct val="90000"/>
              </a:lnSpc>
            </a:pPr>
            <a:endParaRPr lang="tr-TR" sz="2400"/>
          </a:p>
          <a:p>
            <a:pPr marL="0" indent="0">
              <a:lnSpc>
                <a:spcPct val="90000"/>
              </a:lnSpc>
            </a:pPr>
            <a:endParaRPr lang="tr-TR" sz="2400"/>
          </a:p>
          <a:p>
            <a:pPr marL="0" indent="0">
              <a:lnSpc>
                <a:spcPct val="90000"/>
              </a:lnSpc>
            </a:pPr>
            <a:endParaRPr lang="tr-TR" sz="2400"/>
          </a:p>
          <a:p>
            <a:pPr marL="0" indent="0">
              <a:lnSpc>
                <a:spcPct val="90000"/>
              </a:lnSpc>
            </a:pPr>
            <a:endParaRPr lang="tr-TR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Kaspazlar</a:t>
            </a:r>
          </a:p>
        </p:txBody>
      </p:sp>
      <p:sp>
        <p:nvSpPr>
          <p:cNvPr id="2867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752600"/>
            <a:ext cx="8686800" cy="4114800"/>
          </a:xfrm>
          <a:prstGeom prst="rect">
            <a:avLst/>
          </a:prstGeo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endParaRPr lang="tr-TR" sz="2400"/>
          </a:p>
          <a:p>
            <a:pPr>
              <a:lnSpc>
                <a:spcPct val="90000"/>
              </a:lnSpc>
            </a:pPr>
            <a:endParaRPr lang="tr-TR" sz="2400"/>
          </a:p>
          <a:p>
            <a:pPr>
              <a:lnSpc>
                <a:spcPct val="90000"/>
              </a:lnSpc>
            </a:pPr>
            <a:endParaRPr lang="tr-TR" sz="2400"/>
          </a:p>
          <a:p>
            <a:pPr>
              <a:lnSpc>
                <a:spcPct val="90000"/>
              </a:lnSpc>
            </a:pPr>
            <a:endParaRPr lang="tr-TR" sz="2400"/>
          </a:p>
          <a:p>
            <a:pPr>
              <a:lnSpc>
                <a:spcPct val="90000"/>
              </a:lnSpc>
            </a:pPr>
            <a:endParaRPr lang="tr-TR" sz="2400"/>
          </a:p>
          <a:p>
            <a:pPr>
              <a:lnSpc>
                <a:spcPct val="90000"/>
              </a:lnSpc>
            </a:pPr>
            <a:endParaRPr lang="tr-TR" sz="2400"/>
          </a:p>
        </p:txBody>
      </p:sp>
      <p:graphicFrame>
        <p:nvGraphicFramePr>
          <p:cNvPr id="28675" name="OLEObject1"/>
          <p:cNvGraphicFramePr>
            <a:graphicFrameLocks/>
          </p:cNvGraphicFramePr>
          <p:nvPr/>
        </p:nvGraphicFramePr>
        <p:xfrm>
          <a:off x="2081213" y="1577975"/>
          <a:ext cx="5094287" cy="5262563"/>
        </p:xfrm>
        <a:graphic>
          <a:graphicData uri="http://schemas.openxmlformats.org/presentationml/2006/ole">
            <p:oleObj spid="_x0000_s28675" r:id="rId3" imgW="7680960" imgH="7924800" progId="Word.Document.8">
              <p:embed/>
            </p:oleObj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 sz="2900" b="1">
                <a:solidFill>
                  <a:schemeClr val="tx2"/>
                </a:solidFill>
              </a:rPr>
              <a:t>Intrinsik ve Ekstrinsik Yolaklar Arasında Crosstalk</a:t>
            </a:r>
            <a:r>
              <a:rPr lang="tr-TR" sz="2900">
                <a:solidFill>
                  <a:schemeClr val="tx2"/>
                </a:solidFill>
              </a:rPr>
              <a:t/>
            </a:r>
            <a:br>
              <a:rPr lang="tr-TR" sz="2900">
                <a:solidFill>
                  <a:schemeClr val="tx2"/>
                </a:solidFill>
              </a:rPr>
            </a:br>
            <a:endParaRPr lang="tr-TR" sz="2900">
              <a:solidFill>
                <a:schemeClr val="tx2"/>
              </a:solidFill>
            </a:endParaRPr>
          </a:p>
        </p:txBody>
      </p:sp>
      <p:sp>
        <p:nvSpPr>
          <p:cNvPr id="3072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1900238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/>
            <a:r>
              <a:rPr lang="tr-TR" sz="2000"/>
              <a:t>İntrinsic yolağa göre iki çeşit hücre:</a:t>
            </a:r>
          </a:p>
          <a:p>
            <a:pPr marL="0" indent="0">
              <a:buFont typeface="Arial" charset="0"/>
              <a:buNone/>
            </a:pPr>
            <a:r>
              <a:rPr lang="tr-TR" sz="2000"/>
              <a:t>Tip I Hücreler: DISCte caspase 8’in aktivasyonu apoptozu uyarmak için yeterlidir.</a:t>
            </a:r>
          </a:p>
          <a:p>
            <a:pPr marL="0" indent="0">
              <a:buFont typeface="Arial" charset="0"/>
              <a:buNone/>
            </a:pPr>
            <a:r>
              <a:rPr lang="tr-TR" sz="2000"/>
              <a:t>Tip II Hücreler: FADD ve caspase 8 gereklidir ve apoptozun uyarılması için mitokondrinin dahil olması gereklidir.</a:t>
            </a:r>
          </a:p>
          <a:p>
            <a:pPr marL="0" indent="0"/>
            <a:endParaRPr lang="tr-TR" sz="2000"/>
          </a:p>
          <a:p>
            <a:pPr marL="0" indent="0"/>
            <a:endParaRPr lang="tr-TR" sz="2000"/>
          </a:p>
          <a:p>
            <a:pPr marL="0" indent="0"/>
            <a:endParaRPr lang="tr-TR" sz="2000"/>
          </a:p>
        </p:txBody>
      </p:sp>
      <p:sp>
        <p:nvSpPr>
          <p:cNvPr id="30723" name="Rectangle2"/>
          <p:cNvSpPr>
            <a:spLocks noChangeArrowheads="1"/>
          </p:cNvSpPr>
          <p:nvPr/>
        </p:nvSpPr>
        <p:spPr bwMode="auto">
          <a:xfrm>
            <a:off x="447675" y="3573463"/>
            <a:ext cx="8229600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buFont typeface="Arial" charset="0"/>
              <a:buChar char="•"/>
            </a:pPr>
            <a:r>
              <a:rPr lang="tr-TR" sz="2000">
                <a:latin typeface="Calibri" pitchFamily="66" charset="0"/>
              </a:rPr>
              <a:t>Tip II hücrelere mitokondriden çıkan smac ve omi yardımcı olur.</a:t>
            </a:r>
          </a:p>
        </p:txBody>
      </p:sp>
      <p:sp>
        <p:nvSpPr>
          <p:cNvPr id="30724" name="Rectangle1"/>
          <p:cNvSpPr>
            <a:spLocks noChangeArrowheads="1"/>
          </p:cNvSpPr>
          <p:nvPr/>
        </p:nvSpPr>
        <p:spPr bwMode="auto">
          <a:xfrm>
            <a:off x="395288" y="4502150"/>
            <a:ext cx="8686800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lnSpc>
                <a:spcPct val="90000"/>
              </a:lnSpc>
              <a:buFont typeface="Arial" charset="0"/>
              <a:buChar char="•"/>
            </a:pPr>
            <a:r>
              <a:rPr lang="tr-TR" dirty="0" err="1">
                <a:latin typeface="Calibri" pitchFamily="66" charset="0"/>
              </a:rPr>
              <a:t>Caspase</a:t>
            </a:r>
            <a:r>
              <a:rPr lang="tr-TR" dirty="0">
                <a:latin typeface="Calibri" pitchFamily="66" charset="0"/>
              </a:rPr>
              <a:t> 2, 6, 8 ve 10un aktivasyonu için </a:t>
            </a:r>
            <a:r>
              <a:rPr lang="tr-TR" dirty="0" err="1">
                <a:latin typeface="Calibri" pitchFamily="66" charset="0"/>
              </a:rPr>
              <a:t>Caspase</a:t>
            </a:r>
            <a:r>
              <a:rPr lang="tr-TR" dirty="0">
                <a:latin typeface="Calibri" pitchFamily="66" charset="0"/>
              </a:rPr>
              <a:t> 9 ve 3 gereklidir ve bunlar </a:t>
            </a:r>
            <a:r>
              <a:rPr lang="tr-TR" dirty="0" err="1">
                <a:latin typeface="Calibri" pitchFamily="66" charset="0"/>
              </a:rPr>
              <a:t>cyt</a:t>
            </a:r>
            <a:r>
              <a:rPr lang="tr-TR" dirty="0">
                <a:latin typeface="Calibri" pitchFamily="66" charset="0"/>
              </a:rPr>
              <a:t> </a:t>
            </a:r>
            <a:r>
              <a:rPr lang="tr-TR" dirty="0" err="1">
                <a:latin typeface="Calibri" pitchFamily="66" charset="0"/>
              </a:rPr>
              <a:t>c’ye</a:t>
            </a:r>
            <a:r>
              <a:rPr lang="tr-TR" dirty="0">
                <a:latin typeface="Calibri" pitchFamily="66" charset="0"/>
              </a:rPr>
              <a:t> yanıt olarak çıkar.</a:t>
            </a:r>
          </a:p>
          <a:p>
            <a:pPr marL="342900" indent="-342900" eaLnBrk="0" hangingPunct="0">
              <a:lnSpc>
                <a:spcPct val="90000"/>
              </a:lnSpc>
              <a:spcBef>
                <a:spcPts val="425"/>
              </a:spcBef>
              <a:buFont typeface="Arial" charset="0"/>
              <a:buChar char="•"/>
            </a:pPr>
            <a:endParaRPr lang="tr-TR" dirty="0">
              <a:latin typeface="Calibri" pitchFamily="66" charset="0"/>
            </a:endParaRPr>
          </a:p>
          <a:p>
            <a:pPr marL="342900" indent="-342900" eaLnBrk="0" hangingPunct="0">
              <a:buFont typeface="Arial" charset="0"/>
              <a:buNone/>
            </a:pPr>
            <a:r>
              <a:rPr lang="tr-TR" dirty="0">
                <a:latin typeface="Calibri" pitchFamily="66" charset="0"/>
              </a:rPr>
              <a:t>DNA hasarına yanıt olarak p53 yalnızca </a:t>
            </a:r>
            <a:r>
              <a:rPr lang="tr-TR" dirty="0" err="1">
                <a:latin typeface="Calibri" pitchFamily="66" charset="0"/>
              </a:rPr>
              <a:t>Bax</a:t>
            </a:r>
            <a:r>
              <a:rPr lang="tr-TR" dirty="0">
                <a:latin typeface="Calibri" pitchFamily="66" charset="0"/>
              </a:rPr>
              <a:t>, Puma vb. </a:t>
            </a:r>
            <a:r>
              <a:rPr lang="tr-TR" dirty="0" err="1">
                <a:latin typeface="Calibri" pitchFamily="66" charset="0"/>
              </a:rPr>
              <a:t>intrinsik</a:t>
            </a:r>
            <a:r>
              <a:rPr lang="tr-TR" dirty="0">
                <a:latin typeface="Calibri" pitchFamily="66" charset="0"/>
              </a:rPr>
              <a:t> </a:t>
            </a:r>
            <a:r>
              <a:rPr lang="tr-TR" dirty="0" err="1">
                <a:latin typeface="Calibri" pitchFamily="66" charset="0"/>
              </a:rPr>
              <a:t>apoptotik</a:t>
            </a:r>
            <a:r>
              <a:rPr lang="tr-TR" dirty="0">
                <a:latin typeface="Calibri" pitchFamily="66" charset="0"/>
              </a:rPr>
              <a:t> molekülleri değil aynı zamanda </a:t>
            </a:r>
            <a:r>
              <a:rPr lang="tr-TR" dirty="0" err="1">
                <a:latin typeface="Calibri" pitchFamily="66" charset="0"/>
              </a:rPr>
              <a:t>FasL</a:t>
            </a:r>
            <a:r>
              <a:rPr lang="tr-TR" dirty="0">
                <a:latin typeface="Calibri" pitchFamily="66" charset="0"/>
              </a:rPr>
              <a:t> gibi </a:t>
            </a:r>
            <a:r>
              <a:rPr lang="tr-TR" dirty="0" err="1">
                <a:latin typeface="Calibri" pitchFamily="66" charset="0"/>
              </a:rPr>
              <a:t>ekstrinsik</a:t>
            </a:r>
            <a:r>
              <a:rPr lang="tr-TR" dirty="0">
                <a:latin typeface="Calibri" pitchFamily="66" charset="0"/>
              </a:rPr>
              <a:t> yolak moleküllerinin transkripsiyonunu da artırır. 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 sz="2900" b="1">
                <a:solidFill>
                  <a:schemeClr val="tx2"/>
                </a:solidFill>
              </a:rPr>
              <a:t>Intrinsik ve Ekstrinsik Yolaklar Arasında Crosstalk</a:t>
            </a:r>
            <a:r>
              <a:rPr lang="tr-TR" sz="2900">
                <a:solidFill>
                  <a:schemeClr val="tx2"/>
                </a:solidFill>
              </a:rPr>
              <a:t/>
            </a:r>
            <a:br>
              <a:rPr lang="tr-TR" sz="2900">
                <a:solidFill>
                  <a:schemeClr val="tx2"/>
                </a:solidFill>
              </a:rPr>
            </a:br>
            <a:endParaRPr lang="tr-TR" sz="2900">
              <a:solidFill>
                <a:schemeClr val="tx2"/>
              </a:solidFill>
            </a:endParaRP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523875" y="1219200"/>
            <a:ext cx="8229600" cy="1901825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/>
            <a:endParaRPr lang="tr-TR" sz="1800"/>
          </a:p>
          <a:p>
            <a:pPr marL="0" indent="0"/>
            <a:endParaRPr lang="tr-TR" sz="1800"/>
          </a:p>
          <a:p>
            <a:pPr marL="0" indent="0">
              <a:buFont typeface="Arial" charset="0"/>
              <a:buNone/>
            </a:pPr>
            <a:r>
              <a:rPr lang="tr-TR" sz="3000"/>
              <a:t>Birçok kemoterapi ajanı veya stres unsuru hücreleri ligand-uyarımlı apoptoza duyarlı hale getirebilir. </a:t>
            </a:r>
          </a:p>
          <a:p>
            <a:pPr marL="0" indent="0">
              <a:buFont typeface="Arial" charset="0"/>
              <a:buNone/>
            </a:pPr>
            <a:endParaRPr lang="tr-TR" sz="3000"/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tr-TR" sz="2400" b="1"/>
              <a:t> TRAIL duyarlılığı şunlarla başlatılabilir veya artırılabilir: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tr-TR" sz="1800"/>
              <a:t> </a:t>
            </a:r>
          </a:p>
          <a:p>
            <a:pPr marL="0" indent="0">
              <a:lnSpc>
                <a:spcPct val="90000"/>
              </a:lnSpc>
            </a:pPr>
            <a:r>
              <a:rPr lang="tr-TR" sz="1800"/>
              <a:t>Actinomycin D gibi transkripsiyon inhibitörleri veya cycloheximide gibi protein sentezi inhibitörleri</a:t>
            </a:r>
          </a:p>
          <a:p>
            <a:pPr marL="0" indent="0">
              <a:lnSpc>
                <a:spcPct val="90000"/>
              </a:lnSpc>
            </a:pPr>
            <a:r>
              <a:rPr lang="tr-TR" sz="1800"/>
              <a:t>DNA’da hasar oluşturan kemoterapi ajanları (örn. doxorubicin, cisplatin, etoposide...)</a:t>
            </a:r>
          </a:p>
          <a:p>
            <a:pPr marL="0" indent="0">
              <a:lnSpc>
                <a:spcPct val="90000"/>
              </a:lnSpc>
            </a:pPr>
            <a:r>
              <a:rPr lang="tr-TR" sz="1800"/>
              <a:t> ER stresini uyaran tunicamycin, animomycin gibi moleküller</a:t>
            </a:r>
          </a:p>
          <a:p>
            <a:pPr marL="0" indent="0">
              <a:lnSpc>
                <a:spcPct val="90000"/>
              </a:lnSpc>
            </a:pPr>
            <a:r>
              <a:rPr lang="tr-TR" sz="1800"/>
              <a:t> Radyasyon</a:t>
            </a:r>
          </a:p>
          <a:p>
            <a:pPr marL="0" indent="0">
              <a:lnSpc>
                <a:spcPct val="90000"/>
              </a:lnSpc>
            </a:pPr>
            <a:endParaRPr lang="tr-TR" sz="1800"/>
          </a:p>
          <a:p>
            <a:pPr marL="0" indent="0"/>
            <a:endParaRPr lang="tr-TR" sz="1800"/>
          </a:p>
          <a:p>
            <a:pPr marL="0" indent="0"/>
            <a:endParaRPr lang="tr-TR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447675" y="3573463"/>
            <a:ext cx="8229600" cy="1468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buFont typeface="Arial" charset="0"/>
              <a:buChar char="•"/>
            </a:pPr>
            <a:endParaRPr lang="tr-TR" sz="3200">
              <a:latin typeface="Calibri" pitchFamily="66" charset="0"/>
            </a:endParaRPr>
          </a:p>
        </p:txBody>
      </p:sp>
      <p:sp>
        <p:nvSpPr>
          <p:cNvPr id="31748" name="Rectangle1"/>
          <p:cNvSpPr>
            <a:spLocks noChangeArrowheads="1"/>
          </p:cNvSpPr>
          <p:nvPr/>
        </p:nvSpPr>
        <p:spPr bwMode="auto">
          <a:xfrm>
            <a:off x="395288" y="4502150"/>
            <a:ext cx="8686800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0" hangingPunct="0">
              <a:buFont typeface="Arial" charset="0"/>
              <a:buNone/>
            </a:pPr>
            <a:r>
              <a:rPr lang="tr-TR">
                <a:latin typeface="Calibri" pitchFamily="66" charset="0"/>
              </a:rPr>
              <a:t> 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 sz="3600" b="1">
                <a:solidFill>
                  <a:schemeClr val="tx2"/>
                </a:solidFill>
              </a:rPr>
              <a:t>ER Stresi Apoptotik Yolağı</a:t>
            </a:r>
            <a:r>
              <a:rPr lang="tr-TR" sz="3600">
                <a:solidFill>
                  <a:schemeClr val="tx2"/>
                </a:solidFill>
              </a:rPr>
              <a:t/>
            </a:r>
            <a:br>
              <a:rPr lang="tr-TR" sz="3600">
                <a:solidFill>
                  <a:schemeClr val="tx2"/>
                </a:solidFill>
              </a:rPr>
            </a:br>
            <a:endParaRPr lang="tr-TR" sz="3600">
              <a:solidFill>
                <a:schemeClr val="tx2"/>
              </a:solidFill>
            </a:endParaRPr>
          </a:p>
        </p:txBody>
      </p:sp>
      <p:sp>
        <p:nvSpPr>
          <p:cNvPr id="32770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5029200"/>
          </a:xfrm>
          <a:prstGeom prst="rect">
            <a:avLst/>
          </a:prstGeo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sz="2000"/>
              <a:t>İntrinsik yolağın ikinci organeli</a:t>
            </a:r>
          </a:p>
          <a:p>
            <a:pPr>
              <a:lnSpc>
                <a:spcPct val="90000"/>
              </a:lnSpc>
            </a:pPr>
            <a:r>
              <a:rPr lang="tr-TR" sz="2000"/>
              <a:t>Protein katlanma kalitesinden sorumlu (alzheimer, prion, huntington...)</a:t>
            </a:r>
          </a:p>
          <a:p>
            <a:pPr>
              <a:lnSpc>
                <a:spcPct val="90000"/>
              </a:lnSpc>
            </a:pPr>
            <a:r>
              <a:rPr lang="tr-TR" sz="2000"/>
              <a:t>Çeşitli streslere yanıt verir:</a:t>
            </a:r>
          </a:p>
          <a:p>
            <a:pPr lvl="1">
              <a:lnSpc>
                <a:spcPct val="90000"/>
              </a:lnSpc>
            </a:pPr>
            <a:r>
              <a:rPr lang="tr-TR" sz="1800"/>
              <a:t>Oksidatif stres</a:t>
            </a:r>
          </a:p>
          <a:p>
            <a:pPr lvl="1">
              <a:lnSpc>
                <a:spcPct val="90000"/>
              </a:lnSpc>
            </a:pPr>
            <a:r>
              <a:rPr lang="tr-TR" sz="1800"/>
              <a:t>Kimyasal toksisite,</a:t>
            </a:r>
          </a:p>
          <a:p>
            <a:pPr lvl="1">
              <a:lnSpc>
                <a:spcPct val="90000"/>
              </a:lnSpc>
            </a:pPr>
            <a:r>
              <a:rPr lang="tr-TR" sz="1800"/>
              <a:t>Ca2+ ionophore uygulaması</a:t>
            </a:r>
          </a:p>
          <a:p>
            <a:pPr lvl="1">
              <a:lnSpc>
                <a:spcPct val="90000"/>
              </a:lnSpc>
            </a:pPr>
            <a:r>
              <a:rPr lang="tr-TR" sz="1800"/>
              <a:t>Glycosylation inhibitörlerine maruz kalma</a:t>
            </a:r>
          </a:p>
          <a:p>
            <a:pPr>
              <a:lnSpc>
                <a:spcPct val="90000"/>
              </a:lnSpc>
            </a:pPr>
            <a:endParaRPr lang="tr-TR" sz="2000"/>
          </a:p>
          <a:p>
            <a:pPr>
              <a:lnSpc>
                <a:spcPct val="90000"/>
              </a:lnSpc>
            </a:pPr>
            <a:r>
              <a:rPr lang="tr-TR" sz="2000"/>
              <a:t>Hücresel stresler hatalı katlanmış proteinlere ve dengesiz Ca seviyelerine yol açarak unfolded protein response (UPR)’a sebebiyet verir.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 sz="3600" b="1">
                <a:solidFill>
                  <a:schemeClr val="tx2"/>
                </a:solidFill>
              </a:rPr>
              <a:t>ER Stresi Apoptotik Yolağı</a:t>
            </a:r>
            <a:r>
              <a:rPr lang="tr-TR" sz="3600">
                <a:solidFill>
                  <a:schemeClr val="tx2"/>
                </a:solidFill>
              </a:rPr>
              <a:t/>
            </a:r>
            <a:br>
              <a:rPr lang="tr-TR" sz="3600">
                <a:solidFill>
                  <a:schemeClr val="tx2"/>
                </a:solidFill>
              </a:rPr>
            </a:br>
            <a:endParaRPr lang="tr-TR" sz="3600">
              <a:solidFill>
                <a:schemeClr val="tx2"/>
              </a:solidFill>
            </a:endParaRPr>
          </a:p>
        </p:txBody>
      </p:sp>
      <p:sp>
        <p:nvSpPr>
          <p:cNvPr id="33794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5029200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sz="2400"/>
              <a:t>UPR şunlarla karakterizedir:</a:t>
            </a:r>
          </a:p>
          <a:p>
            <a:pPr marL="0" indent="0">
              <a:buFont typeface="Arial" charset="0"/>
              <a:buNone/>
            </a:pPr>
            <a:r>
              <a:rPr lang="tr-TR" sz="1800"/>
              <a:t>1. Protein sentezini azalt ki daha çok yanlış protein birikmesin </a:t>
            </a:r>
          </a:p>
          <a:p>
            <a:pPr marL="0" indent="0">
              <a:buFont typeface="Arial" charset="0"/>
              <a:buNone/>
            </a:pPr>
            <a:r>
              <a:rPr lang="tr-TR" sz="1800"/>
              <a:t>2. Chaperonları ve katalistleri çağır, düzgün katlamaya çalış</a:t>
            </a:r>
          </a:p>
          <a:p>
            <a:pPr marL="0" indent="0">
              <a:buFont typeface="Arial" charset="0"/>
              <a:buNone/>
            </a:pPr>
            <a:r>
              <a:rPr lang="tr-TR" sz="1800"/>
              <a:t>3. Hala düzelmeyenleri ER-associated protein degradation (ERAD)ile yok et.</a:t>
            </a:r>
          </a:p>
          <a:p>
            <a:pPr marL="0" indent="0">
              <a:buFont typeface="Arial" charset="0"/>
              <a:buNone/>
            </a:pPr>
            <a:endParaRPr lang="tr-TR" sz="1800"/>
          </a:p>
          <a:p>
            <a:pPr marL="0" indent="0">
              <a:buFont typeface="Arial" charset="0"/>
              <a:buNone/>
            </a:pPr>
            <a:endParaRPr lang="tr-TR" sz="1800" b="1"/>
          </a:p>
          <a:p>
            <a:pPr marL="0" indent="0">
              <a:buFont typeface="Arial" charset="0"/>
              <a:buNone/>
            </a:pPr>
            <a:r>
              <a:rPr lang="tr-TR" sz="1800" b="1"/>
              <a:t>Hala olmazsa apoptoz.</a:t>
            </a:r>
          </a:p>
          <a:p>
            <a:pPr marL="0" indent="0">
              <a:buFont typeface="Arial" charset="0"/>
              <a:buNone/>
            </a:pPr>
            <a:endParaRPr lang="tr-TR" sz="1800" b="1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 sz="3600" b="1">
                <a:solidFill>
                  <a:schemeClr val="tx2"/>
                </a:solidFill>
              </a:rPr>
              <a:t>ER Stresi Apoptotik Yolağı</a:t>
            </a:r>
            <a:r>
              <a:rPr lang="tr-TR" sz="3600">
                <a:solidFill>
                  <a:schemeClr val="tx2"/>
                </a:solidFill>
              </a:rPr>
              <a:t/>
            </a:r>
            <a:br>
              <a:rPr lang="tr-TR" sz="3600">
                <a:solidFill>
                  <a:schemeClr val="tx2"/>
                </a:solidFill>
              </a:rPr>
            </a:br>
            <a:endParaRPr lang="tr-TR" sz="3600">
              <a:solidFill>
                <a:schemeClr val="tx2"/>
              </a:solidFill>
            </a:endParaRP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5029200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sz="2400"/>
              <a:t>UPR şunlarla karakterizedir:</a:t>
            </a:r>
          </a:p>
          <a:p>
            <a:pPr marL="0" indent="0">
              <a:buFont typeface="Arial" charset="0"/>
              <a:buNone/>
            </a:pPr>
            <a:r>
              <a:rPr lang="tr-TR" sz="1800"/>
              <a:t>1. Protein sentezini azalt ki daha çok yanlış protein birikmesin </a:t>
            </a:r>
          </a:p>
          <a:p>
            <a:pPr marL="0" indent="0">
              <a:buFont typeface="Arial" charset="0"/>
              <a:buNone/>
            </a:pPr>
            <a:r>
              <a:rPr lang="tr-TR" sz="1800"/>
              <a:t>2. Chaperonları ve katalistleri çağır, düzgün katlamaya çalış</a:t>
            </a:r>
          </a:p>
          <a:p>
            <a:pPr marL="0" indent="0">
              <a:buFont typeface="Arial" charset="0"/>
              <a:buNone/>
            </a:pPr>
            <a:r>
              <a:rPr lang="tr-TR" sz="1800"/>
              <a:t>3. Hala düzelmeyenleri ER-associated protein degradation (ERAD)ile yok et.</a:t>
            </a:r>
          </a:p>
          <a:p>
            <a:pPr marL="0" indent="0">
              <a:buFont typeface="Arial" charset="0"/>
              <a:buNone/>
            </a:pPr>
            <a:endParaRPr lang="tr-TR" sz="1800"/>
          </a:p>
          <a:p>
            <a:pPr marL="0" indent="0">
              <a:buFont typeface="Arial" charset="0"/>
              <a:buNone/>
            </a:pPr>
            <a:endParaRPr lang="tr-TR" sz="1800" b="1"/>
          </a:p>
          <a:p>
            <a:pPr marL="0" indent="0">
              <a:buFont typeface="Arial" charset="0"/>
              <a:buNone/>
            </a:pPr>
            <a:r>
              <a:rPr lang="tr-TR" sz="1800" b="1"/>
              <a:t>Hala olmazsa apoptoz.</a:t>
            </a:r>
          </a:p>
          <a:p>
            <a:pPr marL="0" indent="0">
              <a:buFont typeface="Arial" charset="0"/>
              <a:buNone/>
            </a:pPr>
            <a:endParaRPr lang="tr-TR" sz="1800" b="1"/>
          </a:p>
          <a:p>
            <a:pPr marL="0" indent="0"/>
            <a:r>
              <a:rPr lang="tr-TR" sz="1800"/>
              <a:t>Ca salınımı</a:t>
            </a:r>
          </a:p>
          <a:p>
            <a:pPr marL="0" indent="0"/>
            <a:r>
              <a:rPr lang="tr-TR" sz="1800"/>
              <a:t>Mitokondrinin Ca alması ve cyt c salgılaması &gt;&gt; amplification loop</a:t>
            </a:r>
          </a:p>
          <a:p>
            <a:pPr marL="0" indent="0"/>
            <a:r>
              <a:rPr lang="tr-TR" sz="1800"/>
              <a:t>Bcl-2 ailesinin dahil olması ve regüle etmesiile caspase 12 aktivasyonu</a:t>
            </a:r>
          </a:p>
          <a:p>
            <a:pPr marL="0" indent="0"/>
            <a:endParaRPr lang="tr-TR" sz="1800" b="1"/>
          </a:p>
          <a:p>
            <a:pPr marL="0" indent="0"/>
            <a:r>
              <a:rPr lang="tr-TR" sz="1800"/>
              <a:t>Caspase 12 sitoplazmaya geçer, pro-cas9’u keserek cas3’ü aktive eder ve yolak ilerler.</a:t>
            </a:r>
          </a:p>
          <a:p>
            <a:pPr marL="0" indent="0">
              <a:buFont typeface="Arial" charset="0"/>
              <a:buNone/>
            </a:pPr>
            <a:endParaRPr lang="tr-TR" sz="1800" b="1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tr-TR" sz="3600">
                <a:solidFill>
                  <a:schemeClr val="tx2"/>
                </a:solidFill>
              </a:rPr>
              <a:t>Referanslar</a:t>
            </a:r>
          </a:p>
        </p:txBody>
      </p:sp>
      <p:sp>
        <p:nvSpPr>
          <p:cNvPr id="35842" name="Rectangle 3"/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457200" y="1600200"/>
            <a:ext cx="8229600" cy="5029200"/>
          </a:xfrm>
          <a:prstGeom prst="rect">
            <a:avLst/>
          </a:prstGeom>
          <a:noFill/>
          <a:ln/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tr-TR" sz="1800">
                <a:solidFill>
                  <a:srgbClr val="000000"/>
                </a:solidFill>
                <a:latin typeface="Times New Roman" pitchFamily="65" charset="0"/>
              </a:rPr>
              <a:t>Lewin, B., Krebs, J., Kilpatrick, S., Goldstein, E. and Lewin, B. (2011). Lewin's genes X. Sudbury, Mass.: Jones and Bartlett.</a:t>
            </a:r>
          </a:p>
          <a:p>
            <a:pPr marL="0" indent="0">
              <a:buFont typeface="Arial" charset="0"/>
              <a:buNone/>
            </a:pPr>
            <a:endParaRPr lang="tr-TR" sz="2400">
              <a:solidFill>
                <a:srgbClr val="000000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tr-TR" sz="1800">
                <a:latin typeface="Times New Roman" pitchFamily="65" charset="0"/>
              </a:rPr>
              <a:t>Hanahan, D. and Weinberg, R. (2011). Hallmarks of Cancer: The Next Generation. Cell, 144(5), pp.646-674.</a:t>
            </a:r>
          </a:p>
          <a:p>
            <a:pPr marL="0" indent="0">
              <a:buFont typeface="Arial" charset="0"/>
              <a:buNone/>
            </a:pPr>
            <a:endParaRPr lang="tr-TR" sz="1800">
              <a:latin typeface="Times New Roman" pitchFamily="65" charset="0"/>
            </a:endParaRPr>
          </a:p>
          <a:p>
            <a:pPr marL="0" indent="0">
              <a:buFont typeface="Arial" charset="0"/>
              <a:buNone/>
            </a:pPr>
            <a:r>
              <a:rPr lang="tr-TR" sz="1800">
                <a:latin typeface="Times New Roman" pitchFamily="65" charset="0"/>
              </a:rPr>
              <a:t>Albert L. Lehninger, David L. Nelson, Michael M. Cox (2014). Principles of Biochemistry.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3 Slayt Numarası Yer Tutucusu"/>
          <p:cNvSpPr>
            <a:spLocks noChangeArrowheads="1"/>
          </p:cNvSpPr>
          <p:nvPr/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/>
            <a:fld id="{F3234A8A-B034-4BF9-8D45-6EA987461C6E}" type="slidenum">
              <a:rPr lang="tr-TR" sz="1200">
                <a:solidFill>
                  <a:srgbClr val="8C8C8C"/>
                </a:solidFill>
              </a:rPr>
              <a:pPr algn="r" eaLnBrk="0" hangingPunct="0"/>
              <a:t>3</a:t>
            </a:fld>
            <a:endParaRPr lang="tr-TR" sz="1200">
              <a:solidFill>
                <a:srgbClr val="8C8C8C"/>
              </a:solidFill>
            </a:endParaRPr>
          </a:p>
        </p:txBody>
      </p:sp>
      <p:sp>
        <p:nvSpPr>
          <p:cNvPr id="4098" name="Text Box 2"/>
          <p:cNvSpPr>
            <a:spLocks noChangeArrowheads="1"/>
          </p:cNvSpPr>
          <p:nvPr/>
        </p:nvSpPr>
        <p:spPr bwMode="auto">
          <a:xfrm>
            <a:off x="4624388" y="32829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/>
            <a:endParaRPr lang="tr-TR" sz="2000">
              <a:latin typeface="Times New Roman" pitchFamily="65" charset="0"/>
            </a:endParaRPr>
          </a:p>
        </p:txBody>
      </p:sp>
      <p:sp>
        <p:nvSpPr>
          <p:cNvPr id="4099" name="SlideTitle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 Apoptoz</a:t>
            </a:r>
          </a:p>
        </p:txBody>
      </p:sp>
      <p:sp>
        <p:nvSpPr>
          <p:cNvPr id="4100" name="Object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 sz="2400"/>
              <a:t>Apoptoz = Programlı Hücre Ölümü</a:t>
            </a:r>
          </a:p>
          <a:p>
            <a:endParaRPr lang="tr-TR" sz="2400"/>
          </a:p>
          <a:p>
            <a:r>
              <a:rPr lang="tr-TR" sz="2400"/>
              <a:t>Dış faktörlerden (hasar, ölüm ligandı...) gerçekleşebilir.</a:t>
            </a:r>
          </a:p>
          <a:p>
            <a:endParaRPr lang="tr-TR" sz="2400"/>
          </a:p>
          <a:p>
            <a:r>
              <a:rPr lang="tr-TR" sz="2400"/>
              <a:t>İç faktörlerden (instabilite, onkogen aktivasyonu, ER stresi...) gerçekleşebilir.</a:t>
            </a:r>
          </a:p>
          <a:p>
            <a:endParaRPr lang="tr-TR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3 Slayt Numarası Yer Tutucusu"/>
          <p:cNvSpPr>
            <a:spLocks noChangeArrowheads="1"/>
          </p:cNvSpPr>
          <p:nvPr/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/>
            <a:fld id="{B4324B8C-4620-4EB7-B0DC-8194E8A85465}" type="slidenum">
              <a:rPr lang="tr-TR" sz="1200">
                <a:solidFill>
                  <a:srgbClr val="8C8C8C"/>
                </a:solidFill>
              </a:rPr>
              <a:pPr algn="r" eaLnBrk="0" hangingPunct="0"/>
              <a:t>4</a:t>
            </a:fld>
            <a:endParaRPr lang="tr-TR" sz="1200">
              <a:solidFill>
                <a:srgbClr val="8C8C8C"/>
              </a:solidFill>
            </a:endParaRPr>
          </a:p>
        </p:txBody>
      </p:sp>
      <p:sp>
        <p:nvSpPr>
          <p:cNvPr id="5122" name="Text Box 2"/>
          <p:cNvSpPr>
            <a:spLocks noChangeArrowheads="1"/>
          </p:cNvSpPr>
          <p:nvPr/>
        </p:nvSpPr>
        <p:spPr bwMode="auto">
          <a:xfrm>
            <a:off x="4624388" y="32829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/>
            <a:endParaRPr lang="tr-TR" sz="2000">
              <a:latin typeface="Times New Roman" pitchFamily="65" charset="0"/>
            </a:endParaRPr>
          </a:p>
        </p:txBody>
      </p:sp>
      <p:sp>
        <p:nvSpPr>
          <p:cNvPr id="5123" name="SlideTitle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 Apoptoz</a:t>
            </a:r>
          </a:p>
        </p:txBody>
      </p:sp>
      <p:sp>
        <p:nvSpPr>
          <p:cNvPr id="5124" name="Object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tr-TR" sz="2400" b="1"/>
              <a:t>Hayatta kalmak için ölmek</a:t>
            </a:r>
          </a:p>
          <a:p>
            <a:pPr marL="0" indent="0"/>
            <a:endParaRPr lang="tr-TR" sz="2400"/>
          </a:p>
          <a:p>
            <a:pPr marL="0" indent="0"/>
            <a:endParaRPr lang="tr-TR" sz="2400"/>
          </a:p>
          <a:p>
            <a:pPr marL="0" indent="0"/>
            <a:r>
              <a:rPr lang="tr-TR" sz="2400"/>
              <a:t>Gelişimsel</a:t>
            </a:r>
          </a:p>
          <a:p>
            <a:pPr marL="0" indent="0"/>
            <a:r>
              <a:rPr lang="tr-TR" sz="2400"/>
              <a:t>Homeostaz için</a:t>
            </a:r>
          </a:p>
          <a:p>
            <a:pPr marL="0" indent="0"/>
            <a:r>
              <a:rPr lang="tr-TR" sz="2400"/>
              <a:t>Enfeksiyonu/hasarı engellemek için</a:t>
            </a:r>
          </a:p>
          <a:p>
            <a:pPr marL="0" indent="0"/>
            <a:r>
              <a:rPr lang="tr-TR" sz="2400"/>
              <a:t>Kanseri engellemek için...</a:t>
            </a:r>
          </a:p>
          <a:p>
            <a:pPr marL="0" indent="0"/>
            <a:endParaRPr lang="tr-TR" sz="2400"/>
          </a:p>
          <a:p>
            <a:pPr marL="0" indent="0"/>
            <a:endParaRPr lang="tr-TR"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3 Slayt Numarası Yer Tutucusu"/>
          <p:cNvSpPr>
            <a:spLocks noChangeArrowheads="1"/>
          </p:cNvSpPr>
          <p:nvPr/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/>
            <a:fld id="{0E5F51E7-20D8-4BB8-A8FA-4B80ADD138CF}" type="slidenum">
              <a:rPr lang="tr-TR" sz="1200">
                <a:solidFill>
                  <a:srgbClr val="8C8C8C"/>
                </a:solidFill>
              </a:rPr>
              <a:pPr algn="r" eaLnBrk="0" hangingPunct="0"/>
              <a:t>5</a:t>
            </a:fld>
            <a:endParaRPr lang="tr-TR" sz="1200">
              <a:solidFill>
                <a:srgbClr val="8C8C8C"/>
              </a:solidFill>
            </a:endParaRPr>
          </a:p>
        </p:txBody>
      </p:sp>
      <p:sp>
        <p:nvSpPr>
          <p:cNvPr id="6146" name="Text Box 2"/>
          <p:cNvSpPr>
            <a:spLocks noChangeArrowheads="1"/>
          </p:cNvSpPr>
          <p:nvPr/>
        </p:nvSpPr>
        <p:spPr bwMode="auto">
          <a:xfrm>
            <a:off x="4624388" y="32829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/>
            <a:endParaRPr lang="tr-TR" sz="2000">
              <a:latin typeface="Times New Roman" pitchFamily="65" charset="0"/>
            </a:endParaRPr>
          </a:p>
        </p:txBody>
      </p:sp>
      <p:sp>
        <p:nvSpPr>
          <p:cNvPr id="6147" name="SlideTitle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 Apoptoz</a:t>
            </a:r>
          </a:p>
        </p:txBody>
      </p:sp>
      <p:sp>
        <p:nvSpPr>
          <p:cNvPr id="6148" name="Object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Carl Vogt, 1842: Süreci tanımladı</a:t>
            </a:r>
          </a:p>
          <a:p>
            <a:endParaRPr lang="tr-TR"/>
          </a:p>
          <a:p>
            <a:r>
              <a:rPr lang="tr-TR"/>
              <a:t>John Kerr, 1972 : apoptoz kelimesinin kullanılması, ‘‘apoptotic bodies’’ </a:t>
            </a:r>
          </a:p>
          <a:p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3 Slayt Numarası Yer Tutucusu"/>
          <p:cNvSpPr>
            <a:spLocks noChangeArrowheads="1"/>
          </p:cNvSpPr>
          <p:nvPr/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/>
            <a:fld id="{36C36363-07E1-4312-A25E-E191A8C43A6E}" type="slidenum">
              <a:rPr lang="tr-TR" sz="1200">
                <a:solidFill>
                  <a:srgbClr val="8C8C8C"/>
                </a:solidFill>
              </a:rPr>
              <a:pPr algn="r" eaLnBrk="0" hangingPunct="0"/>
              <a:t>6</a:t>
            </a:fld>
            <a:endParaRPr lang="tr-TR" sz="1200">
              <a:solidFill>
                <a:srgbClr val="8C8C8C"/>
              </a:solidFill>
            </a:endParaRPr>
          </a:p>
        </p:txBody>
      </p:sp>
      <p:sp>
        <p:nvSpPr>
          <p:cNvPr id="7170" name="Text Box 2"/>
          <p:cNvSpPr>
            <a:spLocks noChangeArrowheads="1"/>
          </p:cNvSpPr>
          <p:nvPr/>
        </p:nvSpPr>
        <p:spPr bwMode="auto">
          <a:xfrm>
            <a:off x="4624388" y="32829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/>
            <a:endParaRPr lang="tr-TR" sz="2000">
              <a:latin typeface="Times New Roman" pitchFamily="65" charset="0"/>
            </a:endParaRPr>
          </a:p>
        </p:txBody>
      </p:sp>
      <p:sp>
        <p:nvSpPr>
          <p:cNvPr id="7171" name="SlideTitle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 Apoptoz</a:t>
            </a:r>
          </a:p>
        </p:txBody>
      </p:sp>
      <p:sp>
        <p:nvSpPr>
          <p:cNvPr id="7172" name="Object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80000"/>
              </a:lnSpc>
            </a:pPr>
            <a:r>
              <a:rPr lang="tr-TR"/>
              <a:t>Apoptotik cisimler bozulmamış plazma membranıyla çevrilidir: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tr-TR" sz="2500"/>
              <a:t>-İçerik dışarı sızmaz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r>
              <a:rPr lang="tr-TR" sz="2500"/>
              <a:t>-İnflamasyon olmaz</a:t>
            </a:r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tr-TR" sz="2500"/>
          </a:p>
          <a:p>
            <a:pPr marL="0" indent="0">
              <a:lnSpc>
                <a:spcPct val="80000"/>
              </a:lnSpc>
              <a:buFont typeface="Arial" charset="0"/>
              <a:buNone/>
            </a:pPr>
            <a:endParaRPr lang="tr-TR" sz="2500"/>
          </a:p>
          <a:p>
            <a:pPr marL="0" indent="0">
              <a:lnSpc>
                <a:spcPct val="80000"/>
              </a:lnSpc>
            </a:pPr>
            <a:r>
              <a:rPr lang="tr-TR"/>
              <a:t> Nekroz tam aksine şişme ve membranın patlamasıyla karakterize</a:t>
            </a:r>
          </a:p>
          <a:p>
            <a:pPr marL="0" indent="0"/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3 Slayt Numarası Yer Tutucusu"/>
          <p:cNvSpPr>
            <a:spLocks noChangeArrowheads="1"/>
          </p:cNvSpPr>
          <p:nvPr/>
        </p:nvSpPr>
        <p:spPr bwMode="auto">
          <a:xfrm>
            <a:off x="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0" hangingPunct="0"/>
            <a:fld id="{A6FAD3B9-F82E-4686-A1A6-C27609A76C18}" type="slidenum">
              <a:rPr lang="tr-TR" sz="1200">
                <a:solidFill>
                  <a:srgbClr val="8C8C8C"/>
                </a:solidFill>
              </a:rPr>
              <a:pPr algn="r" eaLnBrk="0" hangingPunct="0"/>
              <a:t>7</a:t>
            </a:fld>
            <a:endParaRPr lang="tr-TR" sz="1200">
              <a:solidFill>
                <a:srgbClr val="8C8C8C"/>
              </a:solidFill>
            </a:endParaRPr>
          </a:p>
        </p:txBody>
      </p:sp>
      <p:sp>
        <p:nvSpPr>
          <p:cNvPr id="8194" name="Text Box 2"/>
          <p:cNvSpPr>
            <a:spLocks noChangeArrowheads="1"/>
          </p:cNvSpPr>
          <p:nvPr/>
        </p:nvSpPr>
        <p:spPr bwMode="auto">
          <a:xfrm>
            <a:off x="4624388" y="3282950"/>
            <a:ext cx="184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marL="342900" indent="-342900" eaLnBrk="0" hangingPunct="0"/>
            <a:endParaRPr lang="tr-TR" sz="2000">
              <a:latin typeface="Times New Roman" pitchFamily="65" charset="0"/>
            </a:endParaRPr>
          </a:p>
        </p:txBody>
      </p:sp>
      <p:sp>
        <p:nvSpPr>
          <p:cNvPr id="8195" name="SlideTitle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Kanser Hücresinde Apoptoz</a:t>
            </a:r>
          </a:p>
        </p:txBody>
      </p:sp>
      <p:sp>
        <p:nvSpPr>
          <p:cNvPr id="8196" name="Object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tr-TR"/>
              <a:t>Normal hücrelerde mitoz ve apoptoz dengede</a:t>
            </a:r>
          </a:p>
          <a:p>
            <a:pPr marL="0" indent="0"/>
            <a:endParaRPr lang="tr-TR"/>
          </a:p>
          <a:p>
            <a:pPr marL="0" indent="0"/>
            <a:r>
              <a:rPr lang="tr-TR"/>
              <a:t>Kanser hücresinde dengesizlik:</a:t>
            </a:r>
          </a:p>
          <a:p>
            <a:pPr marL="0" indent="0">
              <a:buFont typeface="Arial" charset="0"/>
              <a:buNone/>
            </a:pPr>
            <a:r>
              <a:rPr lang="tr-TR"/>
              <a:t> i) Mitoz daha hızlı değil fakat kontrolsüz </a:t>
            </a:r>
          </a:p>
          <a:p>
            <a:pPr marL="0" indent="0">
              <a:buFont typeface="Arial" charset="0"/>
              <a:buNone/>
            </a:pPr>
            <a:r>
              <a:rPr lang="tr-TR"/>
              <a:t> ii) Apoptoz olmuyor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90600"/>
            <a:ext cx="8229600" cy="4876800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endParaRPr lang="tr-TR" sz="2000" b="1"/>
          </a:p>
        </p:txBody>
      </p:sp>
      <p:sp>
        <p:nvSpPr>
          <p:cNvPr id="13314" name="SlideTitle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Apoptoz</a:t>
            </a:r>
          </a:p>
        </p:txBody>
      </p:sp>
      <p:sp>
        <p:nvSpPr>
          <p:cNvPr id="13315" name="Object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</a:pPr>
            <a:r>
              <a:rPr lang="tr-TR" sz="2000" b="1" dirty="0"/>
              <a:t>Birçok hastalık dengesizlikten dolayı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tr-TR" sz="1700" dirty="0"/>
              <a:t>Çok fazla </a:t>
            </a:r>
            <a:r>
              <a:rPr lang="tr-TR" sz="1700" dirty="0" err="1"/>
              <a:t>apoptoz</a:t>
            </a:r>
            <a:r>
              <a:rPr lang="tr-TR" sz="1700" dirty="0"/>
              <a:t>: </a:t>
            </a:r>
            <a:r>
              <a:rPr lang="tr-TR" sz="1700" dirty="0" err="1"/>
              <a:t>nörodejeneratif</a:t>
            </a:r>
            <a:r>
              <a:rPr lang="tr-TR" sz="1700" dirty="0"/>
              <a:t> hastalıklar, Parkinson, Alzheimer...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tr-TR" sz="1700" dirty="0"/>
              <a:t>Çok az </a:t>
            </a:r>
            <a:r>
              <a:rPr lang="tr-TR" sz="1700" dirty="0" err="1"/>
              <a:t>apoptoz</a:t>
            </a:r>
            <a:r>
              <a:rPr lang="tr-TR" sz="1700" dirty="0"/>
              <a:t>: Kanser, </a:t>
            </a:r>
            <a:r>
              <a:rPr lang="tr-TR" sz="1700" dirty="0" err="1"/>
              <a:t>otoimmün</a:t>
            </a:r>
            <a:r>
              <a:rPr lang="tr-TR" sz="1700" dirty="0"/>
              <a:t> hastalıklar (tip 1 diyabet, </a:t>
            </a:r>
            <a:r>
              <a:rPr lang="tr-TR" sz="1700" dirty="0" err="1"/>
              <a:t>ensefalomiyelit</a:t>
            </a:r>
            <a:r>
              <a:rPr lang="tr-TR" sz="1700" dirty="0"/>
              <a:t>...) 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tr-TR" sz="1700" dirty="0"/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tr-TR" sz="1700" dirty="0" err="1"/>
              <a:t>Oksidatif</a:t>
            </a:r>
            <a:r>
              <a:rPr lang="tr-TR" sz="1700" dirty="0"/>
              <a:t> stres, alkol vb. birçok toksin ve hücresel stres de </a:t>
            </a:r>
            <a:r>
              <a:rPr lang="tr-TR" sz="1700" dirty="0" err="1"/>
              <a:t>apoptozu</a:t>
            </a:r>
            <a:r>
              <a:rPr lang="tr-TR" sz="1700" dirty="0"/>
              <a:t> tetikler</a:t>
            </a:r>
          </a:p>
          <a:p>
            <a:pPr marL="0" indent="0">
              <a:lnSpc>
                <a:spcPct val="90000"/>
              </a:lnSpc>
            </a:pPr>
            <a:endParaRPr lang="tr-TR" sz="1700" dirty="0"/>
          </a:p>
          <a:p>
            <a:pPr marL="0" indent="0">
              <a:lnSpc>
                <a:spcPct val="90000"/>
              </a:lnSpc>
            </a:pPr>
            <a:endParaRPr lang="tr-TR" sz="1700" dirty="0"/>
          </a:p>
          <a:p>
            <a:pPr marL="0" indent="0">
              <a:lnSpc>
                <a:spcPct val="90000"/>
              </a:lnSpc>
            </a:pPr>
            <a:endParaRPr lang="tr-TR" sz="1700" dirty="0"/>
          </a:p>
          <a:p>
            <a:pPr marL="0" indent="0">
              <a:lnSpc>
                <a:spcPct val="90000"/>
              </a:lnSpc>
            </a:pPr>
            <a:endParaRPr lang="tr-TR" sz="1700" dirty="0"/>
          </a:p>
          <a:p>
            <a:pPr marL="0" indent="0"/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990600"/>
            <a:ext cx="8229600" cy="4876800"/>
          </a:xfrm>
          <a:ln/>
        </p:spPr>
        <p:txBody>
          <a:bodyPr/>
          <a:lstStyle/>
          <a:p>
            <a:pPr>
              <a:lnSpc>
                <a:spcPct val="90000"/>
              </a:lnSpc>
            </a:pPr>
            <a:endParaRPr lang="tr-TR" sz="2000" b="1"/>
          </a:p>
        </p:txBody>
      </p:sp>
      <p:sp>
        <p:nvSpPr>
          <p:cNvPr id="14338" name="SlideTitle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tr-TR">
                <a:solidFill>
                  <a:schemeClr val="tx2"/>
                </a:solidFill>
              </a:rPr>
              <a:t>Apoptoz</a:t>
            </a:r>
          </a:p>
        </p:txBody>
      </p:sp>
      <p:sp>
        <p:nvSpPr>
          <p:cNvPr id="14339" name="Object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</a:pPr>
            <a:r>
              <a:rPr lang="tr-TR" sz="2000" b="1"/>
              <a:t>Birçok hastalık dengesizlikten dolayı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tr-TR" sz="1700"/>
              <a:t>Çok fazla apoptoz: nörodejeneratif hastalıklar, Parkinson, Alzheimer...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tr-TR" sz="1700"/>
              <a:t>Çok az apoptoz: Kanser, otoimmün hastalıklar (tip 1 diyabet, ensefalomiyelit...) </a:t>
            </a:r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endParaRPr lang="tr-TR" sz="1700"/>
          </a:p>
          <a:p>
            <a:pPr marL="0" indent="0">
              <a:lnSpc>
                <a:spcPct val="90000"/>
              </a:lnSpc>
              <a:buFont typeface="Arial" charset="0"/>
              <a:buNone/>
            </a:pPr>
            <a:r>
              <a:rPr lang="tr-TR" sz="1700"/>
              <a:t>Oksidatif stres, alkol vb. birçok toksin ve hücresel stres de apoptozu tetikler</a:t>
            </a:r>
          </a:p>
          <a:p>
            <a:pPr marL="0" indent="0">
              <a:lnSpc>
                <a:spcPct val="90000"/>
              </a:lnSpc>
            </a:pPr>
            <a:endParaRPr lang="tr-TR" sz="1700"/>
          </a:p>
          <a:p>
            <a:pPr marL="0" indent="0">
              <a:lnSpc>
                <a:spcPct val="90000"/>
              </a:lnSpc>
            </a:pPr>
            <a:r>
              <a:rPr lang="tr-TR" sz="2000" b="1"/>
              <a:t>İlişkili fiziksel değişiklikler:</a:t>
            </a:r>
          </a:p>
          <a:p>
            <a:pPr lvl="1">
              <a:lnSpc>
                <a:spcPct val="90000"/>
              </a:lnSpc>
            </a:pPr>
            <a:r>
              <a:rPr lang="tr-TR" sz="1800"/>
              <a:t>Plasma membranı: hücrelerarası bağlar kopar, membran konvolüzyonu gerçekleşir, blebbing gerçekleşir. Komşularla ilişki kesilir hücre büzüşür.</a:t>
            </a:r>
          </a:p>
          <a:p>
            <a:pPr lvl="1">
              <a:lnSpc>
                <a:spcPct val="90000"/>
              </a:lnSpc>
            </a:pPr>
            <a:endParaRPr lang="tr-TR" sz="1800"/>
          </a:p>
          <a:p>
            <a:pPr lvl="1">
              <a:lnSpc>
                <a:spcPct val="90000"/>
              </a:lnSpc>
            </a:pPr>
            <a:r>
              <a:rPr lang="tr-TR" sz="1800"/>
              <a:t>Sitoplazma: ER genişler, veziküller oluşur</a:t>
            </a:r>
          </a:p>
          <a:p>
            <a:pPr lvl="1">
              <a:lnSpc>
                <a:spcPct val="90000"/>
              </a:lnSpc>
            </a:pPr>
            <a:endParaRPr lang="tr-TR" sz="1800"/>
          </a:p>
          <a:p>
            <a:pPr lvl="1">
              <a:lnSpc>
                <a:spcPct val="90000"/>
              </a:lnSpc>
            </a:pPr>
            <a:r>
              <a:rPr lang="tr-TR" sz="1800"/>
              <a:t>Çekirdek: Kromatin yoğunlaşır, DNA ladder oluşur, endonükleazlarla interkromozomal kesikler oluşturulur.</a:t>
            </a:r>
          </a:p>
          <a:p>
            <a:pPr lvl="1">
              <a:lnSpc>
                <a:spcPct val="90000"/>
              </a:lnSpc>
            </a:pPr>
            <a:endParaRPr lang="tr-TR" sz="1800"/>
          </a:p>
          <a:p>
            <a:pPr lvl="1">
              <a:lnSpc>
                <a:spcPct val="90000"/>
              </a:lnSpc>
            </a:pPr>
            <a:r>
              <a:rPr lang="tr-TR" sz="1800"/>
              <a:t>Paketlenmiş hücre elemanları: apoptotic bodies</a:t>
            </a:r>
          </a:p>
          <a:p>
            <a:pPr marL="0" indent="0">
              <a:lnSpc>
                <a:spcPct val="90000"/>
              </a:lnSpc>
            </a:pPr>
            <a:endParaRPr lang="tr-TR" sz="1700"/>
          </a:p>
          <a:p>
            <a:pPr marL="0" indent="0">
              <a:lnSpc>
                <a:spcPct val="90000"/>
              </a:lnSpc>
            </a:pPr>
            <a:endParaRPr lang="tr-TR" sz="1700"/>
          </a:p>
          <a:p>
            <a:pPr marL="0" indent="0">
              <a:lnSpc>
                <a:spcPct val="90000"/>
              </a:lnSpc>
            </a:pPr>
            <a:endParaRPr lang="tr-TR" sz="1700"/>
          </a:p>
          <a:p>
            <a:pPr marL="0" indent="0">
              <a:lnSpc>
                <a:spcPct val="90000"/>
              </a:lnSpc>
            </a:pPr>
            <a:endParaRPr lang="tr-TR" sz="1700"/>
          </a:p>
          <a:p>
            <a:pPr marL="0" indent="0">
              <a:lnSpc>
                <a:spcPct val="90000"/>
              </a:lnSpc>
            </a:pPr>
            <a:endParaRPr lang="tr-TR" sz="2000" b="1"/>
          </a:p>
          <a:p>
            <a:pPr marL="0" indent="0">
              <a:lnSpc>
                <a:spcPct val="90000"/>
              </a:lnSpc>
            </a:pPr>
            <a:endParaRPr lang="tr-TR" sz="2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 Teması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is Teması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tr-T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is Teması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1099</Words>
  <PresentationFormat>Ekran Gösterisi (4:3)</PresentationFormat>
  <Paragraphs>251</Paragraphs>
  <Slides>27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Katıştırılmış OLE Hizmet Programları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29" baseType="lpstr">
      <vt:lpstr>Ofis Teması</vt:lpstr>
      <vt:lpstr>Microsoft Office Word 97 - 2003 Belgesi</vt:lpstr>
      <vt:lpstr>Slayt 1</vt:lpstr>
      <vt:lpstr>Slayt 2</vt:lpstr>
      <vt:lpstr> Apoptoz</vt:lpstr>
      <vt:lpstr> Apoptoz</vt:lpstr>
      <vt:lpstr> Apoptoz</vt:lpstr>
      <vt:lpstr> Apoptoz</vt:lpstr>
      <vt:lpstr>Kanser Hücresinde Apoptoz</vt:lpstr>
      <vt:lpstr>Apoptoz</vt:lpstr>
      <vt:lpstr>Apoptoz</vt:lpstr>
      <vt:lpstr>Apoptoza Genel Bakış </vt:lpstr>
      <vt:lpstr>Apoptoza Genel Bakış </vt:lpstr>
      <vt:lpstr>TNF Yolağı (tumor necrosis factor)</vt:lpstr>
      <vt:lpstr>Slayt 13</vt:lpstr>
      <vt:lpstr>Mitokondriyal Yolak</vt:lpstr>
      <vt:lpstr>Mitokondriyal Yolak</vt:lpstr>
      <vt:lpstr>Mitokondriyal Yolak</vt:lpstr>
      <vt:lpstr>Slayt 17</vt:lpstr>
      <vt:lpstr>Bcl-2 Protein Ailesi</vt:lpstr>
      <vt:lpstr>Slayt 19</vt:lpstr>
      <vt:lpstr>Kaspazlar</vt:lpstr>
      <vt:lpstr>Kaspazlar</vt:lpstr>
      <vt:lpstr>Intrinsik ve Ekstrinsik Yolaklar Arasında Crosstalk </vt:lpstr>
      <vt:lpstr>Intrinsik ve Ekstrinsik Yolaklar Arasında Crosstalk </vt:lpstr>
      <vt:lpstr>ER Stresi Apoptotik Yolağı </vt:lpstr>
      <vt:lpstr>ER Stresi Apoptotik Yolağı </vt:lpstr>
      <vt:lpstr>ER Stresi Apoptotik Yolağı </vt:lpstr>
      <vt:lpstr>Referanslar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can</dc:creator>
  <cp:lastModifiedBy>user</cp:lastModifiedBy>
  <cp:revision>5</cp:revision>
  <dcterms:created xsi:type="dcterms:W3CDTF">2015-04-14T05:52:27Z</dcterms:created>
  <dcterms:modified xsi:type="dcterms:W3CDTF">2018-05-14T12:05:02Z</dcterms:modified>
</cp:coreProperties>
</file>