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37E68-8ACF-45B7-9D7B-4A9CA1D13FF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246294-F561-44CE-8042-6172C0269A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16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F8D5-1420-4390-85CE-DA61B2CACD34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3EF2A986-70AA-4AE5-AB97-A9DABE810EDE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6971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F30AB-865D-449D-A658-ABB3FAD2BB18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A986-70AA-4AE5-AB97-A9DABE810EDE}" type="slidenum">
              <a:rPr lang="tr-TR" smtClean="0"/>
              <a:t>‹#›</a:t>
            </a:fld>
            <a:endParaRPr lang="tr-T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457170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F30AB-865D-449D-A658-ABB3FAD2BB18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A986-70AA-4AE5-AB97-A9DABE810EDE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5054116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7BC24-C3CF-4683-852C-A8FA0817A7BC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A986-70AA-4AE5-AB97-A9DABE810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4347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F30AB-865D-449D-A658-ABB3FAD2BB18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A986-70AA-4AE5-AB97-A9DABE810EDE}" type="slidenum">
              <a:rPr lang="tr-TR" smtClean="0"/>
              <a:t>‹#›</a:t>
            </a:fld>
            <a:endParaRPr lang="tr-T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189522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B4AD3-2023-4D98-AACB-0E9B8B7C21E4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A986-70AA-4AE5-AB97-A9DABE810EDE}" type="slidenum">
              <a:rPr lang="tr-TR" smtClean="0"/>
              <a:t>‹#›</a:t>
            </a:fld>
            <a:endParaRPr lang="tr-T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7715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F30AB-865D-449D-A658-ABB3FAD2BB18}" type="datetime1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A986-70AA-4AE5-AB97-A9DABE810EDE}" type="slidenum">
              <a:rPr lang="tr-TR" smtClean="0"/>
              <a:t>‹#›</a:t>
            </a:fld>
            <a:endParaRPr lang="tr-T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9692647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F30AB-865D-449D-A658-ABB3FAD2BB18}" type="datetime1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A986-70AA-4AE5-AB97-A9DABE810EDE}" type="slidenum">
              <a:rPr lang="tr-TR" smtClean="0"/>
              <a:t>‹#›</a:t>
            </a:fld>
            <a:endParaRPr lang="tr-T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8945246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4866-4B99-4119-968A-F88D13AA09A5}" type="datetime1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A986-70AA-4AE5-AB97-A9DABE810EDE}" type="slidenum">
              <a:rPr lang="tr-TR" smtClean="0"/>
              <a:t>‹#›</a:t>
            </a:fld>
            <a:endParaRPr lang="tr-T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252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4DFD-BCDF-4FA3-B20E-E2DB31EA6473}" type="datetime1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A986-70AA-4AE5-AB97-A9DABE810E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8117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F30AB-865D-449D-A658-ABB3FAD2BB18}" type="datetime1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A986-70AA-4AE5-AB97-A9DABE810EDE}" type="slidenum">
              <a:rPr lang="tr-TR" smtClean="0"/>
              <a:t>‹#›</a:t>
            </a:fld>
            <a:endParaRPr lang="tr-T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9079818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13745073-D2F0-4B5F-8392-93A31261A8AD}" type="datetime1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2A986-70AA-4AE5-AB97-A9DABE810EDE}" type="slidenum">
              <a:rPr lang="tr-TR" smtClean="0"/>
              <a:t>‹#›</a:t>
            </a:fld>
            <a:endParaRPr lang="tr-T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5925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F30AB-865D-449D-A658-ABB3FAD2BB18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EF2A986-70AA-4AE5-AB97-A9DABE810EDE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8571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Bir meslek olarak öğretmenlik ve nitelikleri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tr-TR" dirty="0" smtClean="0"/>
              <a:t>Halise kader zengin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0500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Öğrencilere göre Kötü öğretmen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Sigara kokan</a:t>
            </a:r>
          </a:p>
          <a:p>
            <a:r>
              <a:rPr lang="tr-TR" dirty="0" smtClean="0"/>
              <a:t>Argo kullanan</a:t>
            </a:r>
          </a:p>
          <a:p>
            <a:r>
              <a:rPr lang="tr-TR" dirty="0" smtClean="0"/>
              <a:t>Ders esansında dışarı bakan</a:t>
            </a:r>
          </a:p>
          <a:p>
            <a:r>
              <a:rPr lang="tr-TR" dirty="0" smtClean="0"/>
              <a:t>Ödev veren</a:t>
            </a:r>
          </a:p>
          <a:p>
            <a:r>
              <a:rPr lang="tr-TR" dirty="0" smtClean="0"/>
              <a:t>Sakız çiğneyen</a:t>
            </a:r>
          </a:p>
          <a:p>
            <a:r>
              <a:rPr lang="tr-TR" dirty="0" smtClean="0"/>
              <a:t>Antipatik</a:t>
            </a:r>
          </a:p>
          <a:p>
            <a:r>
              <a:rPr lang="tr-TR" dirty="0" smtClean="0"/>
              <a:t>Ödülden çok cezaya önem veren</a:t>
            </a:r>
          </a:p>
          <a:p>
            <a:r>
              <a:rPr lang="tr-TR" dirty="0" smtClean="0"/>
              <a:t>Gülmeyen çok az gülen</a:t>
            </a:r>
          </a:p>
          <a:p>
            <a:r>
              <a:rPr lang="tr-TR" dirty="0" smtClean="0"/>
              <a:t>Elbisesi kırışık ve kirli olan vb.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7244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/>
              <a:t>Kasım Kuroğlu, «Bir Meslek Olarak Öğretmenlik», </a:t>
            </a:r>
            <a:r>
              <a:rPr lang="tr-TR" dirty="0" err="1" smtClean="0"/>
              <a:t>ed</a:t>
            </a:r>
            <a:r>
              <a:rPr lang="tr-TR" dirty="0" smtClean="0"/>
              <a:t>: Özcan Demirel, Zeki Kaya, Eğitime Giriş, 14. baskı, </a:t>
            </a:r>
            <a:r>
              <a:rPr lang="tr-TR" dirty="0" err="1" smtClean="0"/>
              <a:t>pegem</a:t>
            </a:r>
            <a:r>
              <a:rPr lang="tr-TR" dirty="0" smtClean="0"/>
              <a:t> A. Yay., Ankara 2018</a:t>
            </a:r>
            <a:r>
              <a:rPr lang="tr-TR" smtClean="0"/>
              <a:t>, ss.349-370.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2246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Gİriş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/>
              <a:t>Eğitim sistemini oluşturan pek çok öğe içinde öğretmen, öğrenci ve eğitim programı üçlüsü, diğerlerine oranla daha öne çıkmaktadır. Bu üçlü içerisinde de diğerlerini etkileme gücü daha fazla olan öğretmendir.</a:t>
            </a:r>
          </a:p>
          <a:p>
            <a:r>
              <a:rPr lang="tr-TR" dirty="0" smtClean="0"/>
              <a:t>Öğretmenin diğer meslek gruplarına göre daha seçkin özellikleri taşıması gerekir.</a:t>
            </a:r>
          </a:p>
          <a:p>
            <a:r>
              <a:rPr lang="tr-TR" dirty="0" smtClean="0"/>
              <a:t>Öğretmenlik mesleği öncelikle çocukları ve mesleği sevmeyi gerektirir, öğretmeyi sevmeyen iyi öğretmen olamaz.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091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Fark yaratan öğretmen ve rolü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Öğretmen;</a:t>
            </a:r>
          </a:p>
          <a:p>
            <a:r>
              <a:rPr lang="tr-TR" dirty="0" smtClean="0"/>
              <a:t>Dersin başlangıcında öğrencileri konuyla tanıştırıp, dersin ana hatlarıyla amaç ve hedeflerini belirtirken,</a:t>
            </a:r>
          </a:p>
          <a:p>
            <a:r>
              <a:rPr lang="tr-TR" dirty="0" smtClean="0"/>
              <a:t>Öğrencilerin ölçme ve değerlendirmelerini yaparken,</a:t>
            </a:r>
          </a:p>
          <a:p>
            <a:r>
              <a:rPr lang="tr-TR" dirty="0" smtClean="0"/>
              <a:t>Öğrencilere anlamadıkları konularda yardımcı olurken, ödevlerini değerlendirirken daha fazla öne çıkmalıdır.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0739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51579" y="329307"/>
            <a:ext cx="9603275" cy="846351"/>
          </a:xfrm>
        </p:spPr>
        <p:txBody>
          <a:bodyPr>
            <a:normAutofit/>
          </a:bodyPr>
          <a:lstStyle/>
          <a:p>
            <a:r>
              <a:rPr lang="tr-TR" dirty="0" smtClean="0"/>
              <a:t>Öğretme ve öğretmen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175658"/>
            <a:ext cx="10363826" cy="4615542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Öğrencinin, «bu benim ne işime yarayacak?» sorusuna cevap vermelidir.</a:t>
            </a:r>
          </a:p>
          <a:p>
            <a:r>
              <a:rPr lang="tr-TR" dirty="0" smtClean="0"/>
              <a:t>Öğrencilerine düşünmeyi öğretmelidir.</a:t>
            </a:r>
          </a:p>
          <a:p>
            <a:r>
              <a:rPr lang="tr-TR" dirty="0" smtClean="0"/>
              <a:t>Yaratıcı düşünme becerilerini geliştirmek için uygun sorular seçmek ve sormak önemlidir. Yaratıcılık becerilerini geliştirmek için bazı etkinlikler şunlar olabilir:</a:t>
            </a:r>
          </a:p>
          <a:p>
            <a:pPr marL="0" indent="0">
              <a:buNone/>
            </a:pPr>
            <a:r>
              <a:rPr lang="tr-TR" dirty="0" smtClean="0"/>
              <a:t>1.Yeni İnsanlar Yaratmak</a:t>
            </a:r>
          </a:p>
          <a:p>
            <a:pPr marL="0" indent="0">
              <a:buNone/>
            </a:pPr>
            <a:r>
              <a:rPr lang="tr-TR" dirty="0" smtClean="0"/>
              <a:t>2.Çizgi deneyimleri</a:t>
            </a:r>
          </a:p>
          <a:p>
            <a:pPr marL="0" indent="0">
              <a:buNone/>
            </a:pPr>
            <a:r>
              <a:rPr lang="tr-TR" dirty="0" smtClean="0"/>
              <a:t>3.Yaratılan Yeni Şarkılar</a:t>
            </a:r>
          </a:p>
          <a:p>
            <a:pPr marL="0" indent="0">
              <a:buNone/>
            </a:pPr>
            <a:r>
              <a:rPr lang="tr-TR" dirty="0" smtClean="0"/>
              <a:t>4.Birbirine Karışan Hayvanlar</a:t>
            </a:r>
          </a:p>
          <a:p>
            <a:pPr marL="0" indent="0">
              <a:buNone/>
            </a:pPr>
            <a:r>
              <a:rPr lang="tr-TR" dirty="0" smtClean="0"/>
              <a:t>5. Sözcükler Nerden Geliyor?</a:t>
            </a:r>
          </a:p>
          <a:p>
            <a:pPr marL="0" indent="0">
              <a:buNone/>
            </a:pPr>
            <a:r>
              <a:rPr lang="tr-TR" dirty="0" smtClean="0"/>
              <a:t>6. Gelecekten Mektup Var</a:t>
            </a:r>
          </a:p>
          <a:p>
            <a:pPr marL="0" indent="0">
              <a:buNone/>
            </a:pPr>
            <a:r>
              <a:rPr lang="tr-TR" dirty="0" smtClean="0"/>
              <a:t>7. Düğün Davetiyeleri</a:t>
            </a:r>
          </a:p>
          <a:p>
            <a:pPr marL="0" indent="0">
              <a:buNone/>
            </a:pPr>
            <a:r>
              <a:rPr lang="tr-TR" dirty="0" smtClean="0"/>
              <a:t>8. Yeni Nesne Tasarımları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1873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Oyun ve öğretmen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/>
              <a:t>Çocukluk döneminin temel amacı olan oyun, öğrenme, yaratma, deneyim kazanma, iletişim kurma ve yetişkinliğe hazırlanma aracıdır.</a:t>
            </a:r>
          </a:p>
          <a:p>
            <a:r>
              <a:rPr lang="tr-TR" dirty="0" smtClean="0"/>
              <a:t>Oyun, özgürce ve kendiliğinden yapılan, haz ve mutluluk kaynağı olan, çocuğun tüm gelişim alanlarını uyaran, yetenekleri kadar duyuları ve duyguları geliştiren etkinliklerin tümüdür. </a:t>
            </a:r>
          </a:p>
          <a:p>
            <a:r>
              <a:rPr lang="tr-TR" dirty="0" smtClean="0"/>
              <a:t>Oyun esnasında çocuk pek çok şeyi öğrenir.</a:t>
            </a:r>
          </a:p>
          <a:p>
            <a:r>
              <a:rPr lang="tr-TR" dirty="0" smtClean="0"/>
              <a:t>Oyunun ders ortamında kullanılmasında yarar bulunmaktadır.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810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disiplin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/>
              <a:t>Çocuk eğitiminde önemli kavramlardan biri disiplindir. Rehberlik ve yardım etme anlamına gelmektedir. Özünde otorite ve özgürlük birlikte yer alır.</a:t>
            </a:r>
          </a:p>
          <a:p>
            <a:r>
              <a:rPr lang="tr-TR" dirty="0" smtClean="0"/>
              <a:t>Sağlıklı bir disiplin için, öğretmenin, ilk günden itibaren, öğrencilerin «karşısında» birisi olmadığı mesajını vermesi gerekir.</a:t>
            </a:r>
          </a:p>
          <a:p>
            <a:r>
              <a:rPr lang="tr-TR" dirty="0" smtClean="0"/>
              <a:t>Eğitim, bireyin anlam arayışı yolunda beyninin, yüreğinin ve elinin özgürleştirilmesidir. Eğitim bir sınır koyma değil, ufukları genişletme olmalıdır. Korku dolu birey özgür düşünme gücünü yitirir.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4591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iletişim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/>
              <a:t>İletişim, iki birim arasında ileti alışverişi olarak tanımlanabilir. Birimler arasında yalnızca «alış» ya da yalnızca «veriş» söz konusuysa, buna iletişim değil, ileti diyebiliriz.</a:t>
            </a:r>
          </a:p>
          <a:p>
            <a:r>
              <a:rPr lang="tr-TR" dirty="0" smtClean="0"/>
              <a:t>Eğitimin bir iletişim işi olduğu söylendiğinde, ne kadar çok iletişim varsa o kadar eğitim olduğu kabul edilebilir.</a:t>
            </a:r>
          </a:p>
          <a:p>
            <a:r>
              <a:rPr lang="tr-TR" dirty="0" smtClean="0"/>
              <a:t>İletişim sadece öğretmenden öğrenciye değil, öğrenciden öğrenciye de ya da öğrenciden öğretmene de olmalıdır.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0090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51579" y="457200"/>
            <a:ext cx="9603275" cy="809898"/>
          </a:xfrm>
        </p:spPr>
        <p:txBody>
          <a:bodyPr>
            <a:normAutofit/>
          </a:bodyPr>
          <a:lstStyle/>
          <a:p>
            <a:r>
              <a:rPr lang="tr-TR" dirty="0" smtClean="0"/>
              <a:t>İletişim engelleri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267098"/>
            <a:ext cx="10363826" cy="4524102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Emir vermek, yönlendirmek</a:t>
            </a:r>
          </a:p>
          <a:p>
            <a:r>
              <a:rPr lang="tr-TR" dirty="0" smtClean="0"/>
              <a:t>Uyarmak, göz dağı vermek</a:t>
            </a:r>
          </a:p>
          <a:p>
            <a:r>
              <a:rPr lang="tr-TR" dirty="0" smtClean="0"/>
              <a:t>Ahlak dersi vermek</a:t>
            </a:r>
          </a:p>
          <a:p>
            <a:r>
              <a:rPr lang="tr-TR" dirty="0" smtClean="0"/>
              <a:t>Öğüt vermek</a:t>
            </a:r>
          </a:p>
          <a:p>
            <a:r>
              <a:rPr lang="tr-TR" dirty="0" smtClean="0"/>
              <a:t>Nutuk çekmek</a:t>
            </a:r>
          </a:p>
          <a:p>
            <a:r>
              <a:rPr lang="tr-TR" dirty="0" smtClean="0"/>
              <a:t>Yargılamak, eleştirmek</a:t>
            </a:r>
          </a:p>
          <a:p>
            <a:r>
              <a:rPr lang="tr-TR" dirty="0" smtClean="0"/>
              <a:t>Övmek, aynı düşüncede olmak</a:t>
            </a:r>
          </a:p>
          <a:p>
            <a:r>
              <a:rPr lang="tr-TR" dirty="0" smtClean="0"/>
              <a:t>Ad takmak, alay etmek</a:t>
            </a:r>
          </a:p>
          <a:p>
            <a:r>
              <a:rPr lang="tr-TR" dirty="0" smtClean="0"/>
              <a:t>Yorumlamak, analiz etmek, tanı koymak</a:t>
            </a:r>
          </a:p>
          <a:p>
            <a:r>
              <a:rPr lang="tr-TR" dirty="0" smtClean="0"/>
              <a:t>Soru sormak, sınamak</a:t>
            </a:r>
          </a:p>
          <a:p>
            <a:r>
              <a:rPr lang="tr-TR" dirty="0" smtClean="0"/>
              <a:t>Sözünden dönmek, oyalamak, şakacı davranmak.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79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İletişimi kolaylaştıran etkenler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2019765"/>
            <a:ext cx="10363826" cy="3771434"/>
          </a:xfrm>
        </p:spPr>
        <p:txBody>
          <a:bodyPr/>
          <a:lstStyle/>
          <a:p>
            <a:r>
              <a:rPr lang="tr-TR" dirty="0" smtClean="0"/>
              <a:t>Edilgin dinleme</a:t>
            </a:r>
          </a:p>
          <a:p>
            <a:r>
              <a:rPr lang="tr-TR" dirty="0" smtClean="0"/>
              <a:t>Kabul tepkileri</a:t>
            </a:r>
          </a:p>
          <a:p>
            <a:r>
              <a:rPr lang="tr-TR" dirty="0" smtClean="0"/>
              <a:t>Kapı </a:t>
            </a:r>
            <a:r>
              <a:rPr lang="tr-TR" dirty="0" err="1" smtClean="0"/>
              <a:t>aralayıcılar</a:t>
            </a:r>
            <a:r>
              <a:rPr lang="tr-TR" dirty="0" smtClean="0"/>
              <a:t> ve konuşmaya çağrı</a:t>
            </a:r>
          </a:p>
          <a:p>
            <a:r>
              <a:rPr lang="tr-TR" dirty="0" smtClean="0"/>
              <a:t>Etkin dinleme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589242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37</TotalTime>
  <Words>534</Words>
  <Application>Microsoft Office PowerPoint</Application>
  <PresentationFormat>Geniş ekran</PresentationFormat>
  <Paragraphs>76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Gill Sans MT</vt:lpstr>
      <vt:lpstr>Gallery</vt:lpstr>
      <vt:lpstr>Bir meslek olarak öğretmenlik ve nitelikleri</vt:lpstr>
      <vt:lpstr>Gİriş</vt:lpstr>
      <vt:lpstr>Fark yaratan öğretmen ve rolü</vt:lpstr>
      <vt:lpstr>Öğretme ve öğretmen</vt:lpstr>
      <vt:lpstr>Oyun ve öğretmen</vt:lpstr>
      <vt:lpstr>disiplin</vt:lpstr>
      <vt:lpstr>iletişim</vt:lpstr>
      <vt:lpstr>İletişim engelleri</vt:lpstr>
      <vt:lpstr>İletişimi kolaylaştıran etkenler</vt:lpstr>
      <vt:lpstr>Öğrencilere göre Kötü öğretmen</vt:lpstr>
      <vt:lpstr>kaynak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 meslek olarak öğretmenlik ve nitelikleri</dc:title>
  <dc:creator>user</dc:creator>
  <cp:lastModifiedBy>user</cp:lastModifiedBy>
  <cp:revision>5</cp:revision>
  <dcterms:created xsi:type="dcterms:W3CDTF">2020-05-09T13:04:24Z</dcterms:created>
  <dcterms:modified xsi:type="dcterms:W3CDTF">2020-05-09T20:46:20Z</dcterms:modified>
</cp:coreProperties>
</file>