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6" y="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B349E3-9EC4-4509-8034-E49D70A9DD85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F1DC6-C219-4A29-AB9A-E9D1C14F3E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5866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FA74AB-A885-4849-83FF-50C6A5BC30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69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03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04804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B8287-4A8D-4C0C-AADA-175ACA86BD1C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0108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582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0582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5D3D80-037E-4980-AD31-BD407861E396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1525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6851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06852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32BC7-2F16-4845-B137-3375948C63AC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3709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7267" name="2 Not Yer Tutucusu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  <p:sp>
        <p:nvSpPr>
          <p:cNvPr id="267268" name="3 Slayt Numarası Yer Tutucusu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322E36-8946-48D0-A6CA-C53076EB55F6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69896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08A71-1BD8-4C0D-A8CD-9F26756A1EED}" type="datetime1">
              <a:rPr lang="tr-TR"/>
              <a:pPr>
                <a:defRPr/>
              </a:pPr>
              <a:t>15.8.2017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A9E1A-DA03-44D2-907E-3211F1EDA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15.8.2017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ctrTitle"/>
          </p:nvPr>
        </p:nvSpPr>
        <p:spPr>
          <a:xfrm>
            <a:off x="571472" y="357166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b="1" dirty="0" smtClean="0">
                <a:solidFill>
                  <a:srgbClr val="C00000"/>
                </a:solidFill>
              </a:rPr>
              <a:t>BSÖ 201      (2 2) 3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>
                <a:solidFill>
                  <a:srgbClr val="002060"/>
                </a:solidFill>
                <a:latin typeface="Arial Rounded MT Bold" pitchFamily="34" charset="0"/>
              </a:rPr>
              <a:t>EGZERSİZ FİZYOLOJİSİ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>
              <a:solidFill>
                <a:srgbClr val="FF0000"/>
              </a:solidFill>
            </a:endParaRPr>
          </a:p>
        </p:txBody>
      </p:sp>
      <p:sp>
        <p:nvSpPr>
          <p:cNvPr id="3075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4071958"/>
          </a:xfrm>
        </p:spPr>
        <p:txBody>
          <a:bodyPr>
            <a:normAutofit/>
          </a:bodyPr>
          <a:lstStyle/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endParaRPr lang="tr-TR" sz="2800" dirty="0" smtClean="0"/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Ankara Üniversitesi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Spor Bilimleri Fakültesi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Beden Eğitimi ve Spor </a:t>
            </a:r>
          </a:p>
          <a:p>
            <a:pPr eaLnBrk="1" hangingPunct="1"/>
            <a:r>
              <a:rPr lang="tr-TR" sz="2800" b="1" dirty="0" smtClean="0">
                <a:solidFill>
                  <a:srgbClr val="00B050"/>
                </a:solidFill>
              </a:rPr>
              <a:t>Öğretmenliği Bölümü</a:t>
            </a:r>
          </a:p>
          <a:p>
            <a:pPr eaLnBrk="1" hangingPunct="1"/>
            <a:endParaRPr lang="tr-TR" sz="2800" dirty="0" smtClean="0"/>
          </a:p>
        </p:txBody>
      </p:sp>
      <p:pic>
        <p:nvPicPr>
          <p:cNvPr id="3076" name="Picture 4" descr="Ace_244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4" descr="Ace_246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2057400"/>
            <a:ext cx="274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47" descr="02-06-007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2143116"/>
            <a:ext cx="25717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6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E2F5ED8-0D93-4633-8F46-0EBC80947D08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3080" name="7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33E776-EC7B-4B54-A980-7D79799396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81" name="8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C1819-4B13-4873-BB18-F6E9540D155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 err="1" smtClean="0">
                <a:solidFill>
                  <a:srgbClr val="C00000"/>
                </a:solidFill>
              </a:rPr>
              <a:t>Ener</a:t>
            </a:r>
            <a:r>
              <a:rPr lang="tr-TR" b="1" dirty="0" err="1" smtClean="0">
                <a:solidFill>
                  <a:srgbClr val="C00000"/>
                </a:solidFill>
              </a:rPr>
              <a:t>ji</a:t>
            </a:r>
            <a:r>
              <a:rPr lang="tr-TR" b="1" dirty="0" smtClean="0">
                <a:solidFill>
                  <a:srgbClr val="C00000"/>
                </a:solidFill>
              </a:rPr>
              <a:t> dengesi hesaplamaları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676400"/>
            <a:ext cx="5891242" cy="42672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N</a:t>
            </a:r>
            <a:r>
              <a:rPr lang="tr-TR" sz="2400" b="1" dirty="0" smtClean="0">
                <a:solidFill>
                  <a:schemeClr val="tx2"/>
                </a:solidFill>
              </a:rPr>
              <a:t>ÖTR K</a:t>
            </a:r>
            <a:r>
              <a:rPr lang="en-US" sz="2400" b="1" dirty="0" smtClean="0">
                <a:solidFill>
                  <a:schemeClr val="tx2"/>
                </a:solidFill>
              </a:rPr>
              <a:t>ALORİ </a:t>
            </a:r>
            <a:r>
              <a:rPr lang="tr-TR" sz="2400" b="1" dirty="0" smtClean="0">
                <a:solidFill>
                  <a:schemeClr val="tx2"/>
                </a:solidFill>
              </a:rPr>
              <a:t>DENGESİ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tr-TR" sz="1600" b="1" dirty="0" smtClean="0">
                <a:solidFill>
                  <a:srgbClr val="00B050"/>
                </a:solidFill>
              </a:rPr>
              <a:t>ALINAN KALORİ MİKTARI</a:t>
            </a:r>
            <a:r>
              <a:rPr lang="en-US" sz="1600" b="1" dirty="0" smtClean="0">
                <a:solidFill>
                  <a:srgbClr val="00B050"/>
                </a:solidFill>
              </a:rPr>
              <a:t> = </a:t>
            </a:r>
            <a:r>
              <a:rPr lang="tr-TR" sz="1600" b="1" dirty="0" smtClean="0">
                <a:solidFill>
                  <a:srgbClr val="00B050"/>
                </a:solidFill>
              </a:rPr>
              <a:t>TÜKETİLEN KALORİ MİKTARI</a:t>
            </a:r>
            <a:endParaRPr lang="en-US" sz="1600" b="1" dirty="0" smtClean="0">
              <a:solidFill>
                <a:srgbClr val="00B050"/>
              </a:solidFill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tr-TR" sz="1600" b="1" dirty="0" smtClean="0">
                <a:solidFill>
                  <a:srgbClr val="00B050"/>
                </a:solidFill>
              </a:rPr>
              <a:t>VÜCUT AĞIRLIĞINDA DEĞİŞME YOK</a:t>
            </a:r>
          </a:p>
          <a:p>
            <a:pPr lvl="1" algn="just" eaLnBrk="1" hangingPunct="1">
              <a:lnSpc>
                <a:spcPct val="90000"/>
              </a:lnSpc>
              <a:buNone/>
            </a:pPr>
            <a:endParaRPr lang="en-US" sz="1500" b="1" dirty="0" smtClean="0">
              <a:solidFill>
                <a:srgbClr val="00B05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PO</a:t>
            </a:r>
            <a:r>
              <a:rPr lang="tr-TR" sz="2400" b="1" dirty="0" smtClean="0">
                <a:solidFill>
                  <a:schemeClr val="tx2"/>
                </a:solidFill>
              </a:rPr>
              <a:t>Z</a:t>
            </a:r>
            <a:r>
              <a:rPr lang="en-US" sz="2400" b="1" dirty="0" smtClean="0">
                <a:solidFill>
                  <a:schemeClr val="tx2"/>
                </a:solidFill>
              </a:rPr>
              <a:t>İTİ</a:t>
            </a:r>
            <a:r>
              <a:rPr lang="tr-TR" sz="2400" b="1" dirty="0" smtClean="0">
                <a:solidFill>
                  <a:schemeClr val="tx2"/>
                </a:solidFill>
              </a:rPr>
              <a:t>F K</a:t>
            </a:r>
            <a:r>
              <a:rPr lang="en-US" sz="2400" b="1" dirty="0" smtClean="0">
                <a:solidFill>
                  <a:schemeClr val="tx2"/>
                </a:solidFill>
              </a:rPr>
              <a:t>ALORİ</a:t>
            </a:r>
            <a:r>
              <a:rPr lang="tr-TR" sz="2400" b="1" dirty="0" smtClean="0">
                <a:solidFill>
                  <a:schemeClr val="tx2"/>
                </a:solidFill>
              </a:rPr>
              <a:t> DENGESİ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tr-TR" sz="1600" b="1" dirty="0" smtClean="0">
                <a:solidFill>
                  <a:srgbClr val="00B050"/>
                </a:solidFill>
              </a:rPr>
              <a:t>ALINAN KALORİ MİKTARI</a:t>
            </a:r>
            <a:r>
              <a:rPr lang="en-US" sz="1600" b="1" dirty="0" smtClean="0">
                <a:solidFill>
                  <a:srgbClr val="00B050"/>
                </a:solidFill>
              </a:rPr>
              <a:t> &gt; </a:t>
            </a:r>
            <a:r>
              <a:rPr lang="tr-TR" sz="1600" b="1" dirty="0" smtClean="0">
                <a:solidFill>
                  <a:srgbClr val="00B050"/>
                </a:solidFill>
              </a:rPr>
              <a:t>TÜKETİLEN KALORİ MİKTARI</a:t>
            </a:r>
            <a:endParaRPr lang="en-US" sz="1600" b="1" dirty="0" smtClean="0">
              <a:solidFill>
                <a:srgbClr val="00B050"/>
              </a:solidFill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tr-TR" sz="1600" b="1" dirty="0" smtClean="0">
                <a:solidFill>
                  <a:srgbClr val="00B050"/>
                </a:solidFill>
              </a:rPr>
              <a:t>KİLO ALIMI  İLE SONUÇLANIR</a:t>
            </a:r>
          </a:p>
          <a:p>
            <a:pPr lvl="1" algn="just" eaLnBrk="1" hangingPunct="1">
              <a:lnSpc>
                <a:spcPct val="90000"/>
              </a:lnSpc>
              <a:buNone/>
            </a:pPr>
            <a:endParaRPr lang="en-US" sz="1500" b="1" dirty="0" smtClean="0">
              <a:solidFill>
                <a:srgbClr val="00B050"/>
              </a:solidFill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NEGATİ</a:t>
            </a:r>
            <a:r>
              <a:rPr lang="tr-TR" sz="2400" b="1" dirty="0" smtClean="0">
                <a:solidFill>
                  <a:schemeClr val="tx2"/>
                </a:solidFill>
              </a:rPr>
              <a:t>F K</a:t>
            </a:r>
            <a:r>
              <a:rPr lang="en-US" sz="2400" b="1" dirty="0" smtClean="0">
                <a:solidFill>
                  <a:schemeClr val="tx2"/>
                </a:solidFill>
              </a:rPr>
              <a:t>ALORİ</a:t>
            </a:r>
            <a:r>
              <a:rPr lang="tr-TR" sz="2400" b="1" dirty="0" smtClean="0">
                <a:solidFill>
                  <a:schemeClr val="tx2"/>
                </a:solidFill>
              </a:rPr>
              <a:t> DENGESİ</a:t>
            </a:r>
            <a:endParaRPr lang="en-US" sz="2400" b="1" dirty="0" smtClean="0">
              <a:solidFill>
                <a:schemeClr val="tx2"/>
              </a:solidFill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tr-TR" sz="1600" b="1" dirty="0" smtClean="0">
                <a:solidFill>
                  <a:srgbClr val="00B050"/>
                </a:solidFill>
              </a:rPr>
              <a:t>ALINAN KALORİ MİKTARI</a:t>
            </a:r>
            <a:r>
              <a:rPr lang="en-US" sz="1600" b="1" dirty="0" smtClean="0">
                <a:solidFill>
                  <a:srgbClr val="00B050"/>
                </a:solidFill>
              </a:rPr>
              <a:t> &lt; </a:t>
            </a:r>
            <a:r>
              <a:rPr lang="tr-TR" sz="1600" b="1" dirty="0" smtClean="0">
                <a:solidFill>
                  <a:srgbClr val="00B050"/>
                </a:solidFill>
              </a:rPr>
              <a:t>TÜKETİLEN KALORİ MİKTARI</a:t>
            </a:r>
            <a:endParaRPr lang="en-US" sz="1600" b="1" dirty="0" smtClean="0">
              <a:solidFill>
                <a:srgbClr val="00B050"/>
              </a:solidFill>
            </a:endParaRPr>
          </a:p>
          <a:p>
            <a:pPr lvl="1" algn="just" eaLnBrk="1" hangingPunct="1">
              <a:lnSpc>
                <a:spcPct val="90000"/>
              </a:lnSpc>
            </a:pPr>
            <a:r>
              <a:rPr lang="tr-TR" sz="1600" b="1" dirty="0" smtClean="0">
                <a:solidFill>
                  <a:srgbClr val="00B050"/>
                </a:solidFill>
              </a:rPr>
              <a:t>KİLO KAYBI İLE SONUÇLANIR</a:t>
            </a:r>
            <a:endParaRPr lang="en-US" sz="1600" b="1" dirty="0" smtClean="0">
              <a:solidFill>
                <a:srgbClr val="00B050"/>
              </a:solidFill>
            </a:endParaRPr>
          </a:p>
        </p:txBody>
      </p:sp>
      <p:pic>
        <p:nvPicPr>
          <p:cNvPr id="18438" name="Picture 5" descr="02-00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00800" y="2362200"/>
            <a:ext cx="2571750" cy="257175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1E81B66-3F2B-4792-BBB2-7836602A91CD}" type="datetime1">
              <a:rPr lang="tr-TR"/>
              <a:pPr>
                <a:defRPr/>
              </a:pPr>
              <a:t>15.8.2017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1307D5-94EB-46F3-B868-B6A25A30E8B9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7921625" cy="1143000"/>
          </a:xfrm>
        </p:spPr>
        <p:txBody>
          <a:bodyPr/>
          <a:lstStyle/>
          <a:p>
            <a:pPr eaLnBrk="1" hangingPunct="1"/>
            <a:r>
              <a:rPr lang="tr-TR" sz="3200" b="1" dirty="0" smtClean="0">
                <a:solidFill>
                  <a:srgbClr val="00B050"/>
                </a:solidFill>
              </a:rPr>
              <a:t>Tavsiye edilen vücut ağırlığı (kilo) kaybı</a:t>
            </a:r>
            <a:endParaRPr lang="en-US" sz="3200" b="1" dirty="0" smtClean="0">
              <a:solidFill>
                <a:srgbClr val="00B050"/>
              </a:solidFill>
            </a:endParaRP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5105400" cy="48006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30000"/>
              </a:lnSpc>
            </a:pPr>
            <a:r>
              <a:rPr lang="tr-TR" sz="1600" b="1" dirty="0" smtClean="0">
                <a:solidFill>
                  <a:srgbClr val="002060"/>
                </a:solidFill>
              </a:rPr>
              <a:t>DÜZENLİ EGZERSİZ VE UYGUN OLAN BESLENME EN İYİ UZUN DÖNEMLİ AĞIRLIK (KİLO) KAYIPLARI İLE SONUÇLANIR. </a:t>
            </a:r>
            <a:endParaRPr lang="en-US" sz="1600" b="1" dirty="0" smtClean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YARIM KİLO YAĞ</a:t>
            </a:r>
            <a:r>
              <a:rPr lang="en-US" sz="1600" b="1" dirty="0" smtClean="0">
                <a:solidFill>
                  <a:srgbClr val="FF0000"/>
                </a:solidFill>
              </a:rPr>
              <a:t> = 3,500 </a:t>
            </a:r>
            <a:r>
              <a:rPr lang="tr-TR" sz="1600" b="1" dirty="0" smtClean="0">
                <a:solidFill>
                  <a:srgbClr val="FF0000"/>
                </a:solidFill>
              </a:rPr>
              <a:t>KALORİ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tr-TR" sz="1600" b="1" dirty="0" smtClean="0">
                <a:solidFill>
                  <a:schemeClr val="accent6"/>
                </a:solidFill>
              </a:rPr>
              <a:t>GERÇEKÇİ KİLO KAYIPLARI İÇİN ACSM  ÖNERİLERİ ŞU ŞEKİLDEDİR </a:t>
            </a:r>
            <a:r>
              <a:rPr lang="en-US" sz="1600" b="1" dirty="0" smtClean="0">
                <a:solidFill>
                  <a:schemeClr val="accent6"/>
                </a:solidFill>
              </a:rPr>
              <a:t>:</a:t>
            </a:r>
          </a:p>
          <a:p>
            <a:pPr lvl="1" algn="just" eaLnBrk="1" hangingPunct="1">
              <a:lnSpc>
                <a:spcPct val="130000"/>
              </a:lnSpc>
            </a:pPr>
            <a:r>
              <a:rPr lang="tr-TR" sz="1200" b="1" dirty="0" smtClean="0">
                <a:solidFill>
                  <a:schemeClr val="accent6"/>
                </a:solidFill>
              </a:rPr>
              <a:t>HER EGZERSİZ SEANSINDA </a:t>
            </a:r>
            <a:r>
              <a:rPr lang="en-US" sz="1200" b="1" dirty="0" smtClean="0">
                <a:solidFill>
                  <a:schemeClr val="accent6"/>
                </a:solidFill>
              </a:rPr>
              <a:t>300–400</a:t>
            </a:r>
            <a:r>
              <a:rPr lang="tr-TR" sz="1200" b="1" dirty="0" smtClean="0">
                <a:solidFill>
                  <a:schemeClr val="accent6"/>
                </a:solidFill>
              </a:rPr>
              <a:t> KALORİ TÜKETME (YAKMA)</a:t>
            </a:r>
            <a:endParaRPr lang="en-US" sz="1200" b="1" dirty="0" smtClean="0">
              <a:solidFill>
                <a:schemeClr val="accent6"/>
              </a:solidFill>
            </a:endParaRPr>
          </a:p>
          <a:p>
            <a:pPr lvl="1" algn="just" eaLnBrk="1" hangingPunct="1">
              <a:lnSpc>
                <a:spcPct val="130000"/>
              </a:lnSpc>
            </a:pPr>
            <a:r>
              <a:rPr lang="tr-TR" sz="1200" b="1" dirty="0" smtClean="0">
                <a:solidFill>
                  <a:schemeClr val="accent6"/>
                </a:solidFill>
              </a:rPr>
              <a:t>HAFTADA MİNİMUM 3 GÜN ÇALIŞMA</a:t>
            </a:r>
            <a:endParaRPr lang="en-US" sz="1200" b="1" dirty="0" smtClean="0">
              <a:solidFill>
                <a:schemeClr val="accent6"/>
              </a:solidFill>
            </a:endParaRPr>
          </a:p>
          <a:p>
            <a:pPr lvl="1" algn="just" eaLnBrk="1" hangingPunct="1">
              <a:lnSpc>
                <a:spcPct val="130000"/>
              </a:lnSpc>
            </a:pPr>
            <a:r>
              <a:rPr lang="tr-TR" sz="1200" b="1" dirty="0" smtClean="0">
                <a:solidFill>
                  <a:schemeClr val="accent6"/>
                </a:solidFill>
              </a:rPr>
              <a:t>GÜNLÜK</a:t>
            </a:r>
            <a:r>
              <a:rPr lang="en-US" sz="1200" b="1" dirty="0" smtClean="0">
                <a:solidFill>
                  <a:schemeClr val="accent6"/>
                </a:solidFill>
              </a:rPr>
              <a:t> 500–1000 </a:t>
            </a:r>
            <a:r>
              <a:rPr lang="tr-TR" sz="1200" b="1" dirty="0" smtClean="0">
                <a:solidFill>
                  <a:schemeClr val="accent6"/>
                </a:solidFill>
              </a:rPr>
              <a:t>KALORİ AÇIĞI SAĞLAMA</a:t>
            </a:r>
            <a:endParaRPr lang="en-US" sz="1200" b="1" dirty="0" smtClean="0">
              <a:solidFill>
                <a:schemeClr val="accent6"/>
              </a:solidFill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tr-TR" sz="1600" b="1" dirty="0" smtClean="0">
                <a:solidFill>
                  <a:srgbClr val="7030A0"/>
                </a:solidFill>
              </a:rPr>
              <a:t>ORTALAMA BİR ŞAHIS HAFTADA .5-1 KG KAYBETMEYİ BEKLEYEBİLİR. </a:t>
            </a:r>
            <a:endParaRPr lang="en-US" sz="1600" dirty="0" smtClean="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tr-TR" sz="1600" b="1" dirty="0" smtClean="0">
                <a:solidFill>
                  <a:srgbClr val="7030A0"/>
                </a:solidFill>
              </a:rPr>
              <a:t>OBES BİR İNSAN BAŞLANGIÇTA HAFTADA .5-1.5 KG KAYBEDERKEN,  DAHA SONRA HAFTADA .5-1 KG KAYBINA İNEBİLİR. </a:t>
            </a:r>
            <a:endParaRPr lang="en-US" sz="1600" dirty="0" smtClean="0">
              <a:solidFill>
                <a:srgbClr val="7030A0"/>
              </a:solidFill>
            </a:endParaRPr>
          </a:p>
        </p:txBody>
      </p:sp>
      <p:pic>
        <p:nvPicPr>
          <p:cNvPr id="19462" name="Picture 5" descr="02-003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00800" y="2286000"/>
            <a:ext cx="2571750" cy="257175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E59332-80B9-47B0-AB6D-0196E5C3BADB}" type="datetime1">
              <a:rPr lang="tr-TR"/>
              <a:pPr>
                <a:defRPr/>
              </a:pPr>
              <a:t>15.8.2017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Prof. Dr. Fehmi TUNCEL</a:t>
            </a:r>
          </a:p>
        </p:txBody>
      </p:sp>
      <p:sp>
        <p:nvSpPr>
          <p:cNvPr id="6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C98440-B1EE-4A7F-8F65-9946A16B63B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1625"/>
            <a:ext cx="8153400" cy="1143000"/>
          </a:xfrm>
        </p:spPr>
        <p:txBody>
          <a:bodyPr/>
          <a:lstStyle/>
          <a:p>
            <a:pPr eaLnBrk="1" hangingPunct="1"/>
            <a:r>
              <a:rPr lang="tr-TR" sz="2600" b="1" dirty="0" smtClean="0">
                <a:solidFill>
                  <a:srgbClr val="7030A0"/>
                </a:solidFill>
              </a:rPr>
              <a:t>Ulusal Sağlık Örgütü (</a:t>
            </a:r>
            <a:r>
              <a:rPr lang="en-US" sz="2600" b="1" dirty="0" smtClean="0">
                <a:solidFill>
                  <a:srgbClr val="7030A0"/>
                </a:solidFill>
              </a:rPr>
              <a:t>NIH</a:t>
            </a:r>
            <a:r>
              <a:rPr lang="tr-TR" sz="2600" b="1" dirty="0" smtClean="0">
                <a:solidFill>
                  <a:srgbClr val="7030A0"/>
                </a:solidFill>
              </a:rPr>
              <a:t>-ABD)Tavsiyeleri</a:t>
            </a:r>
            <a:endParaRPr lang="en-US" sz="2600" b="1" dirty="0" smtClean="0">
              <a:solidFill>
                <a:srgbClr val="7030A0"/>
              </a:solidFill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5867400" cy="48768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tr-TR" sz="2000" b="1" dirty="0" smtClean="0">
                <a:solidFill>
                  <a:srgbClr val="FF0066"/>
                </a:solidFill>
              </a:rPr>
              <a:t>DÜŞÜK KALORİLİ VE SAĞLIKLI BESLENİN ANCAK ÖZEL YİYECEK VE YİYECEK  GRUPLARINI GÖZARDI ETMEYİN. </a:t>
            </a:r>
            <a:endParaRPr lang="en-US" sz="2000" dirty="0" smtClean="0">
              <a:solidFill>
                <a:srgbClr val="FF0066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2000" b="1" dirty="0" smtClean="0">
                <a:solidFill>
                  <a:srgbClr val="FF0000"/>
                </a:solidFill>
              </a:rPr>
              <a:t>DÜZENLİ EGZERSİZ YAPIN. 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tr-TR" sz="2000" b="1" dirty="0" smtClean="0">
                <a:solidFill>
                  <a:schemeClr val="accent4"/>
                </a:solidFill>
              </a:rPr>
              <a:t>KÜLTÜREL GEREKSİNİMLERİ DE DİKKATE ALAN SAĞLIK DAVRANIŞINA YÖNELİK İPUÇLARINI ÖĞRENİN. </a:t>
            </a:r>
            <a:endParaRPr lang="en-US" sz="2000" dirty="0" smtClean="0"/>
          </a:p>
          <a:p>
            <a:pPr algn="just" eaLnBrk="1" hangingPunct="1">
              <a:lnSpc>
                <a:spcPct val="80000"/>
              </a:lnSpc>
            </a:pPr>
            <a:r>
              <a:rPr lang="tr-TR" sz="2000" b="1" dirty="0" smtClean="0">
                <a:solidFill>
                  <a:srgbClr val="00B050"/>
                </a:solidFill>
              </a:rPr>
              <a:t>HAFTADA 1.5 KG’I GEÇMEYECEK YAVAŞ VE KALICI BİR AĞIRLIK KAYBI PLANI TAKİP EDİN (ANCAK KİLO KAYBI PROGRAMIN BAŞINDA DAHA HIZLI  OLABİLİR).  </a:t>
            </a:r>
            <a:endParaRPr lang="en-US" sz="2000" dirty="0" smtClean="0"/>
          </a:p>
          <a:p>
            <a:pPr algn="just" eaLnBrk="1" hangingPunct="1">
              <a:lnSpc>
                <a:spcPct val="80000"/>
              </a:lnSpc>
            </a:pPr>
            <a:r>
              <a:rPr lang="tr-TR" sz="2000" b="1" dirty="0" smtClean="0">
                <a:solidFill>
                  <a:srgbClr val="002060"/>
                </a:solidFill>
              </a:rPr>
              <a:t>ÇOK DÜŞÜK KALORİLİ ÖZEL BİR DİYET UYGULAYARAK KİLO VERMEYİ PLANLIYORSANIZ, DOKTORUNUZLA GÖRÜŞÜN. </a:t>
            </a:r>
            <a:endParaRPr lang="en-US" sz="2000" dirty="0" smtClean="0"/>
          </a:p>
          <a:p>
            <a:pPr algn="just" eaLnBrk="1" hangingPunct="1">
              <a:lnSpc>
                <a:spcPct val="80000"/>
              </a:lnSpc>
            </a:pPr>
            <a:r>
              <a:rPr lang="tr-TR" sz="2000" b="1" dirty="0" smtClean="0">
                <a:solidFill>
                  <a:srgbClr val="FF0066"/>
                </a:solidFill>
              </a:rPr>
              <a:t>KİLO KAYBINDAN SONRA BUNU DEVAM ETTİREBİLMEK İÇİN (GERİ ALMAMAK İÇİN) BİR PLANINIZ OLSUN. </a:t>
            </a:r>
            <a:endParaRPr lang="en-US" sz="2000" dirty="0" smtClean="0"/>
          </a:p>
        </p:txBody>
      </p:sp>
      <p:pic>
        <p:nvPicPr>
          <p:cNvPr id="20486" name="Picture 5" descr="02-010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162800" y="2057400"/>
            <a:ext cx="1781175" cy="2667000"/>
          </a:xfrm>
          <a:noFill/>
        </p:spPr>
      </p:pic>
      <p:sp>
        <p:nvSpPr>
          <p:cNvPr id="7" name="6 Veri Yer Tutucusu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A0CFE94-E78E-4E59-84DC-746C12D5F048}" type="datetime1">
              <a:rPr lang="tr-TR"/>
              <a:pPr>
                <a:defRPr/>
              </a:pPr>
              <a:t>15.8.2017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>
          <a:xfrm>
            <a:off x="357158" y="274638"/>
            <a:ext cx="8429684" cy="1210146"/>
          </a:xfrm>
        </p:spPr>
        <p:txBody>
          <a:bodyPr>
            <a:noAutofit/>
          </a:bodyPr>
          <a:lstStyle/>
          <a:p>
            <a:r>
              <a:rPr lang="tr-TR" sz="4000" b="1" dirty="0" smtClean="0"/>
              <a:t/>
            </a:r>
            <a:br>
              <a:rPr lang="tr-TR" sz="4000" b="1" dirty="0" smtClean="0"/>
            </a:br>
            <a:r>
              <a:rPr lang="tr-TR" sz="4000" b="1" dirty="0" smtClean="0"/>
              <a:t>Kaynaklar</a:t>
            </a:r>
            <a:r>
              <a:rPr lang="tr-TR" sz="4000" dirty="0"/>
              <a:t/>
            </a:r>
            <a:br>
              <a:rPr lang="tr-TR" sz="4000" dirty="0"/>
            </a:br>
            <a:endParaRPr lang="tr-TR" sz="4000" b="1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 smtClean="0"/>
              <a:t>Scott</a:t>
            </a:r>
            <a:r>
              <a:rPr lang="tr-TR" dirty="0" smtClean="0"/>
              <a:t> </a:t>
            </a:r>
            <a:r>
              <a:rPr lang="tr-TR" dirty="0"/>
              <a:t>K. Powers </a:t>
            </a:r>
            <a:r>
              <a:rPr lang="tr-TR" dirty="0" err="1"/>
              <a:t>and</a:t>
            </a:r>
            <a:r>
              <a:rPr lang="tr-TR" dirty="0"/>
              <a:t> Edward T. </a:t>
            </a:r>
            <a:r>
              <a:rPr lang="tr-TR" dirty="0" err="1"/>
              <a:t>Howley</a:t>
            </a:r>
            <a:r>
              <a:rPr lang="tr-TR" dirty="0"/>
              <a:t> (1990).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</a:t>
            </a:r>
            <a:r>
              <a:rPr lang="tr-TR" dirty="0"/>
              <a:t> – </a:t>
            </a:r>
            <a:r>
              <a:rPr lang="tr-TR" dirty="0" err="1"/>
              <a:t>Theory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Application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Wm</a:t>
            </a:r>
            <a:r>
              <a:rPr lang="tr-TR" dirty="0"/>
              <a:t>. C. Brown </a:t>
            </a:r>
            <a:r>
              <a:rPr lang="tr-TR" dirty="0" err="1"/>
              <a:t>Publishers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Edward L. </a:t>
            </a:r>
            <a:r>
              <a:rPr lang="tr-TR" dirty="0" err="1"/>
              <a:t>Fox</a:t>
            </a:r>
            <a:r>
              <a:rPr lang="tr-TR" dirty="0"/>
              <a:t>, Richard W. </a:t>
            </a:r>
            <a:r>
              <a:rPr lang="tr-TR" dirty="0" err="1"/>
              <a:t>Bowers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Merle</a:t>
            </a:r>
            <a:r>
              <a:rPr lang="tr-TR" dirty="0"/>
              <a:t> L. </a:t>
            </a:r>
            <a:r>
              <a:rPr lang="tr-TR" dirty="0" err="1"/>
              <a:t>Foss</a:t>
            </a:r>
            <a:r>
              <a:rPr lang="tr-TR" dirty="0"/>
              <a:t> (1989).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Physiological</a:t>
            </a:r>
            <a:r>
              <a:rPr lang="tr-TR" dirty="0"/>
              <a:t> </a:t>
            </a:r>
            <a:r>
              <a:rPr lang="tr-TR" dirty="0" err="1"/>
              <a:t>Basis</a:t>
            </a:r>
            <a:r>
              <a:rPr lang="tr-TR" dirty="0"/>
              <a:t> of </a:t>
            </a:r>
            <a:r>
              <a:rPr lang="tr-TR" dirty="0" err="1"/>
              <a:t>Physical</a:t>
            </a:r>
            <a:r>
              <a:rPr lang="tr-TR" dirty="0"/>
              <a:t> </a:t>
            </a:r>
            <a:r>
              <a:rPr lang="tr-TR" dirty="0" err="1"/>
              <a:t>Education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Athletics</a:t>
            </a:r>
            <a:r>
              <a:rPr lang="tr-TR" dirty="0"/>
              <a:t>. Em. C. Brown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Dubuque</a:t>
            </a:r>
            <a:r>
              <a:rPr lang="tr-TR" dirty="0"/>
              <a:t>, Iowa.</a:t>
            </a:r>
          </a:p>
          <a:p>
            <a:pPr lvl="0"/>
            <a:r>
              <a:rPr lang="tr-TR" dirty="0"/>
              <a:t>Michael L. </a:t>
            </a:r>
            <a:r>
              <a:rPr lang="tr-TR" dirty="0" err="1"/>
              <a:t>Pollock</a:t>
            </a:r>
            <a:r>
              <a:rPr lang="tr-TR" dirty="0"/>
              <a:t>, </a:t>
            </a:r>
            <a:r>
              <a:rPr lang="tr-TR" dirty="0" err="1"/>
              <a:t>Jack</a:t>
            </a:r>
            <a:r>
              <a:rPr lang="tr-TR" dirty="0"/>
              <a:t> H. </a:t>
            </a:r>
            <a:r>
              <a:rPr lang="tr-TR" dirty="0" err="1"/>
              <a:t>Wilmore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Samuel</a:t>
            </a:r>
            <a:r>
              <a:rPr lang="tr-TR" dirty="0"/>
              <a:t> M. </a:t>
            </a:r>
            <a:r>
              <a:rPr lang="tr-TR" dirty="0" err="1"/>
              <a:t>Fox</a:t>
            </a:r>
            <a:r>
              <a:rPr lang="tr-TR" dirty="0"/>
              <a:t> III (1978). </a:t>
            </a:r>
            <a:r>
              <a:rPr lang="tr-TR" dirty="0" err="1"/>
              <a:t>Health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Fitness</a:t>
            </a:r>
            <a:r>
              <a:rPr lang="tr-TR" dirty="0"/>
              <a:t> Through </a:t>
            </a:r>
            <a:r>
              <a:rPr lang="tr-TR" dirty="0" err="1"/>
              <a:t>Physical</a:t>
            </a:r>
            <a:r>
              <a:rPr lang="tr-TR" dirty="0"/>
              <a:t> Activity. John </a:t>
            </a:r>
            <a:r>
              <a:rPr lang="tr-TR" dirty="0" err="1"/>
              <a:t>Wiley</a:t>
            </a:r>
            <a:r>
              <a:rPr lang="tr-TR" dirty="0"/>
              <a:t> &amp; </a:t>
            </a:r>
            <a:r>
              <a:rPr lang="tr-TR" dirty="0" err="1"/>
              <a:t>Sons</a:t>
            </a:r>
            <a:r>
              <a:rPr lang="tr-TR" dirty="0"/>
              <a:t>.</a:t>
            </a:r>
          </a:p>
          <a:p>
            <a:pPr lvl="0"/>
            <a:r>
              <a:rPr lang="tr-TR" dirty="0"/>
              <a:t>William D. </a:t>
            </a:r>
            <a:r>
              <a:rPr lang="tr-TR" dirty="0" err="1"/>
              <a:t>McArdle</a:t>
            </a:r>
            <a:r>
              <a:rPr lang="tr-TR" dirty="0"/>
              <a:t>, Frank I. </a:t>
            </a:r>
            <a:r>
              <a:rPr lang="tr-TR" dirty="0" err="1"/>
              <a:t>Katch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Victor L. </a:t>
            </a:r>
            <a:r>
              <a:rPr lang="tr-TR" dirty="0" err="1"/>
              <a:t>Katch</a:t>
            </a:r>
            <a:r>
              <a:rPr lang="tr-TR" dirty="0"/>
              <a:t> (1981). </a:t>
            </a:r>
            <a:r>
              <a:rPr lang="tr-TR" dirty="0" err="1"/>
              <a:t>Exercise</a:t>
            </a:r>
            <a:r>
              <a:rPr lang="tr-TR" dirty="0"/>
              <a:t> </a:t>
            </a:r>
            <a:r>
              <a:rPr lang="tr-TR" dirty="0" err="1"/>
              <a:t>Physiology-Energy</a:t>
            </a:r>
            <a:r>
              <a:rPr lang="tr-TR" dirty="0"/>
              <a:t>, </a:t>
            </a:r>
            <a:r>
              <a:rPr lang="tr-TR" dirty="0" err="1"/>
              <a:t>Nutrition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Human </a:t>
            </a:r>
            <a:r>
              <a:rPr lang="tr-TR" dirty="0" err="1"/>
              <a:t>Performance</a:t>
            </a:r>
            <a:r>
              <a:rPr lang="tr-TR" dirty="0"/>
              <a:t>. </a:t>
            </a:r>
            <a:r>
              <a:rPr lang="tr-TR" dirty="0" err="1"/>
              <a:t>Lea</a:t>
            </a:r>
            <a:r>
              <a:rPr lang="tr-TR" dirty="0"/>
              <a:t> &amp; </a:t>
            </a:r>
            <a:r>
              <a:rPr lang="tr-TR" dirty="0" err="1"/>
              <a:t>Febiger</a:t>
            </a:r>
            <a:r>
              <a:rPr lang="tr-TR" dirty="0"/>
              <a:t>, </a:t>
            </a:r>
            <a:r>
              <a:rPr lang="tr-TR" dirty="0" err="1"/>
              <a:t>Philadelphia</a:t>
            </a:r>
            <a:r>
              <a:rPr lang="tr-TR" dirty="0"/>
              <a:t>.</a:t>
            </a:r>
          </a:p>
          <a:p>
            <a:pPr lvl="0"/>
            <a:r>
              <a:rPr lang="tr-TR" dirty="0" err="1"/>
              <a:t>Brian</a:t>
            </a:r>
            <a:r>
              <a:rPr lang="tr-TR" dirty="0"/>
              <a:t> J. </a:t>
            </a:r>
            <a:r>
              <a:rPr lang="tr-TR" dirty="0" err="1"/>
              <a:t>Sharkey</a:t>
            </a:r>
            <a:r>
              <a:rPr lang="tr-TR" dirty="0"/>
              <a:t> (1990). </a:t>
            </a:r>
            <a:r>
              <a:rPr lang="tr-TR" dirty="0" err="1"/>
              <a:t>Physiology</a:t>
            </a:r>
            <a:r>
              <a:rPr lang="tr-TR" dirty="0"/>
              <a:t> of </a:t>
            </a:r>
            <a:r>
              <a:rPr lang="tr-TR" dirty="0" err="1"/>
              <a:t>Fitness</a:t>
            </a:r>
            <a:r>
              <a:rPr lang="tr-TR" dirty="0"/>
              <a:t>. Human </a:t>
            </a:r>
            <a:r>
              <a:rPr lang="tr-TR" dirty="0" err="1"/>
              <a:t>Kinetics</a:t>
            </a:r>
            <a:r>
              <a:rPr lang="tr-TR" dirty="0"/>
              <a:t> </a:t>
            </a:r>
            <a:r>
              <a:rPr lang="tr-TR" dirty="0" err="1"/>
              <a:t>Publishers</a:t>
            </a:r>
            <a:r>
              <a:rPr lang="tr-TR" dirty="0"/>
              <a:t>, </a:t>
            </a:r>
            <a:r>
              <a:rPr lang="tr-TR" dirty="0" err="1"/>
              <a:t>Inc</a:t>
            </a:r>
            <a:r>
              <a:rPr lang="tr-TR" dirty="0"/>
              <a:t>. </a:t>
            </a:r>
          </a:p>
          <a:p>
            <a:pPr algn="ctr">
              <a:buFontTx/>
              <a:buNone/>
            </a:pPr>
            <a:endParaRPr lang="tr-TR" dirty="0" smtClean="0"/>
          </a:p>
        </p:txBody>
      </p:sp>
      <p:sp>
        <p:nvSpPr>
          <p:cNvPr id="12292" name="3 Veri Yer Tutucusu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2AD668-A978-45EE-8C3E-3109D6214362}" type="datetime1">
              <a:rPr lang="tr-TR" smtClean="0"/>
              <a:pPr/>
              <a:t>15.8.2017</a:t>
            </a:fld>
            <a:endParaRPr lang="en-US" smtClean="0"/>
          </a:p>
        </p:txBody>
      </p:sp>
      <p:sp>
        <p:nvSpPr>
          <p:cNvPr id="12293" name="4 Altbilgi Yer Tutucusu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Prof. Dr. Fehmi TUNCEL</a:t>
            </a:r>
          </a:p>
        </p:txBody>
      </p:sp>
      <p:sp>
        <p:nvSpPr>
          <p:cNvPr id="12294" name="5 Slayt Numarası Yer Tutucusu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4CED23-30DB-4A93-B33C-37A2C97F6A0A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3554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432</Words>
  <Application>Microsoft Office PowerPoint</Application>
  <PresentationFormat>Ekran Gösterisi (4:3)</PresentationFormat>
  <Paragraphs>62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Arial Rounded MT Bold</vt:lpstr>
      <vt:lpstr>Calibri</vt:lpstr>
      <vt:lpstr>Ofis Teması</vt:lpstr>
      <vt:lpstr>  BSÖ 201      (2 2) 3 EGZERSİZ FİZYOLOJİSİ </vt:lpstr>
      <vt:lpstr>Enerji dengesi hesaplamaları</vt:lpstr>
      <vt:lpstr>Tavsiye edilen vücut ağırlığı (kilo) kaybı</vt:lpstr>
      <vt:lpstr>Ulusal Sağlık Örgütü (NIH-ABD)Tavsiyeleri</vt:lpstr>
      <vt:lpstr> Kaynaklar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BSÖ 201      (2 2) 3 EGZERSİZ FİZYOLOJİSİ </dc:title>
  <dc:creator>Adsız</dc:creator>
  <cp:lastModifiedBy>TUNCEL</cp:lastModifiedBy>
  <cp:revision>149</cp:revision>
  <dcterms:created xsi:type="dcterms:W3CDTF">2013-08-23T13:39:04Z</dcterms:created>
  <dcterms:modified xsi:type="dcterms:W3CDTF">2017-08-15T11:49:59Z</dcterms:modified>
</cp:coreProperties>
</file>