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866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69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0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0480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7B8287-4A8D-4C0C-AADA-175ACA86BD1C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70108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058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5D3D80-037E-4980-AD31-BD407861E396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1525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0685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032BC7-2F16-4845-B137-3375948C63AC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93709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9896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8A71-1BD8-4C0D-A8CD-9F26756A1EED}" type="datetime1">
              <a:rPr lang="tr-TR"/>
              <a:pPr>
                <a:defRPr/>
              </a:pPr>
              <a:t>15.8.2017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A9E1A-DA03-44D2-907E-3211F1EDA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1819-4B13-4873-BB18-F6E9540D155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err="1" smtClean="0">
                <a:solidFill>
                  <a:srgbClr val="C00000"/>
                </a:solidFill>
              </a:rPr>
              <a:t>Ener</a:t>
            </a:r>
            <a:r>
              <a:rPr lang="tr-TR" b="1" dirty="0" err="1" smtClean="0">
                <a:solidFill>
                  <a:srgbClr val="C00000"/>
                </a:solidFill>
              </a:rPr>
              <a:t>ji</a:t>
            </a:r>
            <a:r>
              <a:rPr lang="tr-TR" b="1" dirty="0" smtClean="0">
                <a:solidFill>
                  <a:srgbClr val="C00000"/>
                </a:solidFill>
              </a:rPr>
              <a:t> dengesi hesaplamaları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676400"/>
            <a:ext cx="5891242" cy="4267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tx2"/>
                </a:solidFill>
              </a:rPr>
              <a:t>N</a:t>
            </a:r>
            <a:r>
              <a:rPr lang="tr-TR" sz="2400" b="1" dirty="0" smtClean="0">
                <a:solidFill>
                  <a:schemeClr val="tx2"/>
                </a:solidFill>
              </a:rPr>
              <a:t>ÖTR K</a:t>
            </a:r>
            <a:r>
              <a:rPr lang="en-US" sz="2400" b="1" dirty="0" smtClean="0">
                <a:solidFill>
                  <a:schemeClr val="tx2"/>
                </a:solidFill>
              </a:rPr>
              <a:t>ALORİ </a:t>
            </a:r>
            <a:r>
              <a:rPr lang="tr-TR" sz="2400" b="1" dirty="0" smtClean="0">
                <a:solidFill>
                  <a:schemeClr val="tx2"/>
                </a:solidFill>
              </a:rPr>
              <a:t>DENGESİ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ALINAN KALORİ MİKTARI</a:t>
            </a:r>
            <a:r>
              <a:rPr lang="en-US" sz="1600" b="1" dirty="0" smtClean="0">
                <a:solidFill>
                  <a:srgbClr val="00B050"/>
                </a:solidFill>
              </a:rPr>
              <a:t> = </a:t>
            </a:r>
            <a:r>
              <a:rPr lang="tr-TR" sz="1600" b="1" dirty="0" smtClean="0">
                <a:solidFill>
                  <a:srgbClr val="00B050"/>
                </a:solidFill>
              </a:rPr>
              <a:t>TÜKETİLEN KALORİ MİKTARI</a:t>
            </a:r>
            <a:endParaRPr lang="en-US" sz="1600" b="1" dirty="0" smtClean="0">
              <a:solidFill>
                <a:srgbClr val="00B050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VÜCUT AĞIRLIĞINDA DEĞİŞME YOK</a:t>
            </a:r>
          </a:p>
          <a:p>
            <a:pPr lvl="1" algn="just" eaLnBrk="1" hangingPunct="1">
              <a:lnSpc>
                <a:spcPct val="90000"/>
              </a:lnSpc>
              <a:buNone/>
            </a:pPr>
            <a:endParaRPr lang="en-US" sz="1500" b="1" dirty="0" smtClean="0">
              <a:solidFill>
                <a:srgbClr val="00B05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tx2"/>
                </a:solidFill>
              </a:rPr>
              <a:t>PO</a:t>
            </a:r>
            <a:r>
              <a:rPr lang="tr-TR" sz="2400" b="1" dirty="0" smtClean="0">
                <a:solidFill>
                  <a:schemeClr val="tx2"/>
                </a:solidFill>
              </a:rPr>
              <a:t>Z</a:t>
            </a:r>
            <a:r>
              <a:rPr lang="en-US" sz="2400" b="1" dirty="0" smtClean="0">
                <a:solidFill>
                  <a:schemeClr val="tx2"/>
                </a:solidFill>
              </a:rPr>
              <a:t>İTİ</a:t>
            </a:r>
            <a:r>
              <a:rPr lang="tr-TR" sz="2400" b="1" dirty="0" smtClean="0">
                <a:solidFill>
                  <a:schemeClr val="tx2"/>
                </a:solidFill>
              </a:rPr>
              <a:t>F K</a:t>
            </a:r>
            <a:r>
              <a:rPr lang="en-US" sz="2400" b="1" dirty="0" smtClean="0">
                <a:solidFill>
                  <a:schemeClr val="tx2"/>
                </a:solidFill>
              </a:rPr>
              <a:t>ALORİ</a:t>
            </a:r>
            <a:r>
              <a:rPr lang="tr-TR" sz="2400" b="1" dirty="0" smtClean="0">
                <a:solidFill>
                  <a:schemeClr val="tx2"/>
                </a:solidFill>
              </a:rPr>
              <a:t> DENGESİ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ALINAN KALORİ MİKTARI</a:t>
            </a:r>
            <a:r>
              <a:rPr lang="en-US" sz="1600" b="1" dirty="0" smtClean="0">
                <a:solidFill>
                  <a:srgbClr val="00B050"/>
                </a:solidFill>
              </a:rPr>
              <a:t> &gt; </a:t>
            </a:r>
            <a:r>
              <a:rPr lang="tr-TR" sz="1600" b="1" dirty="0" smtClean="0">
                <a:solidFill>
                  <a:srgbClr val="00B050"/>
                </a:solidFill>
              </a:rPr>
              <a:t>TÜKETİLEN KALORİ MİKTARI</a:t>
            </a:r>
            <a:endParaRPr lang="en-US" sz="1600" b="1" dirty="0" smtClean="0">
              <a:solidFill>
                <a:srgbClr val="00B050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KİLO ALIMI  İLE SONUÇLANIR</a:t>
            </a:r>
          </a:p>
          <a:p>
            <a:pPr lvl="1" algn="just" eaLnBrk="1" hangingPunct="1">
              <a:lnSpc>
                <a:spcPct val="90000"/>
              </a:lnSpc>
              <a:buNone/>
            </a:pPr>
            <a:endParaRPr lang="en-US" sz="1500" b="1" dirty="0" smtClean="0">
              <a:solidFill>
                <a:srgbClr val="00B05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chemeClr val="tx2"/>
                </a:solidFill>
              </a:rPr>
              <a:t>NEGATİ</a:t>
            </a:r>
            <a:r>
              <a:rPr lang="tr-TR" sz="2400" b="1" dirty="0" smtClean="0">
                <a:solidFill>
                  <a:schemeClr val="tx2"/>
                </a:solidFill>
              </a:rPr>
              <a:t>F K</a:t>
            </a:r>
            <a:r>
              <a:rPr lang="en-US" sz="2400" b="1" dirty="0" smtClean="0">
                <a:solidFill>
                  <a:schemeClr val="tx2"/>
                </a:solidFill>
              </a:rPr>
              <a:t>ALORİ</a:t>
            </a:r>
            <a:r>
              <a:rPr lang="tr-TR" sz="2400" b="1" dirty="0" smtClean="0">
                <a:solidFill>
                  <a:schemeClr val="tx2"/>
                </a:solidFill>
              </a:rPr>
              <a:t> DENGESİ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ALINAN KALORİ MİKTARI</a:t>
            </a:r>
            <a:r>
              <a:rPr lang="en-US" sz="1600" b="1" dirty="0" smtClean="0">
                <a:solidFill>
                  <a:srgbClr val="00B050"/>
                </a:solidFill>
              </a:rPr>
              <a:t> &lt; </a:t>
            </a:r>
            <a:r>
              <a:rPr lang="tr-TR" sz="1600" b="1" dirty="0" smtClean="0">
                <a:solidFill>
                  <a:srgbClr val="00B050"/>
                </a:solidFill>
              </a:rPr>
              <a:t>TÜKETİLEN KALORİ MİKTARI</a:t>
            </a:r>
            <a:endParaRPr lang="en-US" sz="1600" b="1" dirty="0" smtClean="0">
              <a:solidFill>
                <a:srgbClr val="00B050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600" b="1" dirty="0" smtClean="0">
                <a:solidFill>
                  <a:srgbClr val="00B050"/>
                </a:solidFill>
              </a:rPr>
              <a:t>KİLO KAYBI İLE SONUÇLANIR</a:t>
            </a:r>
            <a:endParaRPr lang="en-US" sz="1600" b="1" dirty="0" smtClean="0">
              <a:solidFill>
                <a:srgbClr val="00B050"/>
              </a:solidFill>
            </a:endParaRPr>
          </a:p>
        </p:txBody>
      </p:sp>
      <p:pic>
        <p:nvPicPr>
          <p:cNvPr id="18438" name="Picture 5" descr="02-003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400800" y="2362200"/>
            <a:ext cx="2571750" cy="257175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E81B66-3F2B-4792-BBB2-7836602A91CD}" type="datetime1">
              <a:rPr lang="tr-TR"/>
              <a:pPr>
                <a:defRPr/>
              </a:pPr>
              <a:t>15.8.2017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307D5-94EB-46F3-B868-B6A25A30E8B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00B050"/>
                </a:solidFill>
              </a:rPr>
              <a:t>Tavsiye edilen vücut ağırlığı (kilo) kaybı</a:t>
            </a:r>
            <a:endParaRPr lang="en-US" sz="3200" b="1" dirty="0" smtClean="0">
              <a:solidFill>
                <a:srgbClr val="00B050"/>
              </a:solidFill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105400" cy="4800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002060"/>
                </a:solidFill>
              </a:rPr>
              <a:t>DÜZENLİ EGZERSİZ VE UYGUN OLAN BESLENME EN İYİ UZUN DÖNEMLİ AĞIRLIK (KİLO) KAYIPLARI İLE SONUÇLANIR. 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FF0000"/>
                </a:solidFill>
              </a:rPr>
              <a:t>YARIM KİLO YAĞ</a:t>
            </a:r>
            <a:r>
              <a:rPr lang="en-US" sz="1600" b="1" dirty="0" smtClean="0">
                <a:solidFill>
                  <a:srgbClr val="FF0000"/>
                </a:solidFill>
              </a:rPr>
              <a:t> = 3,500 </a:t>
            </a:r>
            <a:r>
              <a:rPr lang="tr-TR" sz="1600" b="1" dirty="0" smtClean="0">
                <a:solidFill>
                  <a:srgbClr val="FF0000"/>
                </a:solidFill>
              </a:rPr>
              <a:t>KALORİ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chemeClr val="accent6"/>
                </a:solidFill>
              </a:rPr>
              <a:t>GERÇEKÇİ KİLO KAYIPLARI İÇİN ACSM  ÖNERİLERİ ŞU ŞEKİLDEDİR </a:t>
            </a:r>
            <a:r>
              <a:rPr lang="en-US" sz="1600" b="1" dirty="0" smtClean="0">
                <a:solidFill>
                  <a:schemeClr val="accent6"/>
                </a:solidFill>
              </a:rPr>
              <a:t>:</a:t>
            </a:r>
          </a:p>
          <a:p>
            <a:pPr lvl="1" algn="just" eaLnBrk="1" hangingPunct="1">
              <a:lnSpc>
                <a:spcPct val="130000"/>
              </a:lnSpc>
            </a:pPr>
            <a:r>
              <a:rPr lang="tr-TR" sz="1200" b="1" dirty="0" smtClean="0">
                <a:solidFill>
                  <a:schemeClr val="accent6"/>
                </a:solidFill>
              </a:rPr>
              <a:t>HER EGZERSİZ SEANSINDA </a:t>
            </a:r>
            <a:r>
              <a:rPr lang="en-US" sz="1200" b="1" dirty="0" smtClean="0">
                <a:solidFill>
                  <a:schemeClr val="accent6"/>
                </a:solidFill>
              </a:rPr>
              <a:t>300–400</a:t>
            </a:r>
            <a:r>
              <a:rPr lang="tr-TR" sz="1200" b="1" dirty="0" smtClean="0">
                <a:solidFill>
                  <a:schemeClr val="accent6"/>
                </a:solidFill>
              </a:rPr>
              <a:t> KALORİ TÜKETME (YAKMA)</a:t>
            </a:r>
            <a:endParaRPr lang="en-US" sz="1200" b="1" dirty="0" smtClean="0">
              <a:solidFill>
                <a:schemeClr val="accent6"/>
              </a:solidFill>
            </a:endParaRPr>
          </a:p>
          <a:p>
            <a:pPr lvl="1" algn="just" eaLnBrk="1" hangingPunct="1">
              <a:lnSpc>
                <a:spcPct val="130000"/>
              </a:lnSpc>
            </a:pPr>
            <a:r>
              <a:rPr lang="tr-TR" sz="1200" b="1" dirty="0" smtClean="0">
                <a:solidFill>
                  <a:schemeClr val="accent6"/>
                </a:solidFill>
              </a:rPr>
              <a:t>HAFTADA MİNİMUM 3 GÜN ÇALIŞMA</a:t>
            </a:r>
            <a:endParaRPr lang="en-US" sz="1200" b="1" dirty="0" smtClean="0">
              <a:solidFill>
                <a:schemeClr val="accent6"/>
              </a:solidFill>
            </a:endParaRPr>
          </a:p>
          <a:p>
            <a:pPr lvl="1" algn="just" eaLnBrk="1" hangingPunct="1">
              <a:lnSpc>
                <a:spcPct val="130000"/>
              </a:lnSpc>
            </a:pPr>
            <a:r>
              <a:rPr lang="tr-TR" sz="1200" b="1" dirty="0" smtClean="0">
                <a:solidFill>
                  <a:schemeClr val="accent6"/>
                </a:solidFill>
              </a:rPr>
              <a:t>GÜNLÜK</a:t>
            </a:r>
            <a:r>
              <a:rPr lang="en-US" sz="1200" b="1" dirty="0" smtClean="0">
                <a:solidFill>
                  <a:schemeClr val="accent6"/>
                </a:solidFill>
              </a:rPr>
              <a:t> 500–1000 </a:t>
            </a:r>
            <a:r>
              <a:rPr lang="tr-TR" sz="1200" b="1" dirty="0" smtClean="0">
                <a:solidFill>
                  <a:schemeClr val="accent6"/>
                </a:solidFill>
              </a:rPr>
              <a:t>KALORİ AÇIĞI SAĞLAMA</a:t>
            </a:r>
            <a:endParaRPr lang="en-US" sz="1200" b="1" dirty="0" smtClean="0">
              <a:solidFill>
                <a:schemeClr val="accent6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7030A0"/>
                </a:solidFill>
              </a:rPr>
              <a:t>ORTALAMA BİR ŞAHIS HAFTADA .5-1 KG KAYBETMEYİ BEKLEYEBİLİR. </a:t>
            </a:r>
            <a:endParaRPr lang="en-US" sz="1600" dirty="0" smtClean="0">
              <a:solidFill>
                <a:srgbClr val="7030A0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1600" b="1" dirty="0" smtClean="0">
                <a:solidFill>
                  <a:srgbClr val="7030A0"/>
                </a:solidFill>
              </a:rPr>
              <a:t>OBES BİR İNSAN BAŞLANGIÇTA HAFTADA .5-1.5 KG KAYBEDERKEN,  DAHA SONRA HAFTADA .5-1 KG KAYBINA İNEBİLİR. </a:t>
            </a:r>
            <a:endParaRPr lang="en-US" sz="1600" dirty="0" smtClean="0">
              <a:solidFill>
                <a:srgbClr val="7030A0"/>
              </a:solidFill>
            </a:endParaRPr>
          </a:p>
        </p:txBody>
      </p:sp>
      <p:pic>
        <p:nvPicPr>
          <p:cNvPr id="19462" name="Picture 5" descr="02-003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400800" y="2286000"/>
            <a:ext cx="2571750" cy="257175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E59332-80B9-47B0-AB6D-0196E5C3BADB}" type="datetime1">
              <a:rPr lang="tr-TR"/>
              <a:pPr>
                <a:defRPr/>
              </a:pPr>
              <a:t>15.8.2017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98440-B1EE-4A7F-8F65-9946A16B63B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8153400" cy="1143000"/>
          </a:xfrm>
        </p:spPr>
        <p:txBody>
          <a:bodyPr/>
          <a:lstStyle/>
          <a:p>
            <a:pPr eaLnBrk="1" hangingPunct="1"/>
            <a:r>
              <a:rPr lang="tr-TR" sz="2600" b="1" dirty="0" smtClean="0">
                <a:solidFill>
                  <a:srgbClr val="7030A0"/>
                </a:solidFill>
              </a:rPr>
              <a:t>Ulusal Sağlık Örgütü (</a:t>
            </a:r>
            <a:r>
              <a:rPr lang="en-US" sz="2600" b="1" dirty="0" smtClean="0">
                <a:solidFill>
                  <a:srgbClr val="7030A0"/>
                </a:solidFill>
              </a:rPr>
              <a:t>NIH</a:t>
            </a:r>
            <a:r>
              <a:rPr lang="tr-TR" sz="2600" b="1" dirty="0" smtClean="0">
                <a:solidFill>
                  <a:srgbClr val="7030A0"/>
                </a:solidFill>
              </a:rPr>
              <a:t>-ABD)Tavsiyeleri</a:t>
            </a:r>
            <a:endParaRPr lang="en-US" sz="2600" b="1" dirty="0" smtClean="0">
              <a:solidFill>
                <a:srgbClr val="7030A0"/>
              </a:solidFill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867400" cy="4876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FF0066"/>
                </a:solidFill>
              </a:rPr>
              <a:t>DÜŞÜK KALORİLİ VE SAĞLIKLI BESLENİN ANCAK ÖZEL YİYECEK VE YİYECEK  GRUPLARINI GÖZARDI ETMEYİN. </a:t>
            </a:r>
            <a:endParaRPr lang="en-US" sz="2000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FF0000"/>
                </a:solidFill>
              </a:rPr>
              <a:t>DÜZENLİ EGZERSİZ YAPIN. 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chemeClr val="accent4"/>
                </a:solidFill>
              </a:rPr>
              <a:t>KÜLTÜREL GEREKSİNİMLERİ DE DİKKATE ALAN SAĞLIK DAVRANIŞINA YÖNELİK İPUÇLARINI ÖĞRENİN. </a:t>
            </a:r>
            <a:endParaRPr lang="en-US" sz="20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00B050"/>
                </a:solidFill>
              </a:rPr>
              <a:t>HAFTADA 1.5 KG’I GEÇMEYECEK YAVAŞ VE KALICI BİR AĞIRLIK KAYBI PLANI TAKİP EDİN (ANCAK KİLO KAYBI PROGRAMIN BAŞINDA DAHA HIZLI  OLABİLİR).  </a:t>
            </a:r>
            <a:endParaRPr lang="en-US" sz="20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002060"/>
                </a:solidFill>
              </a:rPr>
              <a:t>ÇOK DÜŞÜK KALORİLİ ÖZEL BİR DİYET UYGULAYARAK KİLO VERMEYİ PLANLIYORSANIZ, DOKTORUNUZLA GÖRÜŞÜN. </a:t>
            </a:r>
            <a:endParaRPr lang="en-US" sz="20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000" b="1" dirty="0" smtClean="0">
                <a:solidFill>
                  <a:srgbClr val="FF0066"/>
                </a:solidFill>
              </a:rPr>
              <a:t>KİLO KAYBINDAN SONRA BUNU DEVAM ETTİREBİLMEK İÇİN (GERİ ALMAMAK İÇİN) BİR PLANINIZ OLSUN. </a:t>
            </a:r>
            <a:endParaRPr lang="en-US" sz="2000" dirty="0" smtClean="0"/>
          </a:p>
        </p:txBody>
      </p:sp>
      <p:pic>
        <p:nvPicPr>
          <p:cNvPr id="20486" name="Picture 5" descr="02-010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162800" y="2057400"/>
            <a:ext cx="1781175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A0CFE94-E78E-4E59-84DC-746C12D5F048}" type="datetime1">
              <a:rPr lang="tr-TR"/>
              <a:pPr>
                <a:defRPr/>
              </a:pPr>
              <a:t>15.8.2017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23554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432</Words>
  <Application>Microsoft Office PowerPoint</Application>
  <PresentationFormat>Ekran Gösterisi (4:3)</PresentationFormat>
  <Paragraphs>62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Arial Rounded MT Bold</vt:lpstr>
      <vt:lpstr>Calibri</vt:lpstr>
      <vt:lpstr>Ofis Teması</vt:lpstr>
      <vt:lpstr>  BSÖ 201      (2 2) 3 EGZERSİZ FİZYOLOJİSİ </vt:lpstr>
      <vt:lpstr>Enerji dengesi hesaplamaları</vt:lpstr>
      <vt:lpstr>Tavsiye edilen vücut ağırlığı (kilo) kaybı</vt:lpstr>
      <vt:lpstr>Ulusal Sağlık Örgütü (NIH-ABD)Tavsiyeleri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149</cp:revision>
  <dcterms:created xsi:type="dcterms:W3CDTF">2013-08-23T13:39:04Z</dcterms:created>
  <dcterms:modified xsi:type="dcterms:W3CDTF">2017-08-15T11:49:59Z</dcterms:modified>
</cp:coreProperties>
</file>