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4" r:id="rId7"/>
    <p:sldId id="265" r:id="rId8"/>
    <p:sldId id="260" r:id="rId9"/>
    <p:sldId id="261"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t>
            </a:r>
            <a:r>
              <a:rPr lang="tr-TR" sz="3000" dirty="0">
                <a:solidFill>
                  <a:schemeClr val="tx1"/>
                </a:solidFill>
                <a:latin typeface="Calibri" pitchFamily="34" charset="0"/>
                <a:cs typeface="Calibri" pitchFamily="34" charset="0"/>
              </a:rPr>
              <a:t>Aile 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Aile danışmanlığı kuramları</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sz="quarter" idx="1"/>
          </p:nvPr>
        </p:nvSpPr>
        <p:spPr/>
        <p:txBody>
          <a:bodyPr>
            <a:normAutofit fontScale="62500" lnSpcReduction="20000"/>
          </a:bodyPr>
          <a:lstStyle/>
          <a:p>
            <a:r>
              <a:rPr lang="tr-TR" dirty="0"/>
              <a:t>Akkoyun, F.(1998). </a:t>
            </a:r>
            <a:r>
              <a:rPr lang="tr-TR" i="1" dirty="0" err="1"/>
              <a:t>Transaksiyonel</a:t>
            </a:r>
            <a:r>
              <a:rPr lang="tr-TR" i="1" dirty="0"/>
              <a:t> Analiz.</a:t>
            </a:r>
            <a:r>
              <a:rPr lang="tr-TR" dirty="0"/>
              <a:t> Ankara: Nobel Yayın Dağıtım</a:t>
            </a:r>
          </a:p>
          <a:p>
            <a:r>
              <a:rPr lang="tr-TR" dirty="0"/>
              <a:t>Akkoyun, F. (2001). </a:t>
            </a:r>
            <a:r>
              <a:rPr lang="tr-TR" i="1" dirty="0"/>
              <a:t>Psikolojide </a:t>
            </a:r>
            <a:r>
              <a:rPr lang="tr-TR" i="1" dirty="0" err="1"/>
              <a:t>İşlemsel</a:t>
            </a:r>
            <a:r>
              <a:rPr lang="tr-TR" i="1" dirty="0"/>
              <a:t> Çözümleme Yaklaşımı </a:t>
            </a:r>
            <a:r>
              <a:rPr lang="tr-TR" i="1" dirty="0" err="1"/>
              <a:t>Transaksiyonel</a:t>
            </a:r>
            <a:r>
              <a:rPr lang="tr-TR" i="1" dirty="0"/>
              <a:t> Analiz</a:t>
            </a:r>
            <a:r>
              <a:rPr lang="tr-TR" dirty="0"/>
              <a:t>. Nobel Yayıncılık, 2. Baskı, Ankara. </a:t>
            </a:r>
          </a:p>
          <a:p>
            <a:r>
              <a:rPr lang="tr-TR" dirty="0" err="1"/>
              <a:t>Benton</a:t>
            </a:r>
            <a:r>
              <a:rPr lang="tr-TR" dirty="0"/>
              <a:t>, D., </a:t>
            </a:r>
            <a:r>
              <a:rPr lang="tr-TR" dirty="0" err="1"/>
              <a:t>Halloran</a:t>
            </a:r>
            <a:r>
              <a:rPr lang="tr-TR" dirty="0"/>
              <a:t>, J. (1991). </a:t>
            </a:r>
            <a:r>
              <a:rPr lang="tr-TR" i="1" dirty="0" err="1"/>
              <a:t>Applied</a:t>
            </a:r>
            <a:r>
              <a:rPr lang="tr-TR" i="1" dirty="0"/>
              <a:t> Human </a:t>
            </a:r>
            <a:r>
              <a:rPr lang="tr-TR" i="1" dirty="0" err="1"/>
              <a:t>Relations</a:t>
            </a:r>
            <a:r>
              <a:rPr lang="tr-TR" dirty="0"/>
              <a:t>. </a:t>
            </a:r>
            <a:r>
              <a:rPr lang="tr-TR" dirty="0" err="1"/>
              <a:t>Fourth</a:t>
            </a:r>
            <a:r>
              <a:rPr lang="tr-TR" dirty="0"/>
              <a:t> Edition, New Jersey</a:t>
            </a:r>
          </a:p>
          <a:p>
            <a:r>
              <a:rPr lang="tr-TR" dirty="0" err="1"/>
              <a:t>Corey</a:t>
            </a:r>
            <a:r>
              <a:rPr lang="tr-TR" dirty="0"/>
              <a:t>, G.(1990). </a:t>
            </a:r>
            <a:r>
              <a:rPr lang="tr-TR" i="1" dirty="0" err="1"/>
              <a:t>Theory</a:t>
            </a:r>
            <a:r>
              <a:rPr lang="tr-TR" i="1" dirty="0"/>
              <a:t> </a:t>
            </a:r>
            <a:r>
              <a:rPr lang="tr-TR" i="1" dirty="0" err="1"/>
              <a:t>and</a:t>
            </a:r>
            <a:r>
              <a:rPr lang="tr-TR" i="1" dirty="0"/>
              <a:t> </a:t>
            </a:r>
            <a:r>
              <a:rPr lang="tr-TR" i="1" dirty="0" err="1"/>
              <a:t>Practice</a:t>
            </a:r>
            <a:r>
              <a:rPr lang="tr-TR" i="1" dirty="0"/>
              <a:t> of </a:t>
            </a:r>
            <a:r>
              <a:rPr lang="tr-TR" i="1" dirty="0" err="1"/>
              <a:t>Counseling</a:t>
            </a:r>
            <a:r>
              <a:rPr lang="tr-TR" i="1" dirty="0"/>
              <a:t> </a:t>
            </a:r>
            <a:r>
              <a:rPr lang="tr-TR" i="1" dirty="0" err="1"/>
              <a:t>and</a:t>
            </a:r>
            <a:r>
              <a:rPr lang="tr-TR" i="1" dirty="0"/>
              <a:t> </a:t>
            </a:r>
            <a:r>
              <a:rPr lang="tr-TR" i="1" dirty="0" err="1"/>
              <a:t>Psychotherapy</a:t>
            </a:r>
            <a:r>
              <a:rPr lang="tr-TR" dirty="0"/>
              <a:t>. California </a:t>
            </a:r>
            <a:r>
              <a:rPr lang="tr-TR" dirty="0" err="1"/>
              <a:t>Broks</a:t>
            </a:r>
            <a:r>
              <a:rPr lang="tr-TR" dirty="0"/>
              <a:t>/</a:t>
            </a:r>
            <a:r>
              <a:rPr lang="tr-TR" dirty="0" err="1"/>
              <a:t>Cole</a:t>
            </a:r>
            <a:r>
              <a:rPr lang="tr-TR" dirty="0"/>
              <a:t> Publishing </a:t>
            </a:r>
            <a:r>
              <a:rPr lang="tr-TR" dirty="0" err="1"/>
              <a:t>Company</a:t>
            </a:r>
            <a:endParaRPr lang="tr-TR" dirty="0"/>
          </a:p>
          <a:p>
            <a:r>
              <a:rPr lang="tr-TR" dirty="0"/>
              <a:t>Kayalar, M. (2002).</a:t>
            </a:r>
            <a:r>
              <a:rPr lang="tr-TR" i="1" dirty="0"/>
              <a:t> </a:t>
            </a:r>
            <a:r>
              <a:rPr lang="tr-TR" i="1" dirty="0" err="1"/>
              <a:t>Transaksiyonel</a:t>
            </a:r>
            <a:r>
              <a:rPr lang="tr-TR" i="1" dirty="0"/>
              <a:t> Analizin Etkili Takım Oluşturmada Kullanılması. </a:t>
            </a:r>
            <a:r>
              <a:rPr lang="tr-TR" dirty="0"/>
              <a:t>Süleyman Demirel Üniversitesi İktisadi ve İdari Bilimler Fakültesi C.7, S.1 </a:t>
            </a:r>
            <a:r>
              <a:rPr lang="tr-TR" dirty="0" err="1"/>
              <a:t>Syf</a:t>
            </a:r>
            <a:r>
              <a:rPr lang="tr-TR" dirty="0"/>
              <a:t>: 265 - 275 </a:t>
            </a:r>
          </a:p>
          <a:p>
            <a:r>
              <a:rPr lang="tr-TR" dirty="0" err="1"/>
              <a:t>Kinmond</a:t>
            </a:r>
            <a:r>
              <a:rPr lang="tr-TR" dirty="0"/>
              <a:t>, K.S., </a:t>
            </a:r>
            <a:r>
              <a:rPr lang="tr-TR" dirty="0" err="1"/>
              <a:t>Watkin</a:t>
            </a:r>
            <a:r>
              <a:rPr lang="tr-TR" dirty="0"/>
              <a:t> M.A. (2012).  </a:t>
            </a:r>
            <a:r>
              <a:rPr lang="tr-TR" i="1" dirty="0" err="1"/>
              <a:t>Transactional</a:t>
            </a:r>
            <a:r>
              <a:rPr lang="tr-TR" i="1" dirty="0"/>
              <a:t> Analysis: A </a:t>
            </a:r>
            <a:r>
              <a:rPr lang="tr-TR" i="1" dirty="0" err="1"/>
              <a:t>review</a:t>
            </a:r>
            <a:endParaRPr lang="tr-TR" dirty="0"/>
          </a:p>
          <a:p>
            <a:r>
              <a:rPr lang="tr-TR" dirty="0"/>
              <a:t>Kuzgun, Y. (2000). </a:t>
            </a:r>
            <a:r>
              <a:rPr lang="tr-TR" i="1" dirty="0"/>
              <a:t>Rehberlik ve Psikolojik Danışma.</a:t>
            </a:r>
            <a:r>
              <a:rPr lang="tr-TR" dirty="0"/>
              <a:t> Ankara: ÖSYM Yayınları</a:t>
            </a:r>
          </a:p>
          <a:p>
            <a:r>
              <a:rPr lang="tr-TR" dirty="0" err="1"/>
              <a:t>Pitman</a:t>
            </a:r>
            <a:r>
              <a:rPr lang="tr-TR" dirty="0"/>
              <a:t>, E. (1984). </a:t>
            </a:r>
            <a:r>
              <a:rPr lang="tr-TR" i="1" dirty="0" err="1"/>
              <a:t>Transactional</a:t>
            </a:r>
            <a:r>
              <a:rPr lang="tr-TR" i="1" dirty="0"/>
              <a:t> Analysis </a:t>
            </a:r>
            <a:r>
              <a:rPr lang="tr-TR" i="1" dirty="0" err="1"/>
              <a:t>for</a:t>
            </a:r>
            <a:r>
              <a:rPr lang="tr-TR" i="1" dirty="0"/>
              <a:t> </a:t>
            </a:r>
            <a:r>
              <a:rPr lang="tr-TR" i="1" dirty="0" err="1"/>
              <a:t>Social</a:t>
            </a:r>
            <a:r>
              <a:rPr lang="tr-TR" i="1" dirty="0"/>
              <a:t> </a:t>
            </a:r>
            <a:r>
              <a:rPr lang="tr-TR" i="1" dirty="0" err="1"/>
              <a:t>Workers</a:t>
            </a:r>
            <a:r>
              <a:rPr lang="tr-TR" i="1" dirty="0"/>
              <a:t> </a:t>
            </a:r>
            <a:r>
              <a:rPr lang="tr-TR" i="1" dirty="0" err="1"/>
              <a:t>and</a:t>
            </a:r>
            <a:r>
              <a:rPr lang="tr-TR" i="1" dirty="0"/>
              <a:t> </a:t>
            </a:r>
            <a:r>
              <a:rPr lang="tr-TR" i="1" dirty="0" err="1"/>
              <a:t>Counsellors</a:t>
            </a:r>
            <a:r>
              <a:rPr lang="tr-TR" i="1" dirty="0"/>
              <a:t>: An </a:t>
            </a:r>
            <a:r>
              <a:rPr lang="tr-TR" i="1" dirty="0" err="1"/>
              <a:t>İntroduction</a:t>
            </a:r>
            <a:r>
              <a:rPr lang="tr-TR" i="1" dirty="0"/>
              <a:t>.</a:t>
            </a:r>
            <a:r>
              <a:rPr lang="tr-TR" dirty="0"/>
              <a:t> </a:t>
            </a:r>
            <a:r>
              <a:rPr lang="tr-TR" dirty="0" err="1"/>
              <a:t>London</a:t>
            </a:r>
            <a:endParaRPr lang="tr-TR" dirty="0"/>
          </a:p>
          <a:p>
            <a:r>
              <a:rPr lang="tr-TR" dirty="0"/>
              <a:t>Ümmet, D. (2012). </a:t>
            </a:r>
            <a:r>
              <a:rPr lang="tr-TR" i="1" dirty="0"/>
              <a:t>Üniversite Öğrencilerinde Özgecilik Davranışının </a:t>
            </a:r>
            <a:r>
              <a:rPr lang="tr-TR" i="1" dirty="0" err="1"/>
              <a:t>Transaksiyonel</a:t>
            </a:r>
            <a:r>
              <a:rPr lang="tr-TR" i="1" dirty="0"/>
              <a:t> Analiz Ego Durumları ve Yaşam Doyumu Bağlamında İncelenmesi.</a:t>
            </a:r>
            <a:r>
              <a:rPr lang="tr-TR" dirty="0"/>
              <a:t> İstanbul: Doktora Tezi</a:t>
            </a:r>
          </a:p>
          <a:p>
            <a:r>
              <a:rPr lang="tr-TR" dirty="0" err="1"/>
              <a:t>Tanhan</a:t>
            </a:r>
            <a:r>
              <a:rPr lang="tr-TR" dirty="0"/>
              <a:t>, F. (2011). </a:t>
            </a:r>
            <a:r>
              <a:rPr lang="tr-TR" i="1" dirty="0"/>
              <a:t>Kurbağa Prens(es)</a:t>
            </a:r>
            <a:r>
              <a:rPr lang="tr-TR" i="1" dirty="0" err="1"/>
              <a:t>ler</a:t>
            </a:r>
            <a:r>
              <a:rPr lang="tr-TR" i="1" dirty="0"/>
              <a:t> ya da Çocuk Yetiştirmenin Prensipleri</a:t>
            </a:r>
            <a:r>
              <a:rPr lang="tr-TR" dirty="0"/>
              <a:t>, </a:t>
            </a:r>
            <a:r>
              <a:rPr lang="tr-TR" i="1" dirty="0"/>
              <a:t>Hayret</a:t>
            </a:r>
            <a:r>
              <a:rPr lang="tr-TR" dirty="0"/>
              <a:t>, Sayı: 2, s. 6-10, Yıl: 2011</a:t>
            </a:r>
          </a:p>
          <a:p>
            <a:r>
              <a:rPr lang="tr-TR" dirty="0"/>
              <a:t>Turan, N., Duman, N. (2009). </a:t>
            </a:r>
            <a:r>
              <a:rPr lang="tr-TR" i="1" dirty="0" err="1"/>
              <a:t>Transaksiyonel</a:t>
            </a:r>
            <a:r>
              <a:rPr lang="tr-TR" i="1" dirty="0"/>
              <a:t> Analiz Yaklaşımı ve Sosyal Hizmetlerde Kullanımı.</a:t>
            </a:r>
            <a:r>
              <a:rPr lang="tr-TR" dirty="0"/>
              <a:t> Ankara: Maya Akademi.</a:t>
            </a:r>
          </a:p>
        </p:txBody>
      </p:sp>
    </p:spTree>
    <p:extLst>
      <p:ext uri="{BB962C8B-B14F-4D97-AF65-F5344CB8AC3E}">
        <p14:creationId xmlns:p14="http://schemas.microsoft.com/office/powerpoint/2010/main" val="330137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r>
              <a:rPr lang="tr-TR" b="1" dirty="0"/>
              <a:t>Ego durumlarının özellikleri ve iletişim dilleri</a:t>
            </a:r>
            <a:endParaRPr lang="tr-TR" dirty="0"/>
          </a:p>
          <a:p>
            <a:pPr marL="0" indent="0" algn="just">
              <a:buNone/>
            </a:pPr>
            <a:endParaRPr lang="tr-TR" dirty="0"/>
          </a:p>
          <a:p>
            <a:pPr marL="0" indent="0" algn="just">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1"/>
          <p:cNvGraphicFramePr>
            <a:graphicFrameLocks noGrp="1"/>
          </p:cNvGraphicFramePr>
          <p:nvPr>
            <p:ph sz="quarter" idx="1"/>
            <p:extLst>
              <p:ext uri="{D42A27DB-BD31-4B8C-83A1-F6EECF244321}">
                <p14:modId xmlns:p14="http://schemas.microsoft.com/office/powerpoint/2010/main" val="1055465015"/>
              </p:ext>
            </p:extLst>
          </p:nvPr>
        </p:nvGraphicFramePr>
        <p:xfrm>
          <a:off x="107503" y="137336"/>
          <a:ext cx="8784977" cy="6718662"/>
        </p:xfrm>
        <a:graphic>
          <a:graphicData uri="http://schemas.openxmlformats.org/drawingml/2006/table">
            <a:tbl>
              <a:tblPr firstRow="1" firstCol="1" bandRow="1">
                <a:tableStyleId>{5C22544A-7EE6-4342-B048-85BDC9FD1C3A}</a:tableStyleId>
              </a:tblPr>
              <a:tblGrid>
                <a:gridCol w="2927683">
                  <a:extLst>
                    <a:ext uri="{9D8B030D-6E8A-4147-A177-3AD203B41FA5}">
                      <a16:colId xmlns:a16="http://schemas.microsoft.com/office/drawing/2014/main" val="20000"/>
                    </a:ext>
                  </a:extLst>
                </a:gridCol>
                <a:gridCol w="2928647">
                  <a:extLst>
                    <a:ext uri="{9D8B030D-6E8A-4147-A177-3AD203B41FA5}">
                      <a16:colId xmlns:a16="http://schemas.microsoft.com/office/drawing/2014/main" val="20001"/>
                    </a:ext>
                  </a:extLst>
                </a:gridCol>
                <a:gridCol w="2928647">
                  <a:extLst>
                    <a:ext uri="{9D8B030D-6E8A-4147-A177-3AD203B41FA5}">
                      <a16:colId xmlns:a16="http://schemas.microsoft.com/office/drawing/2014/main" val="20002"/>
                    </a:ext>
                  </a:extLst>
                </a:gridCol>
              </a:tblGrid>
              <a:tr h="105779">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 </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tc>
                  <a:txBody>
                    <a:bodyPr/>
                    <a:lstStyle/>
                    <a:p>
                      <a:endParaRPr lang="tr-TR" sz="1100">
                        <a:latin typeface="Arial" panose="020B0604020202020204" pitchFamily="34" charset="0"/>
                        <a:cs typeface="Arial" panose="020B0604020202020204" pitchFamily="34" charset="0"/>
                      </a:endParaRPr>
                    </a:p>
                  </a:txBody>
                  <a:tcPr marL="19652" marR="19652" marT="9826" marB="9826"/>
                </a:tc>
                <a:tc>
                  <a:txBody>
                    <a:bodyPr/>
                    <a:lstStyle/>
                    <a:p>
                      <a:endParaRPr lang="tr-TR" sz="1100">
                        <a:latin typeface="Arial" panose="020B0604020202020204" pitchFamily="34" charset="0"/>
                        <a:cs typeface="Arial" panose="020B0604020202020204" pitchFamily="34" charset="0"/>
                      </a:endParaRPr>
                    </a:p>
                  </a:txBody>
                  <a:tcPr marL="19652" marR="19652" marT="9826" marB="9826"/>
                </a:tc>
                <a:extLst>
                  <a:ext uri="{0D108BD9-81ED-4DB2-BD59-A6C34878D82A}">
                    <a16:rowId xmlns:a16="http://schemas.microsoft.com/office/drawing/2014/main" val="10000"/>
                  </a:ext>
                </a:extLst>
              </a:tr>
              <a:tr h="309440">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Kişiliğin Ego Durumları </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tc>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 </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tc>
                  <a:txBody>
                    <a:bodyPr/>
                    <a:lstStyle/>
                    <a:p>
                      <a:endParaRPr lang="tr-TR" sz="1100">
                        <a:latin typeface="Arial" panose="020B0604020202020204" pitchFamily="34" charset="0"/>
                        <a:cs typeface="Arial" panose="020B0604020202020204" pitchFamily="34" charset="0"/>
                      </a:endParaRPr>
                    </a:p>
                  </a:txBody>
                  <a:tcPr marL="19652" marR="19652" marT="9826" marB="9826"/>
                </a:tc>
                <a:extLst>
                  <a:ext uri="{0D108BD9-81ED-4DB2-BD59-A6C34878D82A}">
                    <a16:rowId xmlns:a16="http://schemas.microsoft.com/office/drawing/2014/main" val="10001"/>
                  </a:ext>
                </a:extLst>
              </a:tr>
              <a:tr h="232081">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Sahip Olduğu Yönler </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tc>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 </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tc>
                  <a:txBody>
                    <a:bodyPr/>
                    <a:lstStyle/>
                    <a:p>
                      <a:endParaRPr lang="tr-TR" sz="1100">
                        <a:latin typeface="Arial" panose="020B0604020202020204" pitchFamily="34" charset="0"/>
                        <a:cs typeface="Arial" panose="020B0604020202020204" pitchFamily="34" charset="0"/>
                      </a:endParaRPr>
                    </a:p>
                  </a:txBody>
                  <a:tcPr marL="19652" marR="19652" marT="9826" marB="9826"/>
                </a:tc>
                <a:extLst>
                  <a:ext uri="{0D108BD9-81ED-4DB2-BD59-A6C34878D82A}">
                    <a16:rowId xmlns:a16="http://schemas.microsoft.com/office/drawing/2014/main" val="10002"/>
                  </a:ext>
                </a:extLst>
              </a:tr>
              <a:tr h="232081">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İletişim Kurma Biçimi </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tc>
                <a:tc>
                  <a:txBody>
                    <a:bodyPr/>
                    <a:lstStyle/>
                    <a:p>
                      <a:endParaRPr lang="tr-TR" sz="1100">
                        <a:latin typeface="Arial" panose="020B0604020202020204" pitchFamily="34" charset="0"/>
                        <a:cs typeface="Arial" panose="020B0604020202020204" pitchFamily="34" charset="0"/>
                      </a:endParaRPr>
                    </a:p>
                  </a:txBody>
                  <a:tcPr marL="19652" marR="19652" marT="9826" marB="9826"/>
                </a:tc>
                <a:tc>
                  <a:txBody>
                    <a:bodyPr/>
                    <a:lstStyle/>
                    <a:p>
                      <a:endParaRPr lang="tr-TR" sz="1100">
                        <a:latin typeface="Arial" panose="020B0604020202020204" pitchFamily="34" charset="0"/>
                        <a:cs typeface="Arial" panose="020B0604020202020204" pitchFamily="34" charset="0"/>
                      </a:endParaRPr>
                    </a:p>
                  </a:txBody>
                  <a:tcPr marL="19652" marR="19652" marT="9826" marB="9826"/>
                </a:tc>
                <a:extLst>
                  <a:ext uri="{0D108BD9-81ED-4DB2-BD59-A6C34878D82A}">
                    <a16:rowId xmlns:a16="http://schemas.microsoft.com/office/drawing/2014/main" val="10003"/>
                  </a:ext>
                </a:extLst>
              </a:tr>
              <a:tr h="2398165">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Ebeveyn ego durumu</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Koruyucu, Eleştirel, Yol gösterici, Suçlayıcı, Yardım edici, Tehdit edici</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 Sen bırak ben yaparım. </a:t>
                      </a:r>
                    </a:p>
                    <a:p>
                      <a:pPr>
                        <a:lnSpc>
                          <a:spcPct val="150000"/>
                        </a:lnSpc>
                        <a:spcAft>
                          <a:spcPts val="0"/>
                        </a:spcAft>
                      </a:pPr>
                      <a:r>
                        <a:rPr lang="tr-TR" sz="1100">
                          <a:effectLst/>
                          <a:latin typeface="Arial" panose="020B0604020202020204" pitchFamily="34" charset="0"/>
                          <a:cs typeface="Arial" panose="020B0604020202020204" pitchFamily="34" charset="0"/>
                        </a:rPr>
                        <a:t>- Niye ders çalışmadın. </a:t>
                      </a:r>
                    </a:p>
                    <a:p>
                      <a:pPr>
                        <a:lnSpc>
                          <a:spcPct val="150000"/>
                        </a:lnSpc>
                        <a:spcAft>
                          <a:spcPts val="0"/>
                        </a:spcAft>
                      </a:pPr>
                      <a:r>
                        <a:rPr lang="tr-TR" sz="1100">
                          <a:effectLst/>
                          <a:latin typeface="Arial" panose="020B0604020202020204" pitchFamily="34" charset="0"/>
                          <a:cs typeface="Arial" panose="020B0604020202020204" pitchFamily="34" charset="0"/>
                        </a:rPr>
                        <a:t>- Bu çocuk adam olmayacak. </a:t>
                      </a:r>
                    </a:p>
                    <a:p>
                      <a:pPr>
                        <a:lnSpc>
                          <a:spcPct val="150000"/>
                        </a:lnSpc>
                        <a:spcAft>
                          <a:spcPts val="0"/>
                        </a:spcAft>
                      </a:pPr>
                      <a:r>
                        <a:rPr lang="tr-TR" sz="1100">
                          <a:effectLst/>
                          <a:latin typeface="Arial" panose="020B0604020202020204" pitchFamily="34" charset="0"/>
                          <a:cs typeface="Arial" panose="020B0604020202020204" pitchFamily="34" charset="0"/>
                        </a:rPr>
                        <a:t>- Ben sana çalış demedim mi? </a:t>
                      </a:r>
                    </a:p>
                    <a:p>
                      <a:pPr>
                        <a:lnSpc>
                          <a:spcPct val="150000"/>
                        </a:lnSpc>
                        <a:spcAft>
                          <a:spcPts val="0"/>
                        </a:spcAft>
                      </a:pPr>
                      <a:r>
                        <a:rPr lang="tr-TR" sz="1100">
                          <a:effectLst/>
                          <a:latin typeface="Arial" panose="020B0604020202020204" pitchFamily="34" charset="0"/>
                          <a:cs typeface="Arial" panose="020B0604020202020204" pitchFamily="34" charset="0"/>
                        </a:rPr>
                        <a:t>- Her gün iki saat ders çalışmalısın. </a:t>
                      </a:r>
                    </a:p>
                    <a:p>
                      <a:pPr>
                        <a:lnSpc>
                          <a:spcPct val="150000"/>
                        </a:lnSpc>
                        <a:spcAft>
                          <a:spcPts val="0"/>
                        </a:spcAft>
                      </a:pPr>
                      <a:r>
                        <a:rPr lang="tr-TR" sz="1100">
                          <a:effectLst/>
                          <a:latin typeface="Arial" panose="020B0604020202020204" pitchFamily="34" charset="0"/>
                          <a:cs typeface="Arial" panose="020B0604020202020204" pitchFamily="34" charset="0"/>
                        </a:rPr>
                        <a:t>- Akşam yemeğinde ne yapmamı istersin?</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extLst>
                  <a:ext uri="{0D108BD9-81ED-4DB2-BD59-A6C34878D82A}">
                    <a16:rowId xmlns:a16="http://schemas.microsoft.com/office/drawing/2014/main" val="10004"/>
                  </a:ext>
                </a:extLst>
              </a:tr>
              <a:tr h="1547203">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Yetişkin ego durumu</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Bilgi alış verişi</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 Saat kaç? </a:t>
                      </a:r>
                    </a:p>
                    <a:p>
                      <a:pPr>
                        <a:lnSpc>
                          <a:spcPct val="150000"/>
                        </a:lnSpc>
                        <a:spcAft>
                          <a:spcPts val="0"/>
                        </a:spcAft>
                      </a:pPr>
                      <a:r>
                        <a:rPr lang="tr-TR" sz="1100">
                          <a:effectLst/>
                          <a:latin typeface="Arial" panose="020B0604020202020204" pitchFamily="34" charset="0"/>
                          <a:cs typeface="Arial" panose="020B0604020202020204" pitchFamily="34" charset="0"/>
                        </a:rPr>
                        <a:t>- İngilizce bilmenin yararı nedir? </a:t>
                      </a:r>
                    </a:p>
                    <a:p>
                      <a:pPr>
                        <a:lnSpc>
                          <a:spcPct val="150000"/>
                        </a:lnSpc>
                        <a:spcAft>
                          <a:spcPts val="0"/>
                        </a:spcAft>
                      </a:pPr>
                      <a:r>
                        <a:rPr lang="tr-TR" sz="1100">
                          <a:effectLst/>
                          <a:latin typeface="Arial" panose="020B0604020202020204" pitchFamily="34" charset="0"/>
                          <a:cs typeface="Arial" panose="020B0604020202020204" pitchFamily="34" charset="0"/>
                        </a:rPr>
                        <a:t>- Dengeli beslenmek sağlıklı beslenmektir. </a:t>
                      </a:r>
                    </a:p>
                    <a:p>
                      <a:pPr>
                        <a:lnSpc>
                          <a:spcPct val="150000"/>
                        </a:lnSpc>
                        <a:spcAft>
                          <a:spcPts val="0"/>
                        </a:spcAft>
                      </a:pPr>
                      <a:r>
                        <a:rPr lang="tr-TR" sz="1100">
                          <a:effectLst/>
                          <a:latin typeface="Arial" panose="020B0604020202020204" pitchFamily="34" charset="0"/>
                          <a:cs typeface="Arial" panose="020B0604020202020204" pitchFamily="34" charset="0"/>
                        </a:rPr>
                        <a:t>- Bu yaz tatile gidecek miyiz?</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extLst>
                  <a:ext uri="{0D108BD9-81ED-4DB2-BD59-A6C34878D82A}">
                    <a16:rowId xmlns:a16="http://schemas.microsoft.com/office/drawing/2014/main" val="10005"/>
                  </a:ext>
                </a:extLst>
              </a:tr>
              <a:tr h="1779283">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Çocuk ego durumu</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tc>
                  <a:txBody>
                    <a:bodyPr/>
                    <a:lstStyle/>
                    <a:p>
                      <a:pPr>
                        <a:lnSpc>
                          <a:spcPct val="150000"/>
                        </a:lnSpc>
                        <a:spcAft>
                          <a:spcPts val="0"/>
                        </a:spcAft>
                      </a:pPr>
                      <a:r>
                        <a:rPr lang="tr-TR" sz="1100">
                          <a:effectLst/>
                          <a:latin typeface="Arial" panose="020B0604020202020204" pitchFamily="34" charset="0"/>
                          <a:cs typeface="Arial" panose="020B0604020202020204" pitchFamily="34" charset="0"/>
                        </a:rPr>
                        <a:t>İhtiyaç ve duygularla ilgili. </a:t>
                      </a:r>
                    </a:p>
                    <a:p>
                      <a:pPr>
                        <a:lnSpc>
                          <a:spcPct val="150000"/>
                        </a:lnSpc>
                        <a:spcAft>
                          <a:spcPts val="0"/>
                        </a:spcAft>
                      </a:pPr>
                      <a:r>
                        <a:rPr lang="tr-TR" sz="1100">
                          <a:effectLst/>
                          <a:latin typeface="Arial" panose="020B0604020202020204" pitchFamily="34" charset="0"/>
                          <a:cs typeface="Arial" panose="020B0604020202020204" pitchFamily="34" charset="0"/>
                        </a:rPr>
                        <a:t>Asi, kabullenici, doğal, itaatkâr</a:t>
                      </a:r>
                      <a:endParaRPr lang="tr-TR" sz="110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tc>
                  <a:txBody>
                    <a:bodyPr/>
                    <a:lstStyle/>
                    <a:p>
                      <a:pPr>
                        <a:lnSpc>
                          <a:spcPct val="150000"/>
                        </a:lnSpc>
                        <a:spcAft>
                          <a:spcPts val="0"/>
                        </a:spcAft>
                      </a:pPr>
                      <a:r>
                        <a:rPr lang="tr-TR" sz="1100" dirty="0">
                          <a:effectLst/>
                          <a:latin typeface="Arial" panose="020B0604020202020204" pitchFamily="34" charset="0"/>
                          <a:cs typeface="Arial" panose="020B0604020202020204" pitchFamily="34" charset="0"/>
                        </a:rPr>
                        <a:t>- Ders çalışmak istemiyorum. </a:t>
                      </a:r>
                    </a:p>
                    <a:p>
                      <a:pPr>
                        <a:lnSpc>
                          <a:spcPct val="150000"/>
                        </a:lnSpc>
                        <a:spcAft>
                          <a:spcPts val="0"/>
                        </a:spcAft>
                      </a:pPr>
                      <a:r>
                        <a:rPr lang="tr-TR" sz="1100" dirty="0">
                          <a:effectLst/>
                          <a:latin typeface="Arial" panose="020B0604020202020204" pitchFamily="34" charset="0"/>
                          <a:cs typeface="Arial" panose="020B0604020202020204" pitchFamily="34" charset="0"/>
                        </a:rPr>
                        <a:t>- Bu gün dışarıda yemek yiyelim. </a:t>
                      </a:r>
                    </a:p>
                    <a:p>
                      <a:pPr>
                        <a:lnSpc>
                          <a:spcPct val="150000"/>
                        </a:lnSpc>
                        <a:spcAft>
                          <a:spcPts val="0"/>
                        </a:spcAft>
                      </a:pPr>
                      <a:r>
                        <a:rPr lang="tr-TR" sz="1100" dirty="0">
                          <a:effectLst/>
                          <a:latin typeface="Arial" panose="020B0604020202020204" pitchFamily="34" charset="0"/>
                          <a:cs typeface="Arial" panose="020B0604020202020204" pitchFamily="34" charset="0"/>
                        </a:rPr>
                        <a:t>- Tamam, ödevlerimi hemen yapıyorum. </a:t>
                      </a:r>
                    </a:p>
                    <a:p>
                      <a:pPr>
                        <a:lnSpc>
                          <a:spcPct val="150000"/>
                        </a:lnSpc>
                        <a:spcAft>
                          <a:spcPts val="0"/>
                        </a:spcAft>
                      </a:pPr>
                      <a:r>
                        <a:rPr lang="tr-TR" sz="1100" dirty="0">
                          <a:effectLst/>
                          <a:latin typeface="Arial" panose="020B0604020202020204" pitchFamily="34" charset="0"/>
                          <a:cs typeface="Arial" panose="020B0604020202020204" pitchFamily="34" charset="0"/>
                        </a:rPr>
                        <a:t>- Keşke tatile çıksak. </a:t>
                      </a:r>
                    </a:p>
                    <a:p>
                      <a:pPr>
                        <a:lnSpc>
                          <a:spcPct val="150000"/>
                        </a:lnSpc>
                        <a:spcAft>
                          <a:spcPts val="0"/>
                        </a:spcAft>
                      </a:pPr>
                      <a:r>
                        <a:rPr lang="tr-TR" sz="1100" dirty="0">
                          <a:effectLst/>
                          <a:latin typeface="Arial" panose="020B0604020202020204" pitchFamily="34" charset="0"/>
                          <a:cs typeface="Arial" panose="020B0604020202020204" pitchFamily="34" charset="0"/>
                        </a:rPr>
                        <a:t>- Onsuz yaşayamam.</a:t>
                      </a:r>
                      <a:endParaRPr lang="tr-TR" sz="1100" dirty="0">
                        <a:effectLst/>
                        <a:latin typeface="Arial" panose="020B0604020202020204" pitchFamily="34" charset="0"/>
                        <a:ea typeface="Calibri" panose="020F0502020204030204" pitchFamily="34" charset="0"/>
                        <a:cs typeface="Arial" panose="020B0604020202020204" pitchFamily="34" charset="0"/>
                      </a:endParaRPr>
                    </a:p>
                  </a:txBody>
                  <a:tcPr marL="14739" marR="14739" marT="0" marB="0" anchor="ctr"/>
                </a:tc>
                <a:extLst>
                  <a:ext uri="{0D108BD9-81ED-4DB2-BD59-A6C34878D82A}">
                    <a16:rowId xmlns:a16="http://schemas.microsoft.com/office/drawing/2014/main" val="10006"/>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268760"/>
            <a:ext cx="8229600" cy="4888200"/>
          </a:xfrm>
        </p:spPr>
        <p:txBody>
          <a:bodyPr>
            <a:normAutofit/>
          </a:bodyPr>
          <a:lstStyle/>
          <a:p>
            <a:r>
              <a:rPr lang="tr-TR" b="1" dirty="0"/>
              <a:t>2. ETKİLEŞİM</a:t>
            </a:r>
            <a:endParaRPr lang="tr-TR" dirty="0"/>
          </a:p>
          <a:p>
            <a:pPr algn="just"/>
            <a:r>
              <a:rPr lang="tr-TR" dirty="0" err="1"/>
              <a:t>Transaksiyonel</a:t>
            </a:r>
            <a:r>
              <a:rPr lang="tr-TR" dirty="0"/>
              <a:t> Analiz teorisinde iki veya daha fazla insan arasındaki duygu, duygu, düşünce ve davranış alışverişine, diğer bir değişle bir uyaran veya uyarıcı bir mesaj ile buna verilen karşılığa etkileşim – </a:t>
            </a:r>
            <a:r>
              <a:rPr lang="tr-TR" dirty="0" err="1"/>
              <a:t>transaksiyon</a:t>
            </a:r>
            <a:r>
              <a:rPr lang="tr-TR" dirty="0"/>
              <a:t> adı verilir. Etkileşimlerin bir kısmı basittir, kolay anlaşılır. Bazıları ise karmaşıktır, ne anlama geldiği ilk bakışta belli olmaz.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a:xfrm>
            <a:off x="457200" y="1268760"/>
            <a:ext cx="8229600" cy="4888200"/>
          </a:xfrm>
        </p:spPr>
        <p:txBody>
          <a:bodyPr>
            <a:normAutofit/>
          </a:bodyPr>
          <a:lstStyle/>
          <a:p>
            <a:r>
              <a:rPr lang="tr-TR" dirty="0"/>
              <a:t>Bunların o anda içinde yaşanılan durumla ilgisini kurmak kolay değildir; bir duygu ve düşünceyi yansıtabilecekleri gibi dudak bükme gibi bir mimik yahut birden bire ayağı kalkma gibi bir davranış şeklinde ortaya konabilirler; bazen birden fazla anlama gelmeleri söz konusudur. Mesaj alışverişi, yani </a:t>
            </a:r>
            <a:r>
              <a:rPr lang="tr-TR" dirty="0" err="1"/>
              <a:t>transaksiyonlar</a:t>
            </a:r>
            <a:r>
              <a:rPr lang="tr-TR" dirty="0"/>
              <a:t> insanları Ana Baba, Yetişkin ve Çocuk benlik durumları arasında gerçekleşir.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dirty="0"/>
              <a:t>Bir uyarana verilen karşılık örneğin reddetme, karşı çıkma, tehdit etme vb. gibi olumsuz anlam taşıyan bir mesaj içeriyorsa hoşa gitmez ve karşı tarafın kararları, davranışları üzerinde olumsuz etki yapar. Bazı etkileşimlerin üzücü, zararlı, can sıkıcı olmasına karşı diğerleri kişiyi gururlandırır, mutlu eder, başarılı olmaya teşvik eder,  </a:t>
            </a:r>
            <a:r>
              <a:rPr lang="tr-TR" dirty="0" err="1"/>
              <a:t>Transaksiyonel</a:t>
            </a:r>
            <a:r>
              <a:rPr lang="tr-TR" dirty="0"/>
              <a:t> Analiz yaklaşımında öngörülen amaç bireyin kendi olumsuz mesajlarının ve tepkilerinin farkına varıp bunları değiştirmesi, aldığı olumsuz uyarıların etkisinde kalması, yaşamını huzurlu ve verimli bir biçimde sürdürebilmesidir.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a:t>Teoride, insanlar arasında üç tür etkileşim olduğuna işaret edilmiştir. Bunlar: </a:t>
            </a:r>
          </a:p>
          <a:p>
            <a:pPr marL="0" indent="0">
              <a:buNone/>
            </a:pPr>
            <a:endParaRPr lang="tr-TR" dirty="0"/>
          </a:p>
          <a:p>
            <a:r>
              <a:rPr lang="tr-TR" b="1" dirty="0"/>
              <a:t>2.1. Tamamlayıcı etkileşim:</a:t>
            </a:r>
            <a:r>
              <a:rPr lang="tr-TR" dirty="0"/>
              <a:t> Tamamlayıcı etkileşimde uyaranlar – uyarıcı mesajlar aşağıdaki şekilde görüldüğü üzere karşılıklı olarak tarafların aynı benlik durumlarından gönderilir ( Y –Y), yani taraflar bu esnada genellikle aynı benlik durumlarını kullanırlar.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b="1" dirty="0"/>
              <a:t>2.2. Çapraz etkileşim:</a:t>
            </a:r>
            <a:r>
              <a:rPr lang="tr-TR" dirty="0"/>
              <a:t> Çapraz etkileşimde uyarıcı mesaj ile buna verilen cevap tarafların (X₁, X₂) farklı benlik durumlarından gönderilir. (AB, Y veya Ç) bunların anlamı birbirine ters olup taraflar arasındaki iletişimi geçici veya sürekli olarak engelleyebilir.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r>
              <a:rPr lang="tr-TR" b="1" dirty="0"/>
              <a:t>2.3. Belirsiz etkileşim:</a:t>
            </a:r>
            <a:r>
              <a:rPr lang="tr-TR" dirty="0"/>
              <a:t> Belirsiz etkileşimde sözel ve sözle olmayan iki mesaj birlikte karşı tarafa iletilir. Sözlü mesajın gönderildiği sıradaki ses tonu, mimikler, el-kol hareketleri anlamını değiştirebildiği belirsizliğe ve çoğu zamanda iletişimin kesilmesine yol açar. Bu </a:t>
            </a:r>
            <a:r>
              <a:rPr lang="tr-TR" dirty="0" err="1"/>
              <a:t>taransaksiyonların</a:t>
            </a:r>
            <a:r>
              <a:rPr lang="tr-TR" dirty="0"/>
              <a:t> kaynağı da farklı benlik durumlarıdır.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20</TotalTime>
  <Words>775</Words>
  <Application>Microsoft Office PowerPoint</Application>
  <PresentationFormat>Ekran Gösterisi (4:3)</PresentationFormat>
  <Paragraphs>55</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12</cp:revision>
  <dcterms:created xsi:type="dcterms:W3CDTF">2017-04-26T08:36:58Z</dcterms:created>
  <dcterms:modified xsi:type="dcterms:W3CDTF">2021-10-25T06:53:56Z</dcterms:modified>
</cp:coreProperties>
</file>