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6" r:id="rId4"/>
    <p:sldId id="283" r:id="rId5"/>
    <p:sldId id="285" r:id="rId6"/>
    <p:sldId id="275" r:id="rId7"/>
    <p:sldId id="287" r:id="rId8"/>
    <p:sldId id="288" r:id="rId9"/>
    <p:sldId id="289" r:id="rId10"/>
    <p:sldId id="29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886835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EVREN ve ÖRNEKLEM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906838"/>
            <a:ext cx="9144000" cy="1655762"/>
          </a:xfrm>
        </p:spPr>
        <p:txBody>
          <a:bodyPr/>
          <a:lstStyle/>
          <a:p>
            <a:r>
              <a:rPr lang="tr-TR" dirty="0" smtClean="0"/>
              <a:t>Yrd. Doç. Dr. Ömer 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dirty="0"/>
              <a:t>Büyüköztürk, Ş., Akgün, Ö. E., Karadeniz, Ş., Demirel, F. ve Kılıç, E. (2013). </a:t>
            </a:r>
            <a:r>
              <a:rPr lang="tr-TR" sz="2200" i="1" dirty="0"/>
              <a:t>Bilimsel araştırma 	yöntemleri.</a:t>
            </a:r>
            <a:r>
              <a:rPr lang="tr-TR" sz="2200" dirty="0"/>
              <a:t> Ankara: </a:t>
            </a:r>
            <a:r>
              <a:rPr lang="tr-TR" sz="2200" dirty="0" err="1"/>
              <a:t>Pegem</a:t>
            </a:r>
            <a:r>
              <a:rPr lang="tr-TR" sz="2200" dirty="0"/>
              <a:t> Akademi</a:t>
            </a:r>
          </a:p>
          <a:p>
            <a:pPr marL="0" indent="0">
              <a:buNone/>
            </a:pPr>
            <a:endParaRPr lang="tr-TR" sz="2200" dirty="0" smtClean="0"/>
          </a:p>
          <a:p>
            <a:pPr marL="0" indent="0">
              <a:buNone/>
            </a:pPr>
            <a:r>
              <a:rPr lang="tr-TR" sz="2200" dirty="0" err="1" smtClean="0"/>
              <a:t>Fraenkel</a:t>
            </a:r>
            <a:r>
              <a:rPr lang="tr-TR" sz="2200" dirty="0" smtClean="0"/>
              <a:t>, J. R. ve </a:t>
            </a:r>
            <a:r>
              <a:rPr lang="tr-TR" sz="2200" dirty="0" err="1" smtClean="0"/>
              <a:t>Wallen</a:t>
            </a:r>
            <a:r>
              <a:rPr lang="tr-TR" sz="2200" dirty="0" smtClean="0"/>
              <a:t>, N. E. (2006). </a:t>
            </a:r>
            <a:r>
              <a:rPr lang="en-US" sz="2200" i="1" dirty="0"/>
              <a:t>How to Design and Evaluate Research in </a:t>
            </a:r>
            <a:r>
              <a:rPr lang="en-US" sz="2200" i="1" dirty="0" smtClean="0"/>
              <a:t>Education</a:t>
            </a:r>
            <a:r>
              <a:rPr lang="tr-TR" sz="2200" i="1" smtClean="0"/>
              <a:t>.</a:t>
            </a:r>
            <a:r>
              <a:rPr lang="tr-TR" sz="2200" smtClean="0"/>
              <a:t> 	USA</a:t>
            </a:r>
            <a:r>
              <a:rPr lang="tr-TR" sz="2200" dirty="0" smtClean="0"/>
              <a:t>: </a:t>
            </a:r>
            <a:r>
              <a:rPr lang="tr-TR" sz="2200" dirty="0" err="1" smtClean="0"/>
              <a:t>McGraw</a:t>
            </a:r>
            <a:r>
              <a:rPr lang="tr-TR" sz="2200" dirty="0" smtClean="0"/>
              <a:t> </a:t>
            </a:r>
            <a:r>
              <a:rPr lang="tr-TR" sz="2200" dirty="0" err="1" smtClean="0"/>
              <a:t>Hill</a:t>
            </a:r>
            <a:endParaRPr lang="en-US" sz="2200" dirty="0"/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 err="1"/>
              <a:t>Karasar</a:t>
            </a:r>
            <a:r>
              <a:rPr lang="tr-TR" sz="2200" dirty="0"/>
              <a:t>, N. (2012). </a:t>
            </a:r>
            <a:r>
              <a:rPr lang="tr-TR" sz="2200" i="1" dirty="0"/>
              <a:t>Bilimsel araştırma yöntemleri (24. baskı). </a:t>
            </a:r>
            <a:r>
              <a:rPr lang="tr-TR" sz="2200" dirty="0"/>
              <a:t>Ankara: Nobel Yayınevi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68900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98621" y="1947362"/>
            <a:ext cx="10663989" cy="476768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tr-TR" b="1" dirty="0" err="1"/>
              <a:t>Evren</a:t>
            </a:r>
            <a:r>
              <a:rPr lang="en-US" altLang="tr-TR" dirty="0"/>
              <a:t>, </a:t>
            </a:r>
            <a:r>
              <a:rPr lang="en-US" altLang="tr-TR" dirty="0" err="1"/>
              <a:t>araştırma</a:t>
            </a:r>
            <a:r>
              <a:rPr lang="en-US" altLang="tr-TR" dirty="0"/>
              <a:t> </a:t>
            </a:r>
            <a:r>
              <a:rPr lang="en-US" altLang="tr-TR" dirty="0" err="1"/>
              <a:t>sonuçlarının</a:t>
            </a:r>
            <a:r>
              <a:rPr lang="en-US" altLang="tr-TR" dirty="0"/>
              <a:t> </a:t>
            </a:r>
            <a:r>
              <a:rPr lang="en-US" altLang="tr-TR" dirty="0" err="1" smtClean="0"/>
              <a:t>genelle</a:t>
            </a:r>
            <a:r>
              <a:rPr lang="tr-TR" altLang="tr-TR" dirty="0" smtClean="0"/>
              <a:t>n</a:t>
            </a:r>
            <a:r>
              <a:rPr lang="en-US" altLang="tr-TR" dirty="0" err="1" smtClean="0"/>
              <a:t>mek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iste</a:t>
            </a:r>
            <a:r>
              <a:rPr lang="tr-TR" altLang="tr-TR" dirty="0" smtClean="0"/>
              <a:t>n</a:t>
            </a:r>
            <a:r>
              <a:rPr lang="en-US" altLang="tr-TR" dirty="0" err="1" smtClean="0"/>
              <a:t>diği</a:t>
            </a:r>
            <a:r>
              <a:rPr lang="en-US" altLang="tr-TR" dirty="0" smtClean="0"/>
              <a:t> </a:t>
            </a:r>
            <a:r>
              <a:rPr lang="en-US" altLang="tr-TR" dirty="0" err="1"/>
              <a:t>elemanlar</a:t>
            </a:r>
            <a:r>
              <a:rPr lang="en-US" altLang="tr-TR" dirty="0"/>
              <a:t> </a:t>
            </a:r>
            <a:r>
              <a:rPr lang="en-US" altLang="tr-TR" dirty="0" err="1" smtClean="0"/>
              <a:t>bütünüdür</a:t>
            </a:r>
            <a:r>
              <a:rPr lang="en-US" altLang="tr-TR" dirty="0" smtClean="0"/>
              <a:t>.</a:t>
            </a:r>
            <a:endParaRPr lang="tr-TR" altLang="tr-TR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/>
              <a:t>Araştırma sonuçlarının geçerli olacağı evrenin sınırlandırılmış bir parçasına </a:t>
            </a:r>
            <a:r>
              <a:rPr lang="tr-TR" b="1" dirty="0"/>
              <a:t>evren birimi </a:t>
            </a:r>
            <a:r>
              <a:rPr lang="tr-TR" dirty="0" smtClean="0"/>
              <a:t>denir.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Evrenden </a:t>
            </a:r>
            <a:r>
              <a:rPr lang="tr-TR" dirty="0"/>
              <a:t>elde edilen verilerden hesaplanan ve evreni betimlemek için kullanılan değerlere </a:t>
            </a:r>
            <a:r>
              <a:rPr lang="tr-TR" b="1" dirty="0"/>
              <a:t>evren değer </a:t>
            </a:r>
            <a:r>
              <a:rPr lang="tr-TR" dirty="0"/>
              <a:t>ya da </a:t>
            </a:r>
            <a:r>
              <a:rPr lang="tr-TR" b="1" dirty="0"/>
              <a:t>parametre</a:t>
            </a:r>
            <a:r>
              <a:rPr lang="tr-TR" dirty="0"/>
              <a:t> </a:t>
            </a:r>
            <a:r>
              <a:rPr lang="tr-TR" dirty="0" smtClean="0"/>
              <a:t>denir.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(Büyüköztürk vd.,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3918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516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/>
              <a:t>Bir araştırma için iki tür evrenden söz edilebilir </a:t>
            </a:r>
            <a:r>
              <a:rPr lang="tr-TR" dirty="0" smtClean="0"/>
              <a:t>(</a:t>
            </a:r>
            <a:r>
              <a:rPr lang="tr-TR" b="1" dirty="0" smtClean="0"/>
              <a:t>Hedef </a:t>
            </a:r>
            <a:r>
              <a:rPr lang="tr-TR" b="1" dirty="0"/>
              <a:t>evren </a:t>
            </a:r>
            <a:r>
              <a:rPr lang="tr-TR" dirty="0"/>
              <a:t>ve </a:t>
            </a:r>
            <a:r>
              <a:rPr lang="tr-TR" b="1" dirty="0"/>
              <a:t>ulaşılabilir evren</a:t>
            </a:r>
            <a:r>
              <a:rPr lang="tr-TR" dirty="0" smtClean="0"/>
              <a:t>.</a:t>
            </a:r>
            <a:endParaRPr lang="tr-TR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 smtClean="0"/>
              <a:t>Hedef </a:t>
            </a:r>
            <a:r>
              <a:rPr lang="tr-TR" b="1" dirty="0"/>
              <a:t>evren</a:t>
            </a:r>
            <a:r>
              <a:rPr lang="tr-TR" dirty="0"/>
              <a:t>, ulaşılması hemen hemen imkansız olan evrendir ve araştırmacının ideal seçimidir. </a:t>
            </a:r>
            <a:r>
              <a:rPr lang="tr-TR" b="1" dirty="0"/>
              <a:t>Ulaşılabilir evren </a:t>
            </a:r>
            <a:r>
              <a:rPr lang="tr-TR" dirty="0"/>
              <a:t>ise, araştırmacının gerçekçi seçimidir ve ulaşılabilir olandır. </a:t>
            </a:r>
            <a:endParaRPr lang="tr-TR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/>
              <a:t>Raporlarda genel evren olarak da isimlendirilebilen hedef evren tanımlamasına pek rastlanmaz. Buna karşın ulaşılabilir evren açıkça tanımlanır ve örneklemeye esas alınır</a:t>
            </a:r>
            <a:r>
              <a:rPr lang="tr-TR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/>
              <a:t>(Büyüköztürk vd., 2013)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1550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10936705" cy="483184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/>
              <a:t>Örneklem (</a:t>
            </a:r>
            <a:r>
              <a:rPr lang="tr-TR" b="1" dirty="0" err="1"/>
              <a:t>sample</a:t>
            </a:r>
            <a:r>
              <a:rPr lang="tr-TR" b="1" dirty="0"/>
              <a:t>)</a:t>
            </a:r>
            <a:r>
              <a:rPr lang="tr-TR" dirty="0"/>
              <a:t>, özellikleri hakkında bilgi toplamak için çalışılan evrenden seçilen onun sınırlı bir </a:t>
            </a:r>
            <a:r>
              <a:rPr lang="tr-TR" dirty="0" smtClean="0"/>
              <a:t>parçasıdır.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/>
              <a:t>Ö</a:t>
            </a:r>
            <a:r>
              <a:rPr lang="tr-TR" b="1" dirty="0" smtClean="0"/>
              <a:t>rnekleme </a:t>
            </a:r>
            <a:r>
              <a:rPr lang="tr-TR" b="1" dirty="0"/>
              <a:t>(</a:t>
            </a:r>
            <a:r>
              <a:rPr lang="tr-TR" b="1" dirty="0" err="1"/>
              <a:t>sampling</a:t>
            </a:r>
            <a:r>
              <a:rPr lang="tr-TR" b="1" dirty="0"/>
              <a:t>)</a:t>
            </a:r>
            <a:r>
              <a:rPr lang="tr-TR" dirty="0"/>
              <a:t> ise evrenin özelliklerini belirlemek, tahmin etmek amacıyla onu temsil edecek uygun örnekleri seçmeye yönelik süreci ve bu süreçte gerçekleştirilen tüm işlemleri </a:t>
            </a:r>
            <a:r>
              <a:rPr lang="tr-TR" dirty="0" smtClean="0"/>
              <a:t>tanımlar.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Örneklemlerden </a:t>
            </a:r>
            <a:r>
              <a:rPr lang="tr-TR" dirty="0"/>
              <a:t>elde edilen verilerden hesaplanan ve örneklemi betimlemede kullanılan değerlere </a:t>
            </a:r>
            <a:r>
              <a:rPr lang="tr-TR" b="1" dirty="0"/>
              <a:t>örneklem değer</a:t>
            </a:r>
            <a:r>
              <a:rPr lang="tr-TR" dirty="0"/>
              <a:t> ya da kısaca </a:t>
            </a:r>
            <a:r>
              <a:rPr lang="tr-TR" b="1" dirty="0"/>
              <a:t>istatistik</a:t>
            </a:r>
            <a:r>
              <a:rPr lang="tr-TR" dirty="0"/>
              <a:t> denir.   </a:t>
            </a:r>
            <a:endParaRPr lang="tr-TR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(Büyüköztürk vd., 2013)</a:t>
            </a:r>
            <a:endParaRPr 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6162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968789" cy="473559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Araştırmada </a:t>
            </a:r>
            <a:r>
              <a:rPr lang="tr-TR" dirty="0"/>
              <a:t>amaç, evren hakkında bilgi toplamaktır. Evren </a:t>
            </a:r>
            <a:r>
              <a:rPr lang="tr-TR" dirty="0" smtClean="0"/>
              <a:t>birimlerinin tümüne </a:t>
            </a:r>
            <a:r>
              <a:rPr lang="tr-TR" dirty="0"/>
              <a:t>ulaşılabildiği durumlarda örneklemeye ihtiyaç duyulmaz. Evrenin tüm birimlerine ulaşılarak bilgilerin toplanmasına </a:t>
            </a:r>
            <a:r>
              <a:rPr lang="tr-TR" b="1" dirty="0"/>
              <a:t>sayım</a:t>
            </a:r>
            <a:r>
              <a:rPr lang="tr-TR" dirty="0"/>
              <a:t> denir</a:t>
            </a:r>
            <a:r>
              <a:rPr lang="tr-TR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Ancak araştırmalarda genellikle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ö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rneklem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üzerinde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çalışılır. Bunun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üç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temel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nedeni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vardır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tr-TR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Maliyet</a:t>
            </a:r>
            <a:r>
              <a:rPr lang="en-US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dirty="0" err="1">
                <a:latin typeface="Calibri" panose="020F0502020204030204" pitchFamily="34" charset="0"/>
                <a:cs typeface="Calibri" panose="020F0502020204030204" pitchFamily="34" charset="0"/>
              </a:rPr>
              <a:t>güçlükleri</a:t>
            </a:r>
            <a:endParaRPr lang="en-US" altLang="tr-TR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tr-TR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Kontrol</a:t>
            </a:r>
            <a:r>
              <a:rPr lang="en-US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dirty="0" err="1">
                <a:latin typeface="Calibri" panose="020F0502020204030204" pitchFamily="34" charset="0"/>
                <a:cs typeface="Calibri" panose="020F0502020204030204" pitchFamily="34" charset="0"/>
              </a:rPr>
              <a:t>güçlükleri</a:t>
            </a:r>
            <a:endParaRPr lang="en-US" altLang="tr-TR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tr-TR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Etik</a:t>
            </a:r>
            <a:r>
              <a:rPr lang="en-US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i="1" dirty="0" err="1">
                <a:latin typeface="Calibri" panose="020F0502020204030204" pitchFamily="34" charset="0"/>
                <a:cs typeface="Calibri" panose="020F0502020204030204" pitchFamily="34" charset="0"/>
              </a:rPr>
              <a:t>zorunluluklar</a:t>
            </a:r>
            <a:r>
              <a:rPr lang="en-US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tr-TR" altLang="tr-TR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(Büyüköztürk vd., 2013; </a:t>
            </a:r>
            <a:r>
              <a:rPr 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Karasar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2012)</a:t>
            </a: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224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Örnekleme Sürecinin </a:t>
            </a:r>
            <a:r>
              <a:rPr lang="tr-TR" sz="3600" b="1" dirty="0" smtClean="0"/>
              <a:t>Aşamaları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/>
              <a:t>1. Çalışma evreninin tanımlanması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/>
              <a:t>2. Evrendekilerin </a:t>
            </a:r>
            <a:r>
              <a:rPr lang="tr-TR" sz="3000" dirty="0" smtClean="0"/>
              <a:t>listelenmesi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 smtClean="0"/>
              <a:t>3. </a:t>
            </a:r>
            <a:r>
              <a:rPr lang="tr-TR" sz="3000" dirty="0"/>
              <a:t>Örnekleme türünün </a:t>
            </a:r>
            <a:r>
              <a:rPr lang="tr-TR" sz="3000" dirty="0" smtClean="0"/>
              <a:t>kararlaştırılması</a:t>
            </a:r>
            <a:endParaRPr lang="tr-TR" sz="30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/>
              <a:t>4</a:t>
            </a:r>
            <a:r>
              <a:rPr lang="tr-TR" sz="3000" dirty="0" smtClean="0"/>
              <a:t>. Örneklem büyüklüğünün belirlenmesi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 smtClean="0"/>
              <a:t>5. Örneklemin alınması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 smtClean="0"/>
              <a:t>6. </a:t>
            </a:r>
            <a:r>
              <a:rPr lang="tr-TR" sz="3000" dirty="0" err="1" smtClean="0"/>
              <a:t>Temsiliğin</a:t>
            </a:r>
            <a:r>
              <a:rPr lang="tr-TR" sz="3000" dirty="0" smtClean="0"/>
              <a:t> </a:t>
            </a:r>
            <a:r>
              <a:rPr lang="tr-TR" sz="3000" dirty="0" smtClean="0"/>
              <a:t>sağlanması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4040063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Örnekleme Sürecinin </a:t>
            </a:r>
            <a:r>
              <a:rPr lang="tr-TR" sz="3600" b="1" dirty="0" smtClean="0"/>
              <a:t>Aşamaları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10872537" cy="4607259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smtClean="0"/>
              <a:t>1. Çalışma </a:t>
            </a:r>
            <a:r>
              <a:rPr lang="tr-TR" b="1" dirty="0"/>
              <a:t>evreninin </a:t>
            </a:r>
            <a:r>
              <a:rPr lang="tr-TR" b="1" dirty="0" smtClean="0"/>
              <a:t>tanımlanması: </a:t>
            </a:r>
            <a:r>
              <a:rPr lang="tr-TR" dirty="0" smtClean="0"/>
              <a:t>Sonuçların </a:t>
            </a:r>
            <a:r>
              <a:rPr lang="tr-TR" dirty="0" err="1" smtClean="0"/>
              <a:t>genellenmek</a:t>
            </a:r>
            <a:r>
              <a:rPr lang="tr-TR" dirty="0" smtClean="0"/>
              <a:t> istendiği evren sınırlandırılıp, çalışma evreni tanımlanmalıdır. 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/>
              <a:t>2. Evrendekilerin </a:t>
            </a:r>
            <a:r>
              <a:rPr lang="tr-TR" b="1" dirty="0" smtClean="0"/>
              <a:t>listelenmesi: </a:t>
            </a:r>
            <a:r>
              <a:rPr lang="tr-TR" dirty="0" smtClean="0"/>
              <a:t>Çalışma evreninin elemanlarının tam listesine sahip olunmalıdır. Böylece olasılığa dayalı örnekleme yapılabilir.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  <a:endParaRPr 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/>
              <a:t>3. Örnekleme türünün </a:t>
            </a:r>
            <a:r>
              <a:rPr lang="tr-TR" b="1" dirty="0" smtClean="0"/>
              <a:t>kararlaştırılması: </a:t>
            </a:r>
            <a:r>
              <a:rPr lang="tr-TR" dirty="0" smtClean="0"/>
              <a:t>Farklı örnekleme türleri vardır. Hangisinin seçileceğine karar verirken iki noktayı dikkate almak </a:t>
            </a:r>
            <a:r>
              <a:rPr lang="tr-TR" dirty="0" smtClean="0"/>
              <a:t>gerekir: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*</a:t>
            </a:r>
            <a:r>
              <a:rPr lang="tr-TR" dirty="0" smtClean="0"/>
              <a:t>Evrendeki </a:t>
            </a:r>
            <a:r>
              <a:rPr lang="tr-TR" dirty="0" smtClean="0"/>
              <a:t>elemanların gösterdiği dağılım ve elde edilebilecek listenin şekli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*Evreni </a:t>
            </a:r>
            <a:r>
              <a:rPr lang="tr-TR" dirty="0" smtClean="0"/>
              <a:t>temsilde aranan tamlık ve bu işin gerektirdiği maliyet arasında kabul edilebilecek dengedir. </a:t>
            </a:r>
            <a:r>
              <a:rPr lang="tr-TR" i="1" dirty="0"/>
              <a:t>(</a:t>
            </a:r>
            <a:r>
              <a:rPr lang="tr-TR" i="1" dirty="0" err="1"/>
              <a:t>Karasar</a:t>
            </a:r>
            <a:r>
              <a:rPr lang="tr-TR" i="1" dirty="0"/>
              <a:t>, </a:t>
            </a:r>
            <a:r>
              <a:rPr lang="tr-TR" i="1" dirty="0" smtClean="0"/>
              <a:t>2012)</a:t>
            </a:r>
            <a:endParaRPr lang="tr-TR" i="1" dirty="0"/>
          </a:p>
          <a:p>
            <a:pPr algn="just">
              <a:lnSpc>
                <a:spcPct val="10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1073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Örnekleme Sürecinin </a:t>
            </a:r>
            <a:r>
              <a:rPr lang="tr-TR" sz="3600" b="1" dirty="0" smtClean="0"/>
              <a:t>Aşamaları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5431" y="1491916"/>
            <a:ext cx="11181347" cy="513347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/>
              <a:t>4. Örneklem büyüklüğünün </a:t>
            </a:r>
            <a:r>
              <a:rPr lang="tr-TR" b="1" dirty="0" smtClean="0"/>
              <a:t>belirlenmesi: </a:t>
            </a:r>
            <a:r>
              <a:rPr lang="tr-TR" dirty="0" smtClean="0"/>
              <a:t>Bu konuda kesin yargılara varılamaz ancak yaklaşık hesaplamalarla sayısallaştırma yapılabilir. Örneklem büyüklüğünü etkileyen faktörler;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Evrenin </a:t>
            </a:r>
            <a:r>
              <a:rPr lang="tr-TR" dirty="0" err="1" smtClean="0"/>
              <a:t>benzeşikliği</a:t>
            </a:r>
            <a:endParaRPr lang="tr-TR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Kontrol edilemeyen önemli değişken sayısı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Örneklemin bölüneceği alt küme sayısı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Örnekleme türü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Evren değeri </a:t>
            </a:r>
            <a:r>
              <a:rPr lang="tr-TR" dirty="0" smtClean="0"/>
              <a:t>temsilde aranan güven düzeyi ve sapma miktarı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Kestirilmek istenen evren değer türü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Araştırma için var olan </a:t>
            </a:r>
            <a:r>
              <a:rPr lang="tr-TR" dirty="0" smtClean="0"/>
              <a:t>olanaklar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i="1" dirty="0"/>
              <a:t>(</a:t>
            </a:r>
            <a:r>
              <a:rPr lang="tr-TR" i="1" dirty="0" err="1"/>
              <a:t>Karasar</a:t>
            </a:r>
            <a:r>
              <a:rPr lang="tr-TR" i="1" dirty="0"/>
              <a:t>, </a:t>
            </a:r>
            <a:r>
              <a:rPr lang="tr-TR" i="1" dirty="0" smtClean="0"/>
              <a:t>2012)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152878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Örnekleme Sürecinin </a:t>
            </a:r>
            <a:r>
              <a:rPr lang="tr-TR" sz="3600" b="1" dirty="0" smtClean="0"/>
              <a:t>Aşamaları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tr-TR" b="1" dirty="0"/>
              <a:t>5. Örneklemin </a:t>
            </a:r>
            <a:r>
              <a:rPr lang="tr-TR" b="1" dirty="0" smtClean="0"/>
              <a:t>alınması: </a:t>
            </a:r>
            <a:r>
              <a:rPr lang="tr-TR" dirty="0" smtClean="0"/>
              <a:t>Belirlenen büyüklükteki örneklem, yansızlık kuralına uygun şekilde seçilir. Örneklemede yansızlığı koruyabilmek için üç yöntem vardır;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Ad çekme, yazı tura atma vb.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Yansız numaralar çizelgesini kullanma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Yansız dizilerden eşit aralıklarla seçme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tr-TR" b="1" dirty="0"/>
              <a:t>6. </a:t>
            </a:r>
            <a:r>
              <a:rPr lang="tr-TR" b="1" dirty="0" err="1" smtClean="0"/>
              <a:t>Temsiliğin</a:t>
            </a:r>
            <a:r>
              <a:rPr lang="tr-TR" b="1" dirty="0" smtClean="0"/>
              <a:t> </a:t>
            </a:r>
            <a:r>
              <a:rPr lang="tr-TR" b="1" dirty="0" smtClean="0"/>
              <a:t>sağlanması: </a:t>
            </a:r>
            <a:r>
              <a:rPr lang="tr-TR" dirty="0" err="1" smtClean="0"/>
              <a:t>Temsiliğin</a:t>
            </a:r>
            <a:r>
              <a:rPr lang="tr-TR" dirty="0" smtClean="0"/>
              <a:t> </a:t>
            </a:r>
            <a:r>
              <a:rPr lang="tr-TR" dirty="0" smtClean="0"/>
              <a:t>sağlanıp sağlanmadığını sınamak için örneklemdekilerle evrendekilerin bilinen bazı özellikleri </a:t>
            </a:r>
            <a:r>
              <a:rPr lang="tr-TR" dirty="0" smtClean="0"/>
              <a:t>karşılaştırılır </a:t>
            </a:r>
            <a:r>
              <a:rPr lang="tr-TR" dirty="0" smtClean="0"/>
              <a:t>(cinsiyet oranları, yaş dağılımları vb.). Bilinen özellikler açısından önemli bir fark yoksa, diğer özellikler açısından da </a:t>
            </a:r>
            <a:r>
              <a:rPr lang="tr-TR" dirty="0" err="1" smtClean="0"/>
              <a:t>temsiliğin</a:t>
            </a:r>
            <a:r>
              <a:rPr lang="tr-TR" dirty="0" smtClean="0"/>
              <a:t> </a:t>
            </a:r>
            <a:r>
              <a:rPr lang="tr-TR" dirty="0" smtClean="0"/>
              <a:t>sağlandığı kabul </a:t>
            </a:r>
            <a:r>
              <a:rPr lang="tr-TR" dirty="0" smtClean="0"/>
              <a:t>edilir.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tr-TR" i="1" dirty="0" smtClean="0"/>
              <a:t>(</a:t>
            </a:r>
            <a:r>
              <a:rPr lang="tr-TR" i="1" dirty="0" err="1" smtClean="0"/>
              <a:t>Karasar</a:t>
            </a:r>
            <a:r>
              <a:rPr lang="tr-TR" i="1" dirty="0" smtClean="0"/>
              <a:t>, 2012)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637381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554</Words>
  <Application>Microsoft Office PowerPoint</Application>
  <PresentationFormat>Geniş ekran</PresentationFormat>
  <Paragraphs>71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 EVREN ve ÖRNEKLEM</vt:lpstr>
      <vt:lpstr>PowerPoint Sunusu</vt:lpstr>
      <vt:lpstr>PowerPoint Sunusu</vt:lpstr>
      <vt:lpstr>PowerPoint Sunusu</vt:lpstr>
      <vt:lpstr>PowerPoint Sunusu</vt:lpstr>
      <vt:lpstr>Örnekleme Sürecinin Aşamaları</vt:lpstr>
      <vt:lpstr>Örnekleme Sürecinin Aşamaları</vt:lpstr>
      <vt:lpstr>Örnekleme Sürecinin Aşamaları</vt:lpstr>
      <vt:lpstr>Örnekleme Sürecinin Aşamaları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TUGCE</cp:lastModifiedBy>
  <cp:revision>76</cp:revision>
  <dcterms:created xsi:type="dcterms:W3CDTF">2017-05-17T14:13:10Z</dcterms:created>
  <dcterms:modified xsi:type="dcterms:W3CDTF">2018-01-30T12:28:41Z</dcterms:modified>
</cp:coreProperties>
</file>