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7" r:id="rId5"/>
    <p:sldId id="279" r:id="rId6"/>
    <p:sldId id="276" r:id="rId7"/>
    <p:sldId id="275" r:id="rId8"/>
    <p:sldId id="262" r:id="rId9"/>
    <p:sldId id="277" r:id="rId10"/>
    <p:sldId id="263" r:id="rId11"/>
    <p:sldId id="264" r:id="rId12"/>
    <p:sldId id="265" r:id="rId13"/>
    <p:sldId id="266" r:id="rId14"/>
    <p:sldId id="268" r:id="rId15"/>
    <p:sldId id="267" r:id="rId16"/>
    <p:sldId id="271" r:id="rId17"/>
    <p:sldId id="278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3" autoAdjust="0"/>
  </p:normalViewPr>
  <p:slideViewPr>
    <p:cSldViewPr>
      <p:cViewPr varScale="1">
        <p:scale>
          <a:sx n="120" d="100"/>
          <a:sy n="120" d="100"/>
        </p:scale>
        <p:origin x="2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259632" y="2060848"/>
            <a:ext cx="6707349" cy="1964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2800">
                <a:solidFill>
                  <a:schemeClr val="bg1"/>
                </a:solidFill>
                <a:latin typeface="Arial Black" pitchFamily="34" charset="0"/>
                <a:ea typeface="Malgun Gothic"/>
                <a:cs typeface="Times New Roman"/>
              </a:rPr>
              <a:t>Sözcüklere anlamını veren nedir?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tr-TR" sz="2800">
              <a:solidFill>
                <a:schemeClr val="bg1"/>
              </a:solidFill>
              <a:latin typeface="Arial Black" pitchFamily="34" charset="0"/>
              <a:ea typeface="Malgun Gothic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2800">
                <a:solidFill>
                  <a:schemeClr val="bg1"/>
                </a:solidFill>
                <a:latin typeface="Arial Black" pitchFamily="34" charset="0"/>
                <a:ea typeface="Malgun Gothic"/>
                <a:cs typeface="Times New Roman"/>
              </a:rPr>
              <a:t>Anlamın kaynağı nerededir?</a:t>
            </a:r>
            <a:endParaRPr lang="tr-TR" sz="2800">
              <a:solidFill>
                <a:schemeClr val="bg1"/>
              </a:solidFill>
              <a:latin typeface="Arial Black" pitchFamily="34" charset="0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979716" y="2204864"/>
            <a:ext cx="521912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tr-TR" sz="3200">
                <a:solidFill>
                  <a:schemeClr val="bg1"/>
                </a:solidFill>
                <a:latin typeface="Arial Black" pitchFamily="34" charset="0"/>
              </a:rPr>
              <a:t>2. Niyetçi (Intentional)</a:t>
            </a:r>
          </a:p>
          <a:p>
            <a:pPr marL="514350" indent="-514350" algn="ctr"/>
            <a:endParaRPr lang="tr-TR" sz="3200">
              <a:solidFill>
                <a:schemeClr val="bg1"/>
              </a:solidFill>
              <a:latin typeface="Arial Black" pitchFamily="34" charset="0"/>
            </a:endParaRPr>
          </a:p>
          <a:p>
            <a:pPr marL="514350" indent="-514350" algn="ctr"/>
            <a:r>
              <a:rPr lang="tr-TR" sz="2800">
                <a:solidFill>
                  <a:schemeClr val="bg1"/>
                </a:solidFill>
                <a:latin typeface="Arial Black" pitchFamily="34" charset="0"/>
              </a:rPr>
              <a:t>Anlamın kaynağı </a:t>
            </a:r>
          </a:p>
          <a:p>
            <a:pPr marL="514350" indent="-514350" algn="ctr"/>
            <a:r>
              <a:rPr lang="tr-TR" sz="2800">
                <a:solidFill>
                  <a:schemeClr val="bg1"/>
                </a:solidFill>
                <a:latin typeface="Arial Black" pitchFamily="34" charset="0"/>
              </a:rPr>
              <a:t>dili konuşan öznedir.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259632" y="1916832"/>
            <a:ext cx="6446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tr-TR" sz="3200">
                <a:solidFill>
                  <a:schemeClr val="bg1"/>
                </a:solidFill>
                <a:latin typeface="Arial Black" pitchFamily="34" charset="0"/>
              </a:rPr>
              <a:t>3.  İnşacı (Constructionist) </a:t>
            </a:r>
          </a:p>
        </p:txBody>
      </p:sp>
      <p:sp>
        <p:nvSpPr>
          <p:cNvPr id="3" name="2 Dikdörtgen"/>
          <p:cNvSpPr/>
          <p:nvPr/>
        </p:nvSpPr>
        <p:spPr>
          <a:xfrm>
            <a:off x="1763688" y="2780928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>
                <a:solidFill>
                  <a:schemeClr val="bg1"/>
                </a:solidFill>
                <a:latin typeface="Arial Black" pitchFamily="34" charset="0"/>
              </a:rPr>
              <a:t>Anlamın kaynağı dildir. </a:t>
            </a:r>
          </a:p>
          <a:p>
            <a:pPr algn="ctr"/>
            <a:r>
              <a:rPr lang="tr-TR" sz="2800">
                <a:solidFill>
                  <a:schemeClr val="bg1"/>
                </a:solidFill>
                <a:latin typeface="Arial Black" pitchFamily="34" charset="0"/>
              </a:rPr>
              <a:t>Temsil sistemleri, </a:t>
            </a:r>
          </a:p>
          <a:p>
            <a:pPr algn="ctr"/>
            <a:r>
              <a:rPr lang="tr-TR" sz="2800">
                <a:solidFill>
                  <a:schemeClr val="bg1"/>
                </a:solidFill>
                <a:latin typeface="Arial Black" pitchFamily="34" charset="0"/>
              </a:rPr>
              <a:t>kavramlar ve göstergeler </a:t>
            </a:r>
          </a:p>
          <a:p>
            <a:pPr algn="ctr"/>
            <a:r>
              <a:rPr lang="tr-TR" sz="2800">
                <a:solidFill>
                  <a:schemeClr val="bg1"/>
                </a:solidFill>
                <a:latin typeface="Arial Black" pitchFamily="34" charset="0"/>
              </a:rPr>
              <a:t>kullanarak anlamı</a:t>
            </a:r>
          </a:p>
          <a:p>
            <a:pPr algn="ctr"/>
            <a:r>
              <a:rPr lang="tr-TR" sz="280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tr-TR" sz="2800" u="sng">
                <a:solidFill>
                  <a:schemeClr val="bg1"/>
                </a:solidFill>
                <a:latin typeface="Arial Black" pitchFamily="34" charset="0"/>
              </a:rPr>
              <a:t>inşa ederiz</a:t>
            </a:r>
            <a:r>
              <a:rPr lang="tr-TR" sz="2800">
                <a:solidFill>
                  <a:schemeClr val="bg1"/>
                </a:solidFill>
                <a:latin typeface="Arial Black" pitchFamily="34" charset="0"/>
              </a:rPr>
              <a:t> 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475656" y="1556792"/>
            <a:ext cx="55983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/>
            <a:endParaRPr lang="tr-TR" sz="280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tr-TR" sz="280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tr-TR" sz="280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tr-TR" sz="280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tr-TR" sz="280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z="280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" name="2 Dikdörtgen"/>
          <p:cNvSpPr/>
          <p:nvPr/>
        </p:nvSpPr>
        <p:spPr>
          <a:xfrm>
            <a:off x="1259632" y="836712"/>
            <a:ext cx="6552728" cy="28083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>
                <a:solidFill>
                  <a:schemeClr val="bg1"/>
                </a:solidFill>
                <a:latin typeface="Arial Black" pitchFamily="34" charset="0"/>
              </a:rPr>
              <a:t>maddi gerçeklik  (material reality)</a:t>
            </a:r>
          </a:p>
          <a:p>
            <a:pPr algn="ctr"/>
            <a:endParaRPr lang="tr-TR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>
                <a:solidFill>
                  <a:schemeClr val="bg1"/>
                </a:solidFill>
                <a:latin typeface="Arial Black" pitchFamily="34" charset="0"/>
              </a:rPr>
              <a:t>«kişiler, nesneler ve olaylar»ın (şeylerin) alanı</a:t>
            </a:r>
            <a:endParaRPr lang="tr-TR"/>
          </a:p>
        </p:txBody>
      </p:sp>
      <p:sp>
        <p:nvSpPr>
          <p:cNvPr id="4" name="3 Dolu Çerçeve"/>
          <p:cNvSpPr/>
          <p:nvPr/>
        </p:nvSpPr>
        <p:spPr>
          <a:xfrm>
            <a:off x="683568" y="4293096"/>
            <a:ext cx="7848872" cy="129614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bg1"/>
                </a:solidFill>
                <a:latin typeface="Arial Black" pitchFamily="34" charset="0"/>
              </a:rPr>
              <a:t>simgesel düzen (symbolic order)</a:t>
            </a:r>
          </a:p>
          <a:p>
            <a:pPr algn="ctr"/>
            <a:endParaRPr lang="tr-TR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>
                <a:solidFill>
                  <a:schemeClr val="bg1"/>
                </a:solidFill>
                <a:latin typeface="Arial Black" pitchFamily="34" charset="0"/>
              </a:rPr>
              <a:t>dilin, temsilin ve anlamın  alanı</a:t>
            </a:r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OGUZHAN TAS\Desktop\Dersler\Lisans\İletişimin Temel Kavramları\introduction to communication 2014-2015\görseller\5. hafta görseller\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6910423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OGUZHAN TAS\Desktop\Dersler\Lisans\İletişimin Temel Kavramları\introduction to communication 2014-2015\görseller\5. hafta görseller\Traffi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2500066" cy="6383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OGUZHAN TAS\Desktop\Dersler\Lisans\İletişimin Temel Kavramları\introduction to communication 2014-2015\görseller\5. hafta görseller\traffic-light-sequen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2279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627784" y="2348880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>
              <a:buAutoNum type="arabicParenBoth"/>
            </a:pPr>
            <a:r>
              <a:rPr lang="tr-TR" sz="2400">
                <a:solidFill>
                  <a:schemeClr val="bg1"/>
                </a:solidFill>
                <a:latin typeface="Arial Black" pitchFamily="34" charset="0"/>
              </a:rPr>
              <a:t>farklı ve birbirlerinden </a:t>
            </a:r>
          </a:p>
          <a:p>
            <a:pPr marL="536575" indent="-536575"/>
            <a:r>
              <a:rPr lang="tr-TR" sz="2400">
                <a:solidFill>
                  <a:schemeClr val="bg1"/>
                </a:solidFill>
                <a:latin typeface="Arial Black" pitchFamily="34" charset="0"/>
              </a:rPr>
              <a:t>     ayırt edilebilir olmaları</a:t>
            </a:r>
          </a:p>
          <a:p>
            <a:pPr marL="536575" indent="-536575"/>
            <a:endParaRPr lang="tr-TR" sz="2400">
              <a:solidFill>
                <a:schemeClr val="bg1"/>
              </a:solidFill>
              <a:latin typeface="Arial Black" pitchFamily="34" charset="0"/>
            </a:endParaRPr>
          </a:p>
          <a:p>
            <a:pPr marL="536575" indent="-536575"/>
            <a:r>
              <a:rPr lang="tr-TR" sz="2400">
                <a:solidFill>
                  <a:schemeClr val="bg1"/>
                </a:solidFill>
                <a:latin typeface="Arial Black" pitchFamily="34" charset="0"/>
              </a:rPr>
              <a:t>(2) ardarda gelmeleri ve belli bir sırayla yanıp sönmeleri</a:t>
            </a:r>
          </a:p>
        </p:txBody>
      </p:sp>
      <p:pic>
        <p:nvPicPr>
          <p:cNvPr id="3" name="Picture 3" descr="C:\Users\OGUZHAN TAS\Desktop\Dersler\Lisans\İletişimin Temel Kavramları\introduction to communication 2014-2015\görseller\5. hafta görseller\Traffi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141010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5FDBBC5-DEC9-9C4E-9117-7392449FCDC3}"/>
              </a:ext>
            </a:extLst>
          </p:cNvPr>
          <p:cNvSpPr txBox="1"/>
          <p:nvPr/>
        </p:nvSpPr>
        <p:spPr>
          <a:xfrm>
            <a:off x="1115616" y="836712"/>
            <a:ext cx="720902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A B C Ç D E F G Ğ H I İ J K L M N... </a:t>
            </a:r>
          </a:p>
          <a:p>
            <a:endParaRPr lang="tr-TR" sz="4000" b="1" dirty="0">
              <a:solidFill>
                <a:schemeClr val="bg1"/>
              </a:solidFill>
            </a:endParaRPr>
          </a:p>
          <a:p>
            <a:endParaRPr lang="tr-TR" sz="4000" b="1" dirty="0">
              <a:solidFill>
                <a:schemeClr val="bg1"/>
              </a:solidFill>
            </a:endParaRPr>
          </a:p>
          <a:p>
            <a:r>
              <a:rPr lang="tr-TR" sz="4000" b="1" dirty="0">
                <a:solidFill>
                  <a:schemeClr val="bg1"/>
                </a:solidFill>
              </a:rPr>
              <a:t>K A L E </a:t>
            </a:r>
          </a:p>
          <a:p>
            <a:endParaRPr lang="tr-TR" sz="4000" b="1" dirty="0">
              <a:solidFill>
                <a:schemeClr val="bg1"/>
              </a:solidFill>
            </a:endParaRPr>
          </a:p>
          <a:p>
            <a:endParaRPr lang="tr-TR" sz="4000" b="1" dirty="0">
              <a:solidFill>
                <a:schemeClr val="bg1"/>
              </a:solidFill>
            </a:endParaRPr>
          </a:p>
          <a:p>
            <a:r>
              <a:rPr lang="tr-TR" sz="4000" b="1" dirty="0">
                <a:solidFill>
                  <a:schemeClr val="bg1"/>
                </a:solidFill>
              </a:rPr>
              <a:t>L A L 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7F44DF1-24E9-2D46-A5C1-AB678865F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224846"/>
            <a:ext cx="2567800" cy="162493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C882A17-35C0-5A4E-82AA-738D00F36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233456"/>
            <a:ext cx="2567800" cy="20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5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619672" y="1412776"/>
            <a:ext cx="614386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  <a:latin typeface="Arial Black" pitchFamily="34" charset="0"/>
              </a:rPr>
              <a:t>Üç Farklı Temsil Yaklaşımı</a:t>
            </a:r>
          </a:p>
          <a:p>
            <a:pPr algn="ctr"/>
            <a:endParaRPr lang="tr-TR" sz="3200" dirty="0">
              <a:solidFill>
                <a:schemeClr val="bg1"/>
              </a:solidFill>
              <a:latin typeface="Arial Black" pitchFamily="34" charset="0"/>
            </a:endParaRPr>
          </a:p>
          <a:p>
            <a:pPr marL="514350" indent="-514350" algn="ctr">
              <a:buAutoNum type="arabicPeriod"/>
            </a:pPr>
            <a:r>
              <a:rPr lang="tr-TR" sz="2800" dirty="0" err="1">
                <a:solidFill>
                  <a:schemeClr val="bg1"/>
                </a:solidFill>
                <a:latin typeface="Arial Black" pitchFamily="34" charset="0"/>
              </a:rPr>
              <a:t>Yansıtmacı</a:t>
            </a:r>
            <a:r>
              <a:rPr lang="tr-TR" sz="2800" dirty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tr-TR" sz="2800" dirty="0" err="1">
                <a:solidFill>
                  <a:schemeClr val="bg1"/>
                </a:solidFill>
                <a:latin typeface="Arial Black" pitchFamily="34" charset="0"/>
              </a:rPr>
              <a:t>Reflective</a:t>
            </a:r>
            <a:r>
              <a:rPr lang="tr-TR" sz="2800" dirty="0">
                <a:solidFill>
                  <a:schemeClr val="bg1"/>
                </a:solidFill>
                <a:latin typeface="Arial Black" pitchFamily="34" charset="0"/>
              </a:rPr>
              <a:t>)</a:t>
            </a:r>
          </a:p>
          <a:p>
            <a:pPr marL="514350" indent="-514350" algn="ctr">
              <a:buAutoNum type="arabicPeriod"/>
            </a:pPr>
            <a:endParaRPr lang="tr-TR" sz="2800" dirty="0">
              <a:solidFill>
                <a:schemeClr val="bg1"/>
              </a:solidFill>
              <a:latin typeface="Arial Black" pitchFamily="34" charset="0"/>
            </a:endParaRPr>
          </a:p>
          <a:p>
            <a:pPr marL="514350" indent="-514350" algn="ctr">
              <a:buAutoNum type="arabicPeriod"/>
            </a:pPr>
            <a:r>
              <a:rPr lang="tr-TR" sz="2800" dirty="0">
                <a:solidFill>
                  <a:schemeClr val="bg1"/>
                </a:solidFill>
                <a:latin typeface="Arial Black" pitchFamily="34" charset="0"/>
              </a:rPr>
              <a:t>Niyetçi (</a:t>
            </a:r>
            <a:r>
              <a:rPr lang="tr-TR" sz="2800" dirty="0" err="1">
                <a:solidFill>
                  <a:schemeClr val="bg1"/>
                </a:solidFill>
                <a:latin typeface="Arial Black" pitchFamily="34" charset="0"/>
              </a:rPr>
              <a:t>Intentional</a:t>
            </a:r>
            <a:r>
              <a:rPr lang="tr-TR" sz="2800" dirty="0">
                <a:solidFill>
                  <a:schemeClr val="bg1"/>
                </a:solidFill>
                <a:latin typeface="Arial Black" pitchFamily="34" charset="0"/>
              </a:rPr>
              <a:t>)</a:t>
            </a:r>
          </a:p>
          <a:p>
            <a:pPr algn="ctr"/>
            <a:endParaRPr lang="tr-TR" sz="28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z="2800" dirty="0">
                <a:solidFill>
                  <a:schemeClr val="bg1"/>
                </a:solidFill>
                <a:latin typeface="Arial Black" pitchFamily="34" charset="0"/>
              </a:rPr>
              <a:t>3. İnşacı (</a:t>
            </a:r>
            <a:r>
              <a:rPr lang="tr-TR" sz="2800" dirty="0" err="1">
                <a:solidFill>
                  <a:schemeClr val="bg1"/>
                </a:solidFill>
                <a:latin typeface="Arial Black" pitchFamily="34" charset="0"/>
              </a:rPr>
              <a:t>Constructionist</a:t>
            </a:r>
            <a:r>
              <a:rPr lang="tr-TR" sz="2800" dirty="0">
                <a:solidFill>
                  <a:schemeClr val="bg1"/>
                </a:solidFill>
                <a:latin typeface="Arial Black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619680" y="2276872"/>
            <a:ext cx="591700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AutoNum type="arabicPeriod"/>
            </a:pPr>
            <a:r>
              <a:rPr lang="tr-TR" sz="3200">
                <a:solidFill>
                  <a:schemeClr val="bg1"/>
                </a:solidFill>
                <a:latin typeface="Arial Black" pitchFamily="34" charset="0"/>
              </a:rPr>
              <a:t>Yansıtmacı (Reflective)</a:t>
            </a:r>
          </a:p>
          <a:p>
            <a:pPr marL="514350" indent="-514350" algn="ctr">
              <a:buAutoNum type="arabicPeriod"/>
            </a:pPr>
            <a:endParaRPr lang="tr-TR" sz="3200">
              <a:solidFill>
                <a:schemeClr val="bg1"/>
              </a:solidFill>
              <a:latin typeface="Arial Black" pitchFamily="34" charset="0"/>
            </a:endParaRPr>
          </a:p>
          <a:p>
            <a:pPr marL="514350" indent="-514350" algn="ctr"/>
            <a:r>
              <a:rPr lang="tr-TR" sz="2800">
                <a:solidFill>
                  <a:schemeClr val="bg1"/>
                </a:solidFill>
                <a:latin typeface="Arial Black" pitchFamily="34" charset="0"/>
              </a:rPr>
              <a:t>Anlam şeylerin kendindedir, </a:t>
            </a:r>
          </a:p>
          <a:p>
            <a:pPr marL="514350" indent="-514350" algn="ctr"/>
            <a:r>
              <a:rPr lang="tr-TR" sz="2800">
                <a:solidFill>
                  <a:schemeClr val="bg1"/>
                </a:solidFill>
                <a:latin typeface="Arial Black" pitchFamily="34" charset="0"/>
              </a:rPr>
              <a:t>dil bunu yansıtan araçtır.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OGUZHAN TAS\Desktop\Dersler\Lisans\İletişimin Temel Kavramları\introduction to communication 2014-2015\görseller\5. hafta görseller\sheep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66327"/>
            <a:ext cx="6580658" cy="4738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B005074-A443-0B47-9A6C-FF7C0CD4D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75551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0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F1A97F8-3EF1-E84E-BBB3-019A2018610D}"/>
              </a:ext>
            </a:extLst>
          </p:cNvPr>
          <p:cNvSpPr txBox="1"/>
          <p:nvPr/>
        </p:nvSpPr>
        <p:spPr>
          <a:xfrm>
            <a:off x="611560" y="1412776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chemeClr val="bg1"/>
                </a:solidFill>
              </a:rPr>
              <a:t>K - O - Y - U - N</a:t>
            </a:r>
          </a:p>
          <a:p>
            <a:pPr algn="ctr"/>
            <a:endParaRPr lang="tr-TR" sz="7200" b="1" dirty="0">
              <a:solidFill>
                <a:schemeClr val="bg1"/>
              </a:solidFill>
            </a:endParaRPr>
          </a:p>
          <a:p>
            <a:pPr algn="ctr"/>
            <a:r>
              <a:rPr lang="tr-TR" sz="7200" b="1" dirty="0">
                <a:solidFill>
                  <a:schemeClr val="bg1"/>
                </a:solidFill>
              </a:rPr>
              <a:t>S - H -  E - E - P</a:t>
            </a:r>
          </a:p>
        </p:txBody>
      </p:sp>
    </p:spTree>
    <p:extLst>
      <p:ext uri="{BB962C8B-B14F-4D97-AF65-F5344CB8AC3E}">
        <p14:creationId xmlns:p14="http://schemas.microsoft.com/office/powerpoint/2010/main" val="286453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ignette.wikia.nocookie.net/vsbattles/images/a/ac/Tree.png/revision/latest?cb=20170515233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332656"/>
            <a:ext cx="11417152" cy="617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6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ignette3.wikia.nocookie.net/christmasspecials/images/e/e8/Casper.jpg/revision/latest?cb=20121014033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386" y="117078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A350C4B-C173-CA4A-BE20-EBCA862AA6A5}"/>
              </a:ext>
            </a:extLst>
          </p:cNvPr>
          <p:cNvSpPr/>
          <p:nvPr/>
        </p:nvSpPr>
        <p:spPr>
          <a:xfrm>
            <a:off x="1691680" y="2708920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C - A - S - P - E - R</a:t>
            </a:r>
          </a:p>
        </p:txBody>
      </p:sp>
    </p:spTree>
    <p:extLst>
      <p:ext uri="{BB962C8B-B14F-4D97-AF65-F5344CB8AC3E}">
        <p14:creationId xmlns:p14="http://schemas.microsoft.com/office/powerpoint/2010/main" val="360013496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179</Words>
  <Application>Microsoft Macintosh PowerPoint</Application>
  <PresentationFormat>Ekran Gösterisi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Malgun Gothic</vt:lpstr>
      <vt:lpstr>Arial</vt:lpstr>
      <vt:lpstr>Arial Black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OGUZHAN TAS</dc:creator>
  <cp:lastModifiedBy>Microsoft Office User</cp:lastModifiedBy>
  <cp:revision>23</cp:revision>
  <dcterms:created xsi:type="dcterms:W3CDTF">2015-12-03T08:03:51Z</dcterms:created>
  <dcterms:modified xsi:type="dcterms:W3CDTF">2020-11-17T13:33:46Z</dcterms:modified>
</cp:coreProperties>
</file>