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50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25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66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0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0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14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84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4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92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73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8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35938-F112-476F-8272-B977CE6C16A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DADC1-A305-439C-BF0D-578CDE80F2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130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41338"/>
            <a:ext cx="8229600" cy="1287462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Equipments and Expendatures</a:t>
            </a:r>
            <a:endParaRPr lang="en-GB" altLang="tr-TR" b="1" smtClean="0">
              <a:solidFill>
                <a:srgbClr val="0066CC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50" y="2057401"/>
            <a:ext cx="8229600" cy="4525963"/>
          </a:xfrm>
        </p:spPr>
        <p:txBody>
          <a:bodyPr/>
          <a:lstStyle/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tr-TR" altLang="tr-TR"/>
              <a:t>An electrophoresis tank and power supply </a:t>
            </a:r>
            <a:endParaRPr lang="en-GB" altLang="tr-TR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tr-TR" altLang="tr-TR"/>
              <a:t>Gel trays and gel casting equipment (different sizes and UV-transmissible plastic)</a:t>
            </a:r>
            <a:r>
              <a:rPr lang="en-GB" altLang="tr-TR"/>
              <a:t> </a:t>
            </a:r>
            <a:endParaRPr lang="tr-TR" altLang="tr-TR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tr-TR" altLang="tr-TR"/>
              <a:t>Combs to produce lanes in the gel</a:t>
            </a:r>
            <a:endParaRPr lang="en-GB" altLang="tr-TR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altLang="tr-TR"/>
              <a:t>Transilluminat</a:t>
            </a:r>
            <a:r>
              <a:rPr lang="tr-TR" altLang="tr-TR"/>
              <a:t>o</a:t>
            </a:r>
            <a:r>
              <a:rPr lang="en-GB" altLang="tr-TR"/>
              <a:t>r (</a:t>
            </a:r>
            <a:r>
              <a:rPr lang="tr-TR" altLang="tr-TR"/>
              <a:t>and UV light source</a:t>
            </a:r>
            <a:r>
              <a:rPr lang="en-GB" altLang="tr-TR"/>
              <a:t>)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tr-TR" altLang="tr-TR"/>
              <a:t>A camera / bioimaging device</a:t>
            </a:r>
            <a:endParaRPr lang="en-GB" altLang="tr-TR"/>
          </a:p>
          <a:p>
            <a:pPr eaLnBrk="1" hangingPunct="1"/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6211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41338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Chemicals</a:t>
            </a:r>
            <a:endParaRPr lang="en-GB" altLang="tr-TR" b="1" smtClean="0">
              <a:solidFill>
                <a:srgbClr val="0066CC"/>
              </a:solidFill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81200"/>
            <a:ext cx="8153400" cy="4419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GB" altLang="tr-TR"/>
              <a:t>Electrophoresis buffer </a:t>
            </a:r>
            <a:r>
              <a:rPr lang="tr-TR" altLang="tr-TR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tr-TR">
                <a:solidFill>
                  <a:schemeClr val="folHlink"/>
                </a:solidFill>
              </a:rPr>
              <a:t>Tris-acetate-EDTA (TAE)</a:t>
            </a:r>
            <a:r>
              <a:rPr lang="en-GB" altLang="tr-TR"/>
              <a:t> or </a:t>
            </a:r>
            <a:r>
              <a:rPr lang="en-GB" altLang="tr-TR">
                <a:solidFill>
                  <a:schemeClr val="folHlink"/>
                </a:solidFill>
              </a:rPr>
              <a:t>Tris-borate-EDTA (TBE).</a:t>
            </a:r>
            <a:r>
              <a:rPr lang="en-GB" altLang="tr-TR"/>
              <a:t> </a:t>
            </a:r>
            <a:r>
              <a:rPr lang="tr-TR" altLang="tr-TR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/>
              <a:t>Loading dye: a concentrating agent </a:t>
            </a:r>
            <a:r>
              <a:rPr lang="en-GB" altLang="tr-TR"/>
              <a:t>(</a:t>
            </a:r>
            <a:r>
              <a:rPr lang="tr-TR" altLang="tr-TR"/>
              <a:t>i.e</a:t>
            </a:r>
            <a:r>
              <a:rPr lang="en-GB" altLang="tr-TR"/>
              <a:t>. </a:t>
            </a:r>
            <a:r>
              <a:rPr lang="en-GB" altLang="tr-TR">
                <a:solidFill>
                  <a:schemeClr val="folHlink"/>
                </a:solidFill>
              </a:rPr>
              <a:t>sucrose</a:t>
            </a:r>
            <a:r>
              <a:rPr lang="en-GB" altLang="tr-TR"/>
              <a:t>) </a:t>
            </a:r>
            <a:r>
              <a:rPr lang="tr-TR" altLang="tr-TR"/>
              <a:t>and blue dye to tract DNA run in the gel.</a:t>
            </a:r>
            <a:r>
              <a:rPr lang="en-GB" altLang="tr-TR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/>
              <a:t>A fluorescent dye for the staining of nucleic acids i.e. </a:t>
            </a:r>
            <a:r>
              <a:rPr lang="en-GB" altLang="tr-TR">
                <a:solidFill>
                  <a:schemeClr val="folHlink"/>
                </a:solidFill>
              </a:rPr>
              <a:t>Ethidium bromide</a:t>
            </a:r>
            <a:r>
              <a:rPr lang="en-GB" altLang="tr-TR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859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PCR Based Assays: </a:t>
            </a:r>
            <a:b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Types of PCR</a:t>
            </a:r>
          </a:p>
        </p:txBody>
      </p:sp>
      <p:sp>
        <p:nvSpPr>
          <p:cNvPr id="4259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Dept. of Microbiology</a:t>
            </a:r>
          </a:p>
        </p:txBody>
      </p:sp>
    </p:spTree>
    <p:extLst>
      <p:ext uri="{BB962C8B-B14F-4D97-AF65-F5344CB8AC3E}">
        <p14:creationId xmlns:p14="http://schemas.microsoft.com/office/powerpoint/2010/main" val="204391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17738" y="762000"/>
            <a:ext cx="7772400" cy="890588"/>
          </a:xfrm>
        </p:spPr>
        <p:txBody>
          <a:bodyPr/>
          <a:lstStyle/>
          <a:p>
            <a:pPr eaLnBrk="1" hangingPunct="1"/>
            <a:r>
              <a:rPr lang="tr-TR" altLang="tr-TR" smtClean="0"/>
              <a:t>Nested PCR</a:t>
            </a:r>
          </a:p>
        </p:txBody>
      </p:sp>
      <p:sp>
        <p:nvSpPr>
          <p:cNvPr id="73731" name="Text Box 4"/>
          <p:cNvSpPr txBox="1">
            <a:spLocks noChangeArrowheads="1"/>
          </p:cNvSpPr>
          <p:nvPr/>
        </p:nvSpPr>
        <p:spPr bwMode="auto">
          <a:xfrm>
            <a:off x="2971801" y="2286001"/>
            <a:ext cx="626586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In Nested PCR, there are two different PCRs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Two different primer pairs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In the first PCR, a longer sequence of DNA including the sequence of target DNA is amplified. The amplicons are used as template DNA in the second PCR reaction!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In the second PCR, only the target sequence is amplified. 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Thus, the sensitivity of overall PCR assay is increased!</a:t>
            </a:r>
          </a:p>
        </p:txBody>
      </p:sp>
    </p:spTree>
    <p:extLst>
      <p:ext uri="{BB962C8B-B14F-4D97-AF65-F5344CB8AC3E}">
        <p14:creationId xmlns:p14="http://schemas.microsoft.com/office/powerpoint/2010/main" val="400218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73288" y="1066800"/>
            <a:ext cx="7772400" cy="819150"/>
          </a:xfrm>
        </p:spPr>
        <p:txBody>
          <a:bodyPr/>
          <a:lstStyle/>
          <a:p>
            <a:pPr eaLnBrk="1" hangingPunct="1"/>
            <a:r>
              <a:rPr lang="tr-TR" altLang="tr-TR" smtClean="0"/>
              <a:t>RT-PCR</a:t>
            </a:r>
          </a:p>
        </p:txBody>
      </p:sp>
      <p:sp>
        <p:nvSpPr>
          <p:cNvPr id="74755" name="Text Box 4"/>
          <p:cNvSpPr txBox="1">
            <a:spLocks noChangeArrowheads="1"/>
          </p:cNvSpPr>
          <p:nvPr/>
        </p:nvSpPr>
        <p:spPr bwMode="auto">
          <a:xfrm>
            <a:off x="2782888" y="2895600"/>
            <a:ext cx="6553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 Reverse transcriptase polymerase chain reaction (RT-PCR)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Used for the detection of viruses containing RNA genome / used for the identification of RNA transcripts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 The first step is the isolation of RNA!</a:t>
            </a:r>
          </a:p>
        </p:txBody>
      </p:sp>
    </p:spTree>
    <p:extLst>
      <p:ext uri="{BB962C8B-B14F-4D97-AF65-F5344CB8AC3E}">
        <p14:creationId xmlns:p14="http://schemas.microsoft.com/office/powerpoint/2010/main" val="173408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RT-PCR</a:t>
            </a:r>
          </a:p>
        </p:txBody>
      </p:sp>
      <p:sp>
        <p:nvSpPr>
          <p:cNvPr id="75779" name="Text Box 4"/>
          <p:cNvSpPr txBox="1">
            <a:spLocks noChangeArrowheads="1"/>
          </p:cNvSpPr>
          <p:nvPr/>
        </p:nvSpPr>
        <p:spPr bwMode="auto">
          <a:xfrm>
            <a:off x="2286001" y="1196976"/>
            <a:ext cx="820261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RT enzyme synthesize cDNA by adding appropriate complementary nucleotides on 3</a:t>
            </a:r>
            <a:r>
              <a:rPr lang="tr-TR" altLang="en-US" sz="2400">
                <a:latin typeface="Times New Roman" panose="02020603050405020304" pitchFamily="18" charset="0"/>
              </a:rPr>
              <a:t>’</a:t>
            </a:r>
            <a:r>
              <a:rPr lang="tr-TR" altLang="tr-TR" sz="2400">
                <a:latin typeface="Times New Roman" panose="02020603050405020304" pitchFamily="18" charset="0"/>
              </a:rPr>
              <a:t> end of the reverse primer!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For this purpose;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Spesific primers (reverse primer)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Random hexamers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Oligo dT primers are used!  </a:t>
            </a:r>
          </a:p>
        </p:txBody>
      </p:sp>
    </p:spTree>
    <p:extLst>
      <p:ext uri="{BB962C8B-B14F-4D97-AF65-F5344CB8AC3E}">
        <p14:creationId xmlns:p14="http://schemas.microsoft.com/office/powerpoint/2010/main" val="139807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Advantages and Disadvantages of RT-PCR  </a:t>
            </a:r>
          </a:p>
        </p:txBody>
      </p:sp>
      <p:sp>
        <p:nvSpPr>
          <p:cNvPr id="2293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tr-TR" b="1" dirty="0" err="1" smtClean="0">
                <a:ea typeface="ＭＳ Ｐゴシック" charset="0"/>
              </a:rPr>
              <a:t>Advantages</a:t>
            </a:r>
            <a:endParaRPr lang="tr-TR" b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tr-TR" dirty="0" smtClean="0">
                <a:ea typeface="ＭＳ Ｐゴシック" charset="0"/>
              </a:rPr>
              <a:t>High </a:t>
            </a:r>
            <a:r>
              <a:rPr lang="tr-TR" dirty="0" err="1" smtClean="0">
                <a:ea typeface="ＭＳ Ｐゴシック" charset="0"/>
              </a:rPr>
              <a:t>sensitivity</a:t>
            </a:r>
            <a:r>
              <a:rPr lang="tr-TR" dirty="0" smtClean="0">
                <a:ea typeface="ＭＳ Ｐゴシック" charset="0"/>
              </a:rPr>
              <a:t>  </a:t>
            </a:r>
            <a:endParaRPr lang="tr-TR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tr-TR" dirty="0" smtClean="0">
                <a:ea typeface="ＭＳ Ｐゴシック" charset="0"/>
              </a:rPr>
              <a:t>High </a:t>
            </a:r>
            <a:r>
              <a:rPr lang="tr-TR" dirty="0" err="1" smtClean="0">
                <a:ea typeface="ＭＳ Ｐゴシック" charset="0"/>
              </a:rPr>
              <a:t>specificity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Especially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when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the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specific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reverse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primer</a:t>
            </a:r>
            <a:r>
              <a:rPr lang="tr-TR" dirty="0" smtClean="0">
                <a:ea typeface="ＭＳ Ｐゴシック" charset="0"/>
              </a:rPr>
              <a:t> is </a:t>
            </a:r>
            <a:r>
              <a:rPr lang="tr-TR" dirty="0" err="1" smtClean="0">
                <a:ea typeface="ＭＳ Ｐゴシック" charset="0"/>
              </a:rPr>
              <a:t>used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for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cDNA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synthesis</a:t>
            </a:r>
            <a:r>
              <a:rPr lang="tr-TR" dirty="0" smtClean="0">
                <a:ea typeface="ＭＳ Ｐゴシック" charset="0"/>
              </a:rPr>
              <a:t>!</a:t>
            </a:r>
            <a:r>
              <a:rPr lang="tr-TR" dirty="0">
                <a:ea typeface="ＭＳ Ｐゴシック" charset="0"/>
              </a:rPr>
              <a:t>!!</a:t>
            </a:r>
          </a:p>
          <a:p>
            <a:pPr eaLnBrk="1" hangingPunct="1">
              <a:defRPr/>
            </a:pPr>
            <a:r>
              <a:rPr lang="tr-TR" dirty="0" err="1" smtClean="0">
                <a:ea typeface="ＭＳ Ｐゴシック" charset="0"/>
              </a:rPr>
              <a:t>Results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are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obtained</a:t>
            </a:r>
            <a:r>
              <a:rPr lang="tr-TR" dirty="0" smtClean="0">
                <a:ea typeface="ＭＳ Ｐゴシック" charset="0"/>
              </a:rPr>
              <a:t> in 1</a:t>
            </a:r>
            <a:r>
              <a:rPr lang="tr-TR" dirty="0">
                <a:ea typeface="ＭＳ Ｐゴシック" charset="0"/>
              </a:rPr>
              <a:t>-2 </a:t>
            </a:r>
            <a:r>
              <a:rPr lang="tr-TR" dirty="0" err="1" smtClean="0">
                <a:ea typeface="ＭＳ Ｐゴシック" charset="0"/>
              </a:rPr>
              <a:t>days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and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even</a:t>
            </a:r>
            <a:r>
              <a:rPr lang="tr-TR" dirty="0" smtClean="0">
                <a:ea typeface="ＭＳ Ｐゴシック" charset="0"/>
              </a:rPr>
              <a:t> in </a:t>
            </a:r>
            <a:r>
              <a:rPr lang="tr-TR" dirty="0" err="1" smtClean="0">
                <a:ea typeface="ＭＳ Ｐゴシック" charset="0"/>
              </a:rPr>
              <a:t>hours</a:t>
            </a:r>
            <a:r>
              <a:rPr lang="tr-TR" dirty="0" smtClean="0">
                <a:ea typeface="ＭＳ Ｐゴシック" charset="0"/>
              </a:rPr>
              <a:t>!!!.</a:t>
            </a:r>
            <a:endParaRPr lang="tr-TR" dirty="0">
              <a:ea typeface="ＭＳ Ｐゴシック" charset="0"/>
            </a:endParaRPr>
          </a:p>
        </p:txBody>
      </p:sp>
      <p:sp>
        <p:nvSpPr>
          <p:cNvPr id="2293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tr-TR" b="1" dirty="0" err="1" smtClean="0">
                <a:ea typeface="ＭＳ Ｐゴシック" charset="0"/>
              </a:rPr>
              <a:t>Disadvantages</a:t>
            </a:r>
            <a:endParaRPr lang="tr-TR" b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tr-TR" dirty="0" err="1" smtClean="0">
                <a:ea typeface="ＭＳ Ｐゴシック" charset="0"/>
              </a:rPr>
              <a:t>Same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with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disadvantages</a:t>
            </a:r>
            <a:r>
              <a:rPr lang="tr-TR" dirty="0" smtClean="0">
                <a:ea typeface="ＭＳ Ｐゴシック" charset="0"/>
              </a:rPr>
              <a:t> of PCR </a:t>
            </a:r>
            <a:endParaRPr lang="tr-TR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tr-TR" dirty="0">
                <a:ea typeface="ＭＳ Ｐゴシック" charset="0"/>
              </a:rPr>
              <a:t>RT-PCR </a:t>
            </a:r>
            <a:r>
              <a:rPr lang="tr-TR" dirty="0" err="1" smtClean="0">
                <a:ea typeface="ＭＳ Ｐゴシック" charset="0"/>
              </a:rPr>
              <a:t>does</a:t>
            </a:r>
            <a:r>
              <a:rPr lang="tr-TR" dirty="0" smtClean="0">
                <a:ea typeface="ＭＳ Ｐゴシック" charset="0"/>
              </a:rPr>
              <a:t> not </a:t>
            </a:r>
            <a:r>
              <a:rPr lang="tr-TR" dirty="0" err="1" smtClean="0">
                <a:ea typeface="ＭＳ Ｐゴシック" charset="0"/>
              </a:rPr>
              <a:t>detect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functional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proteins</a:t>
            </a:r>
            <a:r>
              <a:rPr lang="tr-TR" dirty="0" smtClean="0">
                <a:ea typeface="ＭＳ Ｐゴシック" charset="0"/>
              </a:rPr>
              <a:t> but </a:t>
            </a:r>
            <a:r>
              <a:rPr lang="tr-TR" dirty="0" err="1" smtClean="0">
                <a:ea typeface="ＭＳ Ｐゴシック" charset="0"/>
              </a:rPr>
              <a:t>rather</a:t>
            </a:r>
            <a:r>
              <a:rPr lang="tr-TR" dirty="0" smtClean="0">
                <a:ea typeface="ＭＳ Ｐゴシック" charset="0"/>
              </a:rPr>
              <a:t> </a:t>
            </a:r>
            <a:r>
              <a:rPr lang="tr-TR" dirty="0" err="1" smtClean="0">
                <a:ea typeface="ＭＳ Ｐゴシック" charset="0"/>
              </a:rPr>
              <a:t>transcripts</a:t>
            </a:r>
            <a:r>
              <a:rPr lang="tr-TR" dirty="0" smtClean="0">
                <a:ea typeface="ＭＳ Ｐゴシック" charset="0"/>
              </a:rPr>
              <a:t>!!!</a:t>
            </a:r>
            <a:endParaRPr lang="tr-TR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35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Touchdown PCR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95401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000" b="1"/>
              <a:t>In this method, primer annealing temperatures are decreased by 1</a:t>
            </a:r>
            <a:r>
              <a:rPr lang="tr-TR" altLang="tr-TR" sz="2000" b="1" baseline="30000"/>
              <a:t>0</a:t>
            </a:r>
            <a:r>
              <a:rPr lang="tr-TR" altLang="tr-TR" sz="2000" b="1"/>
              <a:t>C (or 0.1-1</a:t>
            </a:r>
            <a:r>
              <a:rPr lang="tr-TR" altLang="tr-TR" sz="2000" b="1" baseline="30000"/>
              <a:t>0</a:t>
            </a:r>
            <a:r>
              <a:rPr lang="tr-TR" altLang="tr-TR" sz="2000" b="1"/>
              <a:t>C) in each second step of every cycle. Thus, more specific primer annealing is aimed!   </a:t>
            </a:r>
            <a:r>
              <a:rPr lang="tr-TR" altLang="tr-TR" sz="2000"/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In the very first cycles of Touchdown PCR high annealing temperatures are preferred (i.e. 60</a:t>
            </a:r>
            <a:r>
              <a:rPr lang="tr-TR" altLang="tr-TR" sz="2000" b="1" baseline="30000"/>
              <a:t>0</a:t>
            </a:r>
            <a:r>
              <a:rPr lang="tr-TR" altLang="tr-TR" sz="2000"/>
              <a:t>C).  In these temperatures a more specific binding occurs between the targeted template sequence and the primers. However, the sensitivity of these bindings are low!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In the later cycles, primer annealing temperatures are decreased gradually until the optimal binding temperature for the primers!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By the help of this strategy, non-specific annealing to the targets is hindered!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In the following cycles, with the temperatures for optimal binding of primers are reached, much more sensitive annealing of primers to their target sequences occur which increases the sensitivity!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In this technique, non-specific sequences are excluded due to a race depending on primer annealing temparatures 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Advantage of the method is high sensitivity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000"/>
              <a:t>Disadvantage is the need for special thermal cyclers </a:t>
            </a:r>
          </a:p>
        </p:txBody>
      </p:sp>
    </p:spTree>
    <p:extLst>
      <p:ext uri="{BB962C8B-B14F-4D97-AF65-F5344CB8AC3E}">
        <p14:creationId xmlns:p14="http://schemas.microsoft.com/office/powerpoint/2010/main" val="265128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mtClean="0"/>
              <a:t>RAPD-PCR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143000"/>
            <a:ext cx="8229600" cy="394335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b="1"/>
              <a:t>R</a:t>
            </a:r>
            <a:r>
              <a:rPr lang="tr-TR" altLang="tr-TR"/>
              <a:t>andom </a:t>
            </a:r>
            <a:r>
              <a:rPr lang="tr-TR" altLang="tr-TR" b="1"/>
              <a:t>A</a:t>
            </a:r>
            <a:r>
              <a:rPr lang="tr-TR" altLang="tr-TR"/>
              <a:t>mplification of </a:t>
            </a:r>
            <a:r>
              <a:rPr lang="tr-TR" altLang="tr-TR" b="1"/>
              <a:t>P</a:t>
            </a:r>
            <a:r>
              <a:rPr lang="tr-TR" altLang="tr-TR"/>
              <a:t>olymorphic </a:t>
            </a:r>
            <a:r>
              <a:rPr lang="tr-TR" altLang="tr-TR" b="1"/>
              <a:t>D</a:t>
            </a:r>
            <a:r>
              <a:rPr lang="tr-TR" altLang="tr-TR"/>
              <a:t>NA </a:t>
            </a:r>
          </a:p>
          <a:p>
            <a:pPr eaLnBrk="1" hangingPunct="1"/>
            <a:r>
              <a:rPr lang="tr-TR" altLang="tr-TR"/>
              <a:t>This is the type of PCR where DNA sequence segments are randomly amplified!</a:t>
            </a:r>
          </a:p>
          <a:p>
            <a:pPr eaLnBrk="1" hangingPunct="1"/>
            <a:r>
              <a:rPr lang="tr-TR" altLang="tr-TR"/>
              <a:t>In RAPD, only one short primer of 8-12 nucleotide length are used!</a:t>
            </a:r>
          </a:p>
          <a:p>
            <a:pPr eaLnBrk="1" hangingPunct="1"/>
            <a:r>
              <a:rPr lang="tr-TR" altLang="tr-TR"/>
              <a:t>These short primers binds to corresponding sequences of an whole genome of bacterial strains  </a:t>
            </a:r>
          </a:p>
          <a:p>
            <a:pPr eaLnBrk="1" hangingPunct="1"/>
            <a:r>
              <a:rPr lang="tr-TR" altLang="tr-TR"/>
              <a:t>More than one (actually 8-12) DNA bands are obtained in the method. By the analysis of these band patterns / profiles the strains are characterized molecularly  </a:t>
            </a:r>
          </a:p>
        </p:txBody>
      </p:sp>
    </p:spTree>
    <p:extLst>
      <p:ext uri="{BB962C8B-B14F-4D97-AF65-F5344CB8AC3E}">
        <p14:creationId xmlns:p14="http://schemas.microsoft.com/office/powerpoint/2010/main" val="20435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547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Calibri Light</vt:lpstr>
      <vt:lpstr>Times New Roman</vt:lpstr>
      <vt:lpstr>Office Teması</vt:lpstr>
      <vt:lpstr>Equipments and Expendatures</vt:lpstr>
      <vt:lpstr>Chemicals</vt:lpstr>
      <vt:lpstr>PCR Based Assays:  Types of PCR</vt:lpstr>
      <vt:lpstr>Nested PCR</vt:lpstr>
      <vt:lpstr>RT-PCR</vt:lpstr>
      <vt:lpstr>RT-PCR</vt:lpstr>
      <vt:lpstr>Advantages and Disadvantages of RT-PCR  </vt:lpstr>
      <vt:lpstr>Touchdown PCR</vt:lpstr>
      <vt:lpstr>RAPD-PCR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Equipments and Expendatures</dc:title>
  <dc:creator>Inci Basak Kaya</dc:creator>
  <cp:lastModifiedBy>Inci Basak Kaya</cp:lastModifiedBy>
  <cp:revision>1</cp:revision>
  <dcterms:created xsi:type="dcterms:W3CDTF">2018-02-15T14:25:28Z</dcterms:created>
  <dcterms:modified xsi:type="dcterms:W3CDTF">2018-02-15T14:25:41Z</dcterms:modified>
</cp:coreProperties>
</file>