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8594E0-5771-4600-9A02-1525893B2C03}" type="datetimeFigureOut">
              <a:rPr lang="tr-TR" smtClean="0"/>
              <a:pPr/>
              <a:t>26.09.2010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C3FB57E-42DD-423E-ABB0-65A8C8AEF44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FETAL MAKROZOMİ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Doç.Dr</a:t>
            </a:r>
            <a:r>
              <a:rPr lang="tr-TR" dirty="0" smtClean="0"/>
              <a:t>.Batuhan ÖZMEN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Büyük bebeklerin doğumu hala ciddi endişe verici bir tablo</a:t>
            </a:r>
          </a:p>
          <a:p>
            <a:r>
              <a:rPr lang="tr-TR" dirty="0" smtClean="0"/>
              <a:t>Artmış </a:t>
            </a:r>
            <a:r>
              <a:rPr lang="tr-TR" dirty="0" err="1" smtClean="0"/>
              <a:t>maternal</a:t>
            </a:r>
            <a:r>
              <a:rPr lang="tr-TR" dirty="0" smtClean="0"/>
              <a:t> riskler</a:t>
            </a:r>
          </a:p>
          <a:p>
            <a:pPr>
              <a:buNone/>
            </a:pPr>
            <a:r>
              <a:rPr lang="tr-TR" b="1" i="1" dirty="0" smtClean="0"/>
              <a:t>                        Uzamış doğum</a:t>
            </a:r>
          </a:p>
          <a:p>
            <a:pPr>
              <a:buNone/>
            </a:pPr>
            <a:r>
              <a:rPr lang="tr-TR" b="1" i="1" dirty="0" smtClean="0"/>
              <a:t>                        </a:t>
            </a:r>
            <a:r>
              <a:rPr lang="tr-TR" b="1" i="1" dirty="0" err="1" smtClean="0"/>
              <a:t>Operatif</a:t>
            </a:r>
            <a:r>
              <a:rPr lang="tr-TR" b="1" i="1" dirty="0" smtClean="0"/>
              <a:t> </a:t>
            </a:r>
            <a:r>
              <a:rPr lang="tr-TR" b="1" i="1" dirty="0" err="1" smtClean="0"/>
              <a:t>vaginal</a:t>
            </a:r>
            <a:r>
              <a:rPr lang="tr-TR" b="1" i="1" dirty="0" smtClean="0"/>
              <a:t> doğum</a:t>
            </a:r>
          </a:p>
          <a:p>
            <a:pPr>
              <a:buNone/>
            </a:pPr>
            <a:r>
              <a:rPr lang="tr-TR" b="1" i="1" dirty="0" smtClean="0"/>
              <a:t>                        C/S</a:t>
            </a:r>
          </a:p>
          <a:p>
            <a:pPr>
              <a:buNone/>
            </a:pPr>
            <a:r>
              <a:rPr lang="tr-TR" b="1" i="1" dirty="0" smtClean="0"/>
              <a:t>                        </a:t>
            </a:r>
            <a:r>
              <a:rPr lang="tr-TR" b="1" i="1" dirty="0" err="1" smtClean="0"/>
              <a:t>Genital</a:t>
            </a:r>
            <a:r>
              <a:rPr lang="tr-TR" b="1" i="1" dirty="0" smtClean="0"/>
              <a:t> </a:t>
            </a:r>
            <a:r>
              <a:rPr lang="tr-TR" b="1" i="1" dirty="0" err="1" smtClean="0"/>
              <a:t>trakt</a:t>
            </a:r>
            <a:r>
              <a:rPr lang="tr-TR" b="1" i="1" dirty="0" smtClean="0"/>
              <a:t> </a:t>
            </a:r>
            <a:r>
              <a:rPr lang="tr-TR" b="1" i="1" dirty="0" err="1" smtClean="0"/>
              <a:t>laserasyonları</a:t>
            </a:r>
            <a:endParaRPr lang="tr-TR" b="1" i="1" dirty="0" smtClean="0"/>
          </a:p>
          <a:p>
            <a:pPr>
              <a:buNone/>
            </a:pPr>
            <a:r>
              <a:rPr lang="tr-TR" b="1" i="1" dirty="0" smtClean="0"/>
              <a:t>                        </a:t>
            </a:r>
            <a:r>
              <a:rPr lang="tr-TR" b="1" i="1" dirty="0" err="1" smtClean="0"/>
              <a:t>Postpartum</a:t>
            </a:r>
            <a:r>
              <a:rPr lang="tr-TR" b="1" i="1" dirty="0" smtClean="0"/>
              <a:t> kanama</a:t>
            </a:r>
          </a:p>
          <a:p>
            <a:pPr>
              <a:buNone/>
            </a:pPr>
            <a:r>
              <a:rPr lang="tr-TR" b="1" i="1" dirty="0" smtClean="0"/>
              <a:t>                        </a:t>
            </a:r>
            <a:r>
              <a:rPr lang="tr-TR" b="1" i="1" dirty="0" err="1" smtClean="0"/>
              <a:t>Uterus</a:t>
            </a:r>
            <a:r>
              <a:rPr lang="tr-TR" b="1" i="1" dirty="0" smtClean="0"/>
              <a:t> </a:t>
            </a:r>
            <a:r>
              <a:rPr lang="tr-TR" b="1" i="1" dirty="0" err="1" smtClean="0"/>
              <a:t>rüptürü</a:t>
            </a:r>
            <a:endParaRPr lang="tr-TR" b="1" i="1" dirty="0" smtClean="0"/>
          </a:p>
          <a:p>
            <a:r>
              <a:rPr lang="tr-TR" dirty="0" err="1" smtClean="0"/>
              <a:t>Fetal</a:t>
            </a:r>
            <a:r>
              <a:rPr lang="tr-TR" dirty="0" smtClean="0"/>
              <a:t> riskler</a:t>
            </a:r>
          </a:p>
          <a:p>
            <a:pPr>
              <a:buNone/>
            </a:pPr>
            <a:r>
              <a:rPr lang="tr-TR" dirty="0" smtClean="0"/>
              <a:t>                        </a:t>
            </a:r>
            <a:r>
              <a:rPr lang="tr-TR" b="1" i="1" dirty="0" smtClean="0"/>
              <a:t>Omuz </a:t>
            </a:r>
            <a:r>
              <a:rPr lang="tr-TR" b="1" i="1" dirty="0" err="1" smtClean="0"/>
              <a:t>distosisi</a:t>
            </a:r>
            <a:endParaRPr lang="tr-TR" b="1" i="1" dirty="0" smtClean="0"/>
          </a:p>
          <a:p>
            <a:pPr>
              <a:buNone/>
            </a:pPr>
            <a:r>
              <a:rPr lang="tr-TR" b="1" i="1" dirty="0" smtClean="0"/>
              <a:t>                        Doğum travması(</a:t>
            </a:r>
            <a:r>
              <a:rPr lang="tr-TR" b="1" i="1" dirty="0" err="1" smtClean="0"/>
              <a:t>brakial</a:t>
            </a:r>
            <a:r>
              <a:rPr lang="tr-TR" b="1" i="1" dirty="0" smtClean="0"/>
              <a:t> </a:t>
            </a:r>
            <a:r>
              <a:rPr lang="tr-TR" b="1" i="1" dirty="0" err="1" smtClean="0"/>
              <a:t>pleksus</a:t>
            </a:r>
            <a:r>
              <a:rPr lang="tr-TR" b="1" i="1" dirty="0" smtClean="0"/>
              <a:t> hasarı ve kırıklar) </a:t>
            </a:r>
          </a:p>
          <a:p>
            <a:pPr>
              <a:buNone/>
            </a:pPr>
            <a:r>
              <a:rPr lang="tr-TR" b="1" i="1" dirty="0" smtClean="0"/>
              <a:t>                        </a:t>
            </a:r>
            <a:r>
              <a:rPr lang="tr-TR" b="1" i="1" dirty="0" err="1" smtClean="0"/>
              <a:t>Asfiksi</a:t>
            </a:r>
            <a:endParaRPr lang="tr-TR" b="1" i="1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smtClean="0"/>
              <a:t>ve çocukluk çağı riskleri</a:t>
            </a:r>
          </a:p>
          <a:p>
            <a:pPr>
              <a:buNone/>
            </a:pPr>
            <a:r>
              <a:rPr lang="tr-TR" b="1" i="1" dirty="0" smtClean="0"/>
              <a:t> 		Bozulmuş </a:t>
            </a:r>
            <a:r>
              <a:rPr lang="tr-TR" b="1" i="1" dirty="0" err="1" smtClean="0"/>
              <a:t>glukoz</a:t>
            </a:r>
            <a:r>
              <a:rPr lang="tr-TR" b="1" i="1" dirty="0" smtClean="0"/>
              <a:t> </a:t>
            </a:r>
            <a:r>
              <a:rPr lang="tr-TR" b="1" i="1" dirty="0" err="1" smtClean="0"/>
              <a:t>intoleransı</a:t>
            </a:r>
            <a:r>
              <a:rPr lang="tr-TR" b="1" i="1" dirty="0" smtClean="0"/>
              <a:t> ve </a:t>
            </a:r>
            <a:r>
              <a:rPr lang="tr-TR" b="1" i="1" dirty="0" err="1" smtClean="0"/>
              <a:t>obezite</a:t>
            </a:r>
            <a:endParaRPr lang="tr-TR" b="1" i="1" dirty="0" smtClean="0"/>
          </a:p>
          <a:p>
            <a:pPr>
              <a:buNone/>
            </a:pPr>
            <a:r>
              <a:rPr lang="tr-TR" b="1" i="1" dirty="0" smtClean="0"/>
              <a:t>		</a:t>
            </a:r>
            <a:r>
              <a:rPr lang="tr-TR" b="1" i="1" dirty="0" err="1" smtClean="0"/>
              <a:t>Metabolik</a:t>
            </a:r>
            <a:r>
              <a:rPr lang="tr-TR" b="1" i="1" dirty="0" smtClean="0"/>
              <a:t> </a:t>
            </a:r>
            <a:r>
              <a:rPr lang="tr-TR" b="1" i="1" dirty="0" smtClean="0"/>
              <a:t>sendrom</a:t>
            </a:r>
          </a:p>
          <a:p>
            <a:pPr>
              <a:buNone/>
            </a:pPr>
            <a:r>
              <a:rPr lang="tr-TR" b="1" i="1" dirty="0" smtClean="0"/>
              <a:t>		Aort </a:t>
            </a:r>
            <a:r>
              <a:rPr lang="tr-TR" b="1" i="1" dirty="0" err="1" smtClean="0"/>
              <a:t>intima</a:t>
            </a:r>
            <a:r>
              <a:rPr lang="tr-TR" b="1" i="1" dirty="0" smtClean="0"/>
              <a:t> ve </a:t>
            </a:r>
            <a:r>
              <a:rPr lang="tr-TR" b="1" i="1" dirty="0" err="1" smtClean="0"/>
              <a:t>media</a:t>
            </a:r>
            <a:r>
              <a:rPr lang="tr-TR" b="1" i="1" dirty="0" smtClean="0"/>
              <a:t> </a:t>
            </a:r>
            <a:r>
              <a:rPr lang="tr-TR" b="1" i="1" dirty="0" err="1" smtClean="0"/>
              <a:t>hipertrofisi</a:t>
            </a:r>
            <a:endParaRPr lang="tr-TR" b="1" i="1" dirty="0" smtClean="0"/>
          </a:p>
          <a:p>
            <a:pPr>
              <a:buNone/>
            </a:pPr>
            <a:r>
              <a:rPr lang="tr-TR" b="1" i="1" dirty="0" smtClean="0"/>
              <a:t>	</a:t>
            </a:r>
            <a:r>
              <a:rPr lang="tr-TR" b="1" i="1" dirty="0" smtClean="0"/>
              <a:t>	Anormal </a:t>
            </a:r>
            <a:r>
              <a:rPr lang="tr-TR" b="1" i="1" dirty="0" err="1" smtClean="0"/>
              <a:t>lipid</a:t>
            </a:r>
            <a:r>
              <a:rPr lang="tr-TR" b="1" i="1" dirty="0" smtClean="0"/>
              <a:t> profili</a:t>
            </a:r>
            <a:endParaRPr lang="tr-TR" b="1" i="1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Giriş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4500 gr üstü                             (ACOG)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</a:t>
            </a:r>
            <a:r>
              <a:rPr lang="tr-TR" dirty="0" err="1" smtClean="0"/>
              <a:t>grade</a:t>
            </a:r>
            <a:r>
              <a:rPr lang="tr-TR" dirty="0" smtClean="0"/>
              <a:t> 1  4000-4499 gr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</a:t>
            </a:r>
            <a:r>
              <a:rPr lang="tr-TR" dirty="0" err="1" smtClean="0"/>
              <a:t>grade</a:t>
            </a:r>
            <a:r>
              <a:rPr lang="tr-TR" dirty="0" smtClean="0"/>
              <a:t> 2   4500-4999 gr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</a:t>
            </a:r>
            <a:r>
              <a:rPr lang="tr-TR" dirty="0" err="1" smtClean="0"/>
              <a:t>grade</a:t>
            </a:r>
            <a:r>
              <a:rPr lang="tr-TR" dirty="0" smtClean="0"/>
              <a:t> 3   &gt;5000 gr</a:t>
            </a:r>
          </a:p>
          <a:p>
            <a:r>
              <a:rPr lang="tr-TR" dirty="0" smtClean="0"/>
              <a:t>90.</a:t>
            </a:r>
            <a:r>
              <a:rPr lang="tr-TR" dirty="0" err="1" smtClean="0"/>
              <a:t>persentilin</a:t>
            </a:r>
            <a:r>
              <a:rPr lang="tr-TR" dirty="0" smtClean="0"/>
              <a:t> üstü</a:t>
            </a:r>
          </a:p>
          <a:p>
            <a:r>
              <a:rPr lang="tr-TR" dirty="0" smtClean="0"/>
              <a:t>4500 gr üstü fetüslerin %70 i erkek</a:t>
            </a:r>
          </a:p>
          <a:p>
            <a:r>
              <a:rPr lang="tr-TR" dirty="0" smtClean="0"/>
              <a:t>Siyahi olmak gibi ırksal faktörler etkili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Dünya genelinde &gt;4000 gr  %9</a:t>
            </a:r>
          </a:p>
          <a:p>
            <a:endParaRPr lang="tr-TR" dirty="0" smtClean="0"/>
          </a:p>
          <a:p>
            <a:r>
              <a:rPr lang="tr-TR" dirty="0" smtClean="0"/>
              <a:t>&gt;5000 gr ise %0.1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prevalans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Makrozomik</a:t>
            </a:r>
            <a:r>
              <a:rPr lang="tr-TR" dirty="0" smtClean="0"/>
              <a:t> bebek için anneye ait risk faktörleri</a:t>
            </a:r>
          </a:p>
          <a:p>
            <a:pPr>
              <a:buNone/>
            </a:pPr>
            <a:r>
              <a:rPr lang="tr-TR" dirty="0" smtClean="0"/>
              <a:t>*</a:t>
            </a:r>
            <a:r>
              <a:rPr lang="tr-TR" i="1" dirty="0" smtClean="0"/>
              <a:t>artmış BMI</a:t>
            </a:r>
          </a:p>
          <a:p>
            <a:pPr>
              <a:buNone/>
            </a:pPr>
            <a:r>
              <a:rPr lang="tr-TR" i="1" dirty="0" smtClean="0"/>
              <a:t>*</a:t>
            </a:r>
            <a:r>
              <a:rPr lang="tr-TR" i="1" dirty="0" err="1" smtClean="0"/>
              <a:t>multiparite</a:t>
            </a:r>
            <a:endParaRPr lang="tr-TR" i="1" dirty="0" smtClean="0"/>
          </a:p>
          <a:p>
            <a:pPr>
              <a:buNone/>
            </a:pPr>
            <a:r>
              <a:rPr lang="tr-TR" i="1" dirty="0" smtClean="0"/>
              <a:t>*</a:t>
            </a:r>
            <a:r>
              <a:rPr lang="tr-TR" i="1" dirty="0" err="1" smtClean="0"/>
              <a:t>diabet</a:t>
            </a:r>
            <a:endParaRPr lang="tr-TR" i="1" dirty="0" smtClean="0"/>
          </a:p>
          <a:p>
            <a:pPr>
              <a:buNone/>
            </a:pPr>
            <a:r>
              <a:rPr lang="tr-TR" i="1" dirty="0" smtClean="0"/>
              <a:t>*</a:t>
            </a:r>
            <a:r>
              <a:rPr lang="tr-TR" i="1" dirty="0" err="1" smtClean="0"/>
              <a:t>Postterm</a:t>
            </a:r>
            <a:r>
              <a:rPr lang="tr-TR" i="1" dirty="0" smtClean="0"/>
              <a:t> gebelik</a:t>
            </a:r>
          </a:p>
          <a:p>
            <a:pPr>
              <a:buNone/>
            </a:pPr>
            <a:r>
              <a:rPr lang="tr-TR" i="1" dirty="0" smtClean="0"/>
              <a:t>*erkek </a:t>
            </a:r>
            <a:r>
              <a:rPr lang="tr-TR" i="1" dirty="0" err="1" smtClean="0"/>
              <a:t>fetus</a:t>
            </a:r>
            <a:endParaRPr lang="tr-TR" i="1" dirty="0" smtClean="0"/>
          </a:p>
          <a:p>
            <a:pPr>
              <a:buNone/>
            </a:pPr>
            <a:r>
              <a:rPr lang="tr-TR" i="1" dirty="0" smtClean="0"/>
              <a:t>*önceden </a:t>
            </a:r>
            <a:r>
              <a:rPr lang="tr-TR" i="1" dirty="0" err="1" smtClean="0"/>
              <a:t>makrozomik</a:t>
            </a:r>
            <a:r>
              <a:rPr lang="tr-TR" i="1" dirty="0" smtClean="0"/>
              <a:t> bebek sahibi olmak</a:t>
            </a:r>
          </a:p>
          <a:p>
            <a:pPr>
              <a:buNone/>
            </a:pPr>
            <a:r>
              <a:rPr lang="tr-TR" i="1" dirty="0" smtClean="0"/>
              <a:t>*gebelikte aşırı kilo alımı</a:t>
            </a:r>
          </a:p>
          <a:p>
            <a:pPr>
              <a:buNone/>
            </a:pPr>
            <a:r>
              <a:rPr lang="tr-TR" i="1" dirty="0" smtClean="0"/>
              <a:t>*</a:t>
            </a:r>
            <a:r>
              <a:rPr lang="tr-TR" i="1" dirty="0" err="1" smtClean="0"/>
              <a:t>hispanik</a:t>
            </a:r>
            <a:r>
              <a:rPr lang="tr-TR" i="1" dirty="0" smtClean="0"/>
              <a:t> ya da </a:t>
            </a:r>
            <a:r>
              <a:rPr lang="tr-TR" i="1" dirty="0" err="1" smtClean="0"/>
              <a:t>afroamerikanlar</a:t>
            </a:r>
            <a:endParaRPr lang="tr-TR" i="1" dirty="0" smtClean="0"/>
          </a:p>
          <a:p>
            <a:pPr>
              <a:buNone/>
            </a:pPr>
            <a:r>
              <a:rPr lang="tr-TR" i="1" dirty="0" smtClean="0"/>
              <a:t>*annenin de </a:t>
            </a:r>
            <a:r>
              <a:rPr lang="tr-TR" i="1" dirty="0" err="1" smtClean="0"/>
              <a:t>makrozomik</a:t>
            </a:r>
            <a:r>
              <a:rPr lang="tr-TR" i="1" dirty="0" smtClean="0"/>
              <a:t> olma öyküsü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Risk faktörleri ve </a:t>
            </a:r>
            <a:r>
              <a:rPr lang="tr-TR" dirty="0" err="1" smtClean="0"/>
              <a:t>etyoloji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Pallister</a:t>
            </a:r>
            <a:r>
              <a:rPr lang="tr-TR" dirty="0" smtClean="0"/>
              <a:t>-</a:t>
            </a:r>
            <a:r>
              <a:rPr lang="tr-TR" dirty="0" err="1" smtClean="0"/>
              <a:t>Killian</a:t>
            </a:r>
            <a:endParaRPr lang="tr-TR" dirty="0" smtClean="0"/>
          </a:p>
          <a:p>
            <a:r>
              <a:rPr lang="tr-TR" dirty="0" err="1" smtClean="0"/>
              <a:t>Beckwith</a:t>
            </a:r>
            <a:r>
              <a:rPr lang="tr-TR" dirty="0" smtClean="0"/>
              <a:t>-</a:t>
            </a:r>
            <a:r>
              <a:rPr lang="tr-TR" dirty="0" err="1" smtClean="0"/>
              <a:t>Wiedeman</a:t>
            </a:r>
            <a:endParaRPr lang="tr-TR" dirty="0" smtClean="0"/>
          </a:p>
          <a:p>
            <a:r>
              <a:rPr lang="tr-TR" dirty="0" err="1" smtClean="0"/>
              <a:t>Sotos</a:t>
            </a:r>
            <a:endParaRPr lang="tr-TR" dirty="0" smtClean="0"/>
          </a:p>
          <a:p>
            <a:r>
              <a:rPr lang="tr-TR" dirty="0" err="1" smtClean="0"/>
              <a:t>Perlman</a:t>
            </a:r>
            <a:endParaRPr lang="tr-TR" dirty="0" smtClean="0"/>
          </a:p>
          <a:p>
            <a:r>
              <a:rPr lang="tr-TR" dirty="0" err="1" smtClean="0"/>
              <a:t>Simpson</a:t>
            </a:r>
            <a:r>
              <a:rPr lang="tr-TR" dirty="0" smtClean="0"/>
              <a:t>-</a:t>
            </a:r>
            <a:r>
              <a:rPr lang="tr-TR" dirty="0" err="1" smtClean="0"/>
              <a:t>Golabi</a:t>
            </a:r>
            <a:r>
              <a:rPr lang="tr-TR" dirty="0" smtClean="0"/>
              <a:t>-</a:t>
            </a:r>
            <a:r>
              <a:rPr lang="tr-TR" dirty="0" err="1" smtClean="0"/>
              <a:t>Behmel</a:t>
            </a:r>
            <a:endParaRPr lang="tr-TR" dirty="0" smtClean="0"/>
          </a:p>
          <a:p>
            <a:r>
              <a:rPr lang="tr-TR" dirty="0" err="1" smtClean="0"/>
              <a:t>Costello</a:t>
            </a:r>
            <a:endParaRPr lang="tr-TR" dirty="0" smtClean="0"/>
          </a:p>
          <a:p>
            <a:r>
              <a:rPr lang="tr-TR" dirty="0" err="1" smtClean="0"/>
              <a:t>Weaver</a:t>
            </a:r>
            <a:endParaRPr lang="tr-TR" dirty="0" smtClean="0"/>
          </a:p>
          <a:p>
            <a:r>
              <a:rPr lang="tr-TR" dirty="0" err="1" smtClean="0"/>
              <a:t>Macrocephali</a:t>
            </a:r>
            <a:r>
              <a:rPr lang="tr-TR" dirty="0" smtClean="0"/>
              <a:t> </a:t>
            </a:r>
            <a:r>
              <a:rPr lang="tr-TR" dirty="0" err="1" smtClean="0"/>
              <a:t>cutis</a:t>
            </a:r>
            <a:r>
              <a:rPr lang="tr-TR" dirty="0" smtClean="0"/>
              <a:t> </a:t>
            </a:r>
            <a:r>
              <a:rPr lang="tr-TR" dirty="0" err="1" smtClean="0"/>
              <a:t>marmorata</a:t>
            </a:r>
            <a:r>
              <a:rPr lang="tr-TR" dirty="0" smtClean="0"/>
              <a:t> </a:t>
            </a:r>
            <a:r>
              <a:rPr lang="tr-TR" dirty="0" err="1" smtClean="0"/>
              <a:t>Telengiectasia</a:t>
            </a:r>
            <a:r>
              <a:rPr lang="tr-TR" dirty="0" smtClean="0"/>
              <a:t> </a:t>
            </a:r>
            <a:r>
              <a:rPr lang="tr-TR" dirty="0" err="1" smtClean="0"/>
              <a:t>congenita</a:t>
            </a:r>
            <a:r>
              <a:rPr lang="tr-TR" dirty="0" smtClean="0"/>
              <a:t> (M-CMTC)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Fetal</a:t>
            </a:r>
            <a:r>
              <a:rPr lang="tr-TR" sz="3200" dirty="0" smtClean="0"/>
              <a:t> aşırı büyüme ile giden sendromlar</a:t>
            </a:r>
            <a:endParaRPr lang="tr-TR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boyutlu USG</a:t>
            </a:r>
          </a:p>
          <a:p>
            <a:r>
              <a:rPr lang="tr-TR" dirty="0" smtClean="0"/>
              <a:t>29-34 haftada normal olması doğum kilosunu doğru tahmin etmeye yetmez</a:t>
            </a:r>
          </a:p>
          <a:p>
            <a:r>
              <a:rPr lang="tr-TR" dirty="0" smtClean="0"/>
              <a:t>Artmış büyüme fazı 3.</a:t>
            </a:r>
            <a:r>
              <a:rPr lang="tr-TR" dirty="0" err="1" smtClean="0"/>
              <a:t>trimestr</a:t>
            </a:r>
            <a:r>
              <a:rPr lang="tr-TR" dirty="0" smtClean="0"/>
              <a:t>  sonlarında olur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1515</TotalTime>
  <Words>198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Kalabalık</vt:lpstr>
      <vt:lpstr>FETAL MAKROZOMİ</vt:lpstr>
      <vt:lpstr>Giriş</vt:lpstr>
      <vt:lpstr>Giriş</vt:lpstr>
      <vt:lpstr>Tanım</vt:lpstr>
      <vt:lpstr>prevalans</vt:lpstr>
      <vt:lpstr>Risk faktörleri ve etyoloji</vt:lpstr>
      <vt:lpstr>Fetal aşırı büyüme ile giden sendromlar</vt:lpstr>
      <vt:lpstr>Tanı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FETAL MAKROZOMİ</dc:title>
  <dc:creator>xxx</dc:creator>
  <cp:lastModifiedBy>xxx</cp:lastModifiedBy>
  <cp:revision>2</cp:revision>
  <dcterms:created xsi:type="dcterms:W3CDTF">2010-09-26T10:10:02Z</dcterms:created>
  <dcterms:modified xsi:type="dcterms:W3CDTF">2010-09-27T11:26:27Z</dcterms:modified>
</cp:coreProperties>
</file>