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4567" autoAdjust="0"/>
    <p:restoredTop sz="86364" autoAdjust="0"/>
  </p:normalViewPr>
  <p:slideViewPr>
    <p:cSldViewPr>
      <p:cViewPr varScale="1">
        <p:scale>
          <a:sx n="79" d="100"/>
          <a:sy n="79" d="100"/>
        </p:scale>
        <p:origin x="828" y="78"/>
      </p:cViewPr>
      <p:guideLst>
        <p:guide orient="horz" pos="2160"/>
        <p:guide pos="2880"/>
      </p:guideLst>
    </p:cSldViewPr>
  </p:slideViewPr>
  <p:outlineViewPr>
    <p:cViewPr>
      <p:scale>
        <a:sx n="33" d="100"/>
        <a:sy n="33" d="100"/>
      </p:scale>
      <p:origin x="0" y="-2932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A794DC-1DD9-40B7-AB17-671AAD764D1D}" type="datetimeFigureOut">
              <a:rPr lang="tr-TR" smtClean="0"/>
              <a:t>28.12.2017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0A3AE9-9D7F-43B9-85A9-75D4162E3814}" type="slidenum">
              <a:rPr lang="tr-TR" smtClean="0"/>
              <a:t>‹#›</a:t>
            </a:fld>
            <a:endParaRPr lang="tr-TR"/>
          </a:p>
        </p:txBody>
      </p:sp>
    </p:spTree>
    <p:extLst>
      <p:ext uri="{BB962C8B-B14F-4D97-AF65-F5344CB8AC3E}">
        <p14:creationId xmlns:p14="http://schemas.microsoft.com/office/powerpoint/2010/main" val="3459414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CDCEE-C371-4BF9-84EE-4D1C69E3A500}" type="slidenum">
              <a:rPr lang="tr-TR" smtClean="0"/>
              <a:t>‹#›</a:t>
            </a:fld>
            <a:endParaRPr lang="tr-TR"/>
          </a:p>
        </p:txBody>
      </p:sp>
    </p:spTree>
    <p:extLst>
      <p:ext uri="{BB962C8B-B14F-4D97-AF65-F5344CB8AC3E}">
        <p14:creationId xmlns:p14="http://schemas.microsoft.com/office/powerpoint/2010/main" val="443156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CDCEE-C371-4BF9-84EE-4D1C69E3A500}" type="slidenum">
              <a:rPr lang="tr-TR" smtClean="0"/>
              <a:t>‹#›</a:t>
            </a:fld>
            <a:endParaRPr lang="tr-TR"/>
          </a:p>
        </p:txBody>
      </p:sp>
    </p:spTree>
    <p:extLst>
      <p:ext uri="{BB962C8B-B14F-4D97-AF65-F5344CB8AC3E}">
        <p14:creationId xmlns:p14="http://schemas.microsoft.com/office/powerpoint/2010/main" val="683541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CDCEE-C371-4BF9-84EE-4D1C69E3A500}" type="slidenum">
              <a:rPr lang="tr-TR" smtClean="0"/>
              <a:t>‹#›</a:t>
            </a:fld>
            <a:endParaRPr lang="tr-TR"/>
          </a:p>
        </p:txBody>
      </p:sp>
    </p:spTree>
    <p:extLst>
      <p:ext uri="{BB962C8B-B14F-4D97-AF65-F5344CB8AC3E}">
        <p14:creationId xmlns:p14="http://schemas.microsoft.com/office/powerpoint/2010/main" val="152472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CDCEE-C371-4BF9-84EE-4D1C69E3A500}" type="slidenum">
              <a:rPr lang="tr-TR" smtClean="0"/>
              <a:t>‹#›</a:t>
            </a:fld>
            <a:endParaRPr lang="tr-TR"/>
          </a:p>
        </p:txBody>
      </p:sp>
    </p:spTree>
    <p:extLst>
      <p:ext uri="{BB962C8B-B14F-4D97-AF65-F5344CB8AC3E}">
        <p14:creationId xmlns:p14="http://schemas.microsoft.com/office/powerpoint/2010/main" val="1794953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CDCEE-C371-4BF9-84EE-4D1C69E3A500}" type="slidenum">
              <a:rPr lang="tr-TR" smtClean="0"/>
              <a:t>‹#›</a:t>
            </a:fld>
            <a:endParaRPr lang="tr-TR"/>
          </a:p>
        </p:txBody>
      </p:sp>
    </p:spTree>
    <p:extLst>
      <p:ext uri="{BB962C8B-B14F-4D97-AF65-F5344CB8AC3E}">
        <p14:creationId xmlns:p14="http://schemas.microsoft.com/office/powerpoint/2010/main" val="318025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CDCEE-C371-4BF9-84EE-4D1C69E3A500}" type="slidenum">
              <a:rPr lang="tr-TR" smtClean="0"/>
              <a:t>‹#›</a:t>
            </a:fld>
            <a:endParaRPr lang="tr-TR"/>
          </a:p>
        </p:txBody>
      </p:sp>
    </p:spTree>
    <p:extLst>
      <p:ext uri="{BB962C8B-B14F-4D97-AF65-F5344CB8AC3E}">
        <p14:creationId xmlns:p14="http://schemas.microsoft.com/office/powerpoint/2010/main" val="925586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CDCEE-C371-4BF9-84EE-4D1C69E3A500}" type="slidenum">
              <a:rPr lang="tr-TR" smtClean="0"/>
              <a:t>‹#›</a:t>
            </a:fld>
            <a:endParaRPr lang="tr-TR"/>
          </a:p>
        </p:txBody>
      </p:sp>
    </p:spTree>
    <p:extLst>
      <p:ext uri="{BB962C8B-B14F-4D97-AF65-F5344CB8AC3E}">
        <p14:creationId xmlns:p14="http://schemas.microsoft.com/office/powerpoint/2010/main" val="389877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CDCEE-C371-4BF9-84EE-4D1C69E3A500}" type="slidenum">
              <a:rPr lang="tr-TR" smtClean="0"/>
              <a:t>‹#›</a:t>
            </a:fld>
            <a:endParaRPr lang="tr-TR"/>
          </a:p>
        </p:txBody>
      </p:sp>
    </p:spTree>
    <p:extLst>
      <p:ext uri="{BB962C8B-B14F-4D97-AF65-F5344CB8AC3E}">
        <p14:creationId xmlns:p14="http://schemas.microsoft.com/office/powerpoint/2010/main" val="2176798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CDCEE-C371-4BF9-84EE-4D1C69E3A500}" type="slidenum">
              <a:rPr lang="tr-TR" smtClean="0"/>
              <a:t>‹#›</a:t>
            </a:fld>
            <a:endParaRPr lang="tr-TR"/>
          </a:p>
        </p:txBody>
      </p:sp>
    </p:spTree>
    <p:extLst>
      <p:ext uri="{BB962C8B-B14F-4D97-AF65-F5344CB8AC3E}">
        <p14:creationId xmlns:p14="http://schemas.microsoft.com/office/powerpoint/2010/main" val="2493221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CDCEE-C371-4BF9-84EE-4D1C69E3A500}" type="slidenum">
              <a:rPr lang="tr-TR" smtClean="0"/>
              <a:t>‹#›</a:t>
            </a:fld>
            <a:endParaRPr lang="tr-TR"/>
          </a:p>
        </p:txBody>
      </p:sp>
    </p:spTree>
    <p:extLst>
      <p:ext uri="{BB962C8B-B14F-4D97-AF65-F5344CB8AC3E}">
        <p14:creationId xmlns:p14="http://schemas.microsoft.com/office/powerpoint/2010/main" val="1375237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CDCEE-C371-4BF9-84EE-4D1C69E3A500}" type="slidenum">
              <a:rPr lang="tr-TR" smtClean="0"/>
              <a:t>‹#›</a:t>
            </a:fld>
            <a:endParaRPr lang="tr-TR"/>
          </a:p>
        </p:txBody>
      </p:sp>
    </p:spTree>
    <p:extLst>
      <p:ext uri="{BB962C8B-B14F-4D97-AF65-F5344CB8AC3E}">
        <p14:creationId xmlns:p14="http://schemas.microsoft.com/office/powerpoint/2010/main" val="1130681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t>28.12.2017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t>‹#›</a:t>
            </a:fld>
            <a:endParaRPr lang="tr-TR"/>
          </a:p>
        </p:txBody>
      </p:sp>
    </p:spTree>
    <p:extLst>
      <p:ext uri="{BB962C8B-B14F-4D97-AF65-F5344CB8AC3E}">
        <p14:creationId xmlns:p14="http://schemas.microsoft.com/office/powerpoint/2010/main" val="3466456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3200" b="1" dirty="0" smtClean="0">
                <a:latin typeface="Arial" pitchFamily="34" charset="0"/>
                <a:cs typeface="Arial" pitchFamily="34" charset="0"/>
              </a:rPr>
              <a:t>SU KAYNAKLARI PROBLEMLERİNE SİSTEM YAKLAŞIMI</a:t>
            </a:r>
            <a:endParaRPr lang="tr-TR" sz="3200" b="1" dirty="0">
              <a:latin typeface="Arial" pitchFamily="34" charset="0"/>
              <a:cs typeface="Arial" pitchFamily="34" charset="0"/>
            </a:endParaRPr>
          </a:p>
        </p:txBody>
      </p:sp>
      <p:sp>
        <p:nvSpPr>
          <p:cNvPr id="3" name="Alt Başlık 2"/>
          <p:cNvSpPr>
            <a:spLocks noGrp="1"/>
          </p:cNvSpPr>
          <p:nvPr>
            <p:ph type="subTitle" idx="1"/>
          </p:nvPr>
        </p:nvSpPr>
        <p:spPr/>
        <p:txBody>
          <a:bodyPr>
            <a:normAutofit/>
          </a:bodyPr>
          <a:lstStyle/>
          <a:p>
            <a:pPr algn="r"/>
            <a:r>
              <a:rPr lang="tr-TR" sz="2400" b="1" dirty="0" err="1" smtClean="0">
                <a:solidFill>
                  <a:schemeClr val="tx1"/>
                </a:solidFill>
                <a:latin typeface="Arial" pitchFamily="34" charset="0"/>
                <a:cs typeface="Arial" pitchFamily="34" charset="0"/>
              </a:rPr>
              <a:t>Prof.Dr.Belgin</a:t>
            </a:r>
            <a:r>
              <a:rPr lang="tr-TR" sz="2400" b="1" dirty="0" smtClean="0">
                <a:solidFill>
                  <a:schemeClr val="tx1"/>
                </a:solidFill>
                <a:latin typeface="Arial" pitchFamily="34" charset="0"/>
                <a:cs typeface="Arial" pitchFamily="34" charset="0"/>
              </a:rPr>
              <a:t> ÇAKMAK</a:t>
            </a:r>
            <a:endParaRPr lang="tr-TR" sz="2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246310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1176" y="260648"/>
            <a:ext cx="8579296" cy="6408712"/>
          </a:xfrm>
        </p:spPr>
        <p:txBody>
          <a:bodyPr>
            <a:normAutofit/>
          </a:bodyPr>
          <a:lstStyle/>
          <a:p>
            <a:pPr marL="0" indent="0" algn="just">
              <a:buNone/>
            </a:pPr>
            <a:r>
              <a:rPr lang="tr-TR" sz="2400" dirty="0" smtClean="0">
                <a:latin typeface="Arial" pitchFamily="34" charset="0"/>
                <a:cs typeface="Arial" pitchFamily="34" charset="0"/>
              </a:rPr>
              <a:t>Su kaynakları mühendisliğinin problemleri Geliştirme, </a:t>
            </a:r>
            <a:r>
              <a:rPr lang="tr-TR" sz="2400" dirty="0" err="1" smtClean="0">
                <a:latin typeface="Arial" pitchFamily="34" charset="0"/>
                <a:cs typeface="Arial" pitchFamily="34" charset="0"/>
              </a:rPr>
              <a:t>Projeleme</a:t>
            </a:r>
            <a:r>
              <a:rPr lang="tr-TR" sz="2400" dirty="0" smtClean="0">
                <a:latin typeface="Arial" pitchFamily="34" charset="0"/>
                <a:cs typeface="Arial" pitchFamily="34" charset="0"/>
              </a:rPr>
              <a:t> ve İşletme olmak üzere üç ana grupta toplanabilir. </a:t>
            </a:r>
          </a:p>
          <a:p>
            <a:pPr marL="0" indent="0" algn="just">
              <a:buNone/>
            </a:pPr>
            <a:endParaRPr lang="tr-TR" sz="2400" dirty="0" smtClean="0">
              <a:latin typeface="Arial" pitchFamily="34" charset="0"/>
              <a:cs typeface="Arial" pitchFamily="34" charset="0"/>
            </a:endParaRPr>
          </a:p>
          <a:p>
            <a:pPr algn="just"/>
            <a:r>
              <a:rPr lang="tr-TR" sz="2400" dirty="0" smtClean="0">
                <a:latin typeface="Arial" pitchFamily="34" charset="0"/>
                <a:cs typeface="Arial" pitchFamily="34" charset="0"/>
              </a:rPr>
              <a:t>Birinci grup mühendislik, ekonomik ve yönetim (amenajman) problemlerini ihtiva eder. </a:t>
            </a:r>
          </a:p>
          <a:p>
            <a:pPr algn="just"/>
            <a:endParaRPr lang="tr-TR" sz="2400" dirty="0" smtClean="0">
              <a:latin typeface="Arial" pitchFamily="34" charset="0"/>
              <a:cs typeface="Arial" pitchFamily="34" charset="0"/>
            </a:endParaRPr>
          </a:p>
          <a:p>
            <a:pPr algn="just"/>
            <a:r>
              <a:rPr lang="tr-TR" sz="2400" dirty="0" smtClean="0">
                <a:latin typeface="Arial" pitchFamily="34" charset="0"/>
                <a:cs typeface="Arial" pitchFamily="34" charset="0"/>
              </a:rPr>
              <a:t>İkinci grup, su kaynakları planlaması, </a:t>
            </a:r>
            <a:r>
              <a:rPr lang="tr-TR" sz="2400" dirty="0" err="1" smtClean="0">
                <a:latin typeface="Arial" pitchFamily="34" charset="0"/>
                <a:cs typeface="Arial" pitchFamily="34" charset="0"/>
              </a:rPr>
              <a:t>projeleme</a:t>
            </a:r>
            <a:r>
              <a:rPr lang="tr-TR" sz="2400" dirty="0" smtClean="0">
                <a:latin typeface="Arial" pitchFamily="34" charset="0"/>
                <a:cs typeface="Arial" pitchFamily="34" charset="0"/>
              </a:rPr>
              <a:t> için temel veri problemleri, rezervuar </a:t>
            </a:r>
            <a:r>
              <a:rPr lang="tr-TR" sz="2400" dirty="0" err="1" smtClean="0">
                <a:latin typeface="Arial" pitchFamily="34" charset="0"/>
                <a:cs typeface="Arial" pitchFamily="34" charset="0"/>
              </a:rPr>
              <a:t>projelemesinin</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Stokastik</a:t>
            </a:r>
            <a:r>
              <a:rPr lang="tr-TR" sz="2400" dirty="0" smtClean="0">
                <a:latin typeface="Arial" pitchFamily="34" charset="0"/>
                <a:cs typeface="Arial" pitchFamily="34" charset="0"/>
              </a:rPr>
              <a:t> yönü ve metropoliten alanlarda su kaynaklarının planlanmasından oluşur. </a:t>
            </a:r>
          </a:p>
          <a:p>
            <a:pPr algn="just"/>
            <a:endParaRPr lang="tr-TR" sz="2400" dirty="0" smtClean="0">
              <a:latin typeface="Arial" pitchFamily="34" charset="0"/>
              <a:cs typeface="Arial" pitchFamily="34" charset="0"/>
            </a:endParaRPr>
          </a:p>
          <a:p>
            <a:pPr algn="just"/>
            <a:r>
              <a:rPr lang="tr-TR" sz="2400" dirty="0" smtClean="0">
                <a:latin typeface="Arial" pitchFamily="34" charset="0"/>
                <a:cs typeface="Arial" pitchFamily="34" charset="0"/>
              </a:rPr>
              <a:t>Üçüncü grupta ise işletme kuralları ve bunların optimizasyon teknikleri üzerinde durulur.</a:t>
            </a:r>
            <a:endParaRPr lang="tr-TR" sz="2400" dirty="0">
              <a:latin typeface="Arial" pitchFamily="34" charset="0"/>
              <a:cs typeface="Arial" pitchFamily="34" charset="0"/>
            </a:endParaRPr>
          </a:p>
        </p:txBody>
      </p:sp>
    </p:spTree>
    <p:extLst>
      <p:ext uri="{BB962C8B-B14F-4D97-AF65-F5344CB8AC3E}">
        <p14:creationId xmlns:p14="http://schemas.microsoft.com/office/powerpoint/2010/main" val="1987370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8864" y="332656"/>
            <a:ext cx="8229600" cy="5544616"/>
          </a:xfrm>
        </p:spPr>
        <p:txBody>
          <a:bodyPr>
            <a:normAutofit/>
          </a:bodyPr>
          <a:lstStyle/>
          <a:p>
            <a:pPr marL="0" indent="0">
              <a:buNone/>
            </a:pPr>
            <a:r>
              <a:rPr lang="tr-TR" dirty="0" smtClean="0"/>
              <a:t>Geliştirme Problemleri</a:t>
            </a:r>
          </a:p>
          <a:p>
            <a:r>
              <a:rPr lang="tr-TR" dirty="0" smtClean="0"/>
              <a:t>Proje </a:t>
            </a:r>
            <a:r>
              <a:rPr lang="tr-TR" dirty="0" err="1" smtClean="0"/>
              <a:t>Formülasyonu</a:t>
            </a:r>
            <a:endParaRPr lang="tr-TR" dirty="0" smtClean="0"/>
          </a:p>
          <a:p>
            <a:pPr marL="0" indent="0">
              <a:buNone/>
            </a:pPr>
            <a:endParaRPr lang="tr-TR" dirty="0" smtClean="0"/>
          </a:p>
          <a:p>
            <a:pPr marL="0" indent="0">
              <a:buNone/>
            </a:pPr>
            <a:endParaRPr lang="tr-TR" dirty="0"/>
          </a:p>
          <a:p>
            <a:pPr marL="0" indent="0" algn="just">
              <a:buNone/>
            </a:pPr>
            <a:endParaRPr lang="tr-TR" sz="2600" dirty="0" smtClean="0">
              <a:latin typeface="Arial" pitchFamily="34" charset="0"/>
              <a:cs typeface="Arial" pitchFamily="34" charset="0"/>
            </a:endParaRPr>
          </a:p>
          <a:p>
            <a:pPr marL="0" indent="0" algn="just">
              <a:buNone/>
            </a:pPr>
            <a:endParaRPr lang="tr-TR" sz="2600" dirty="0">
              <a:latin typeface="Arial" pitchFamily="34" charset="0"/>
              <a:cs typeface="Arial" pitchFamily="34" charset="0"/>
            </a:endParaRPr>
          </a:p>
          <a:p>
            <a:pPr marL="0" indent="0" algn="just">
              <a:buNone/>
            </a:pPr>
            <a:r>
              <a:rPr lang="tr-TR" sz="2600" dirty="0" smtClean="0">
                <a:latin typeface="Arial" pitchFamily="34" charset="0"/>
                <a:cs typeface="Arial" pitchFamily="34" charset="0"/>
              </a:rPr>
              <a:t>Su kaynaklarını geliştirme, su kaynağının doğal durum matrisi S’nin L,T ve Q vektör elemanlarının amaçlanan ya da istenilen değerleri aldığı S* matrisine dönüştürülmesidir.</a:t>
            </a:r>
            <a:endParaRPr lang="tr-TR" sz="2600" dirty="0">
              <a:latin typeface="Arial" pitchFamily="34" charset="0"/>
              <a:cs typeface="Arial" pitchFamily="34"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9888" y="1988840"/>
            <a:ext cx="5864225" cy="142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2843808" y="1961545"/>
            <a:ext cx="5904656" cy="1323439"/>
          </a:xfrm>
          <a:prstGeom prst="rect">
            <a:avLst/>
          </a:prstGeom>
        </p:spPr>
        <p:txBody>
          <a:bodyPr wrap="square">
            <a:spAutoFit/>
          </a:bodyPr>
          <a:lstStyle/>
          <a:p>
            <a:r>
              <a:rPr lang="tr-TR" dirty="0" smtClean="0"/>
              <a:t>                   </a:t>
            </a:r>
            <a:r>
              <a:rPr lang="tr-TR" sz="2000" dirty="0" smtClean="0"/>
              <a:t>S: Su kaynağının doğal durum matrisi</a:t>
            </a:r>
          </a:p>
          <a:p>
            <a:r>
              <a:rPr lang="tr-TR" sz="2000" dirty="0" smtClean="0"/>
              <a:t>                  L: Su kaynağının bulunduğu yer</a:t>
            </a:r>
          </a:p>
          <a:p>
            <a:r>
              <a:rPr lang="tr-TR" sz="2000" dirty="0" smtClean="0"/>
              <a:t>                  T: Su kaynağının zaman boyutu</a:t>
            </a:r>
          </a:p>
          <a:p>
            <a:r>
              <a:rPr lang="tr-TR" sz="2000" dirty="0" smtClean="0"/>
              <a:t>                  Q: Su kaynağının kalitesi</a:t>
            </a:r>
            <a:endParaRPr lang="tr-TR" sz="2000" dirty="0"/>
          </a:p>
        </p:txBody>
      </p:sp>
    </p:spTree>
    <p:extLst>
      <p:ext uri="{BB962C8B-B14F-4D97-AF65-F5344CB8AC3E}">
        <p14:creationId xmlns:p14="http://schemas.microsoft.com/office/powerpoint/2010/main" val="1253553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5870371"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179512" y="2055033"/>
            <a:ext cx="8640960" cy="4154984"/>
          </a:xfrm>
          <a:prstGeom prst="rect">
            <a:avLst/>
          </a:prstGeom>
        </p:spPr>
        <p:txBody>
          <a:bodyPr wrap="square">
            <a:spAutoFit/>
          </a:bodyPr>
          <a:lstStyle/>
          <a:p>
            <a:pPr algn="just"/>
            <a:r>
              <a:rPr lang="tr-TR" sz="2200" dirty="0" smtClean="0">
                <a:latin typeface="Arial" pitchFamily="34" charset="0"/>
                <a:cs typeface="Arial" pitchFamily="34" charset="0"/>
              </a:rPr>
              <a:t>Matris S’ </a:t>
            </a:r>
            <a:r>
              <a:rPr lang="tr-TR" sz="2200" dirty="0" err="1" smtClean="0">
                <a:latin typeface="Arial" pitchFamily="34" charset="0"/>
                <a:cs typeface="Arial" pitchFamily="34" charset="0"/>
              </a:rPr>
              <a:t>nin</a:t>
            </a:r>
            <a:r>
              <a:rPr lang="tr-TR" sz="2200" dirty="0" smtClean="0">
                <a:latin typeface="Arial" pitchFamily="34" charset="0"/>
                <a:cs typeface="Arial" pitchFamily="34" charset="0"/>
              </a:rPr>
              <a:t> S* matrisine dönüşümü </a:t>
            </a:r>
            <a:r>
              <a:rPr lang="tr-TR" sz="2200" dirty="0">
                <a:latin typeface="Arial" pitchFamily="34" charset="0"/>
                <a:cs typeface="Arial" pitchFamily="34" charset="0"/>
              </a:rPr>
              <a:t>θ </a:t>
            </a:r>
            <a:r>
              <a:rPr lang="tr-TR" sz="2200" dirty="0" smtClean="0">
                <a:latin typeface="Arial" pitchFamily="34" charset="0"/>
                <a:cs typeface="Arial" pitchFamily="34" charset="0"/>
              </a:rPr>
              <a:t>dönüştürme matrisi aracılığıyla olur. S</a:t>
            </a:r>
            <a:r>
              <a:rPr lang="tr-TR" sz="2200" dirty="0">
                <a:latin typeface="Arial" pitchFamily="34" charset="0"/>
                <a:cs typeface="Arial" pitchFamily="34" charset="0"/>
              </a:rPr>
              <a:t>* = θ S’dir</a:t>
            </a:r>
            <a:r>
              <a:rPr lang="tr-TR" sz="2200" dirty="0" smtClean="0">
                <a:latin typeface="Arial" pitchFamily="34" charset="0"/>
                <a:cs typeface="Arial" pitchFamily="34" charset="0"/>
              </a:rPr>
              <a:t>.</a:t>
            </a:r>
          </a:p>
          <a:p>
            <a:r>
              <a:rPr lang="tr-TR" sz="2200" dirty="0" smtClean="0">
                <a:latin typeface="Arial" pitchFamily="34" charset="0"/>
                <a:cs typeface="Arial" pitchFamily="34" charset="0"/>
              </a:rPr>
              <a:t>θ ’</a:t>
            </a:r>
            <a:r>
              <a:rPr lang="tr-TR" sz="2200" dirty="0" err="1" smtClean="0">
                <a:latin typeface="Arial" pitchFamily="34" charset="0"/>
                <a:cs typeface="Arial" pitchFamily="34" charset="0"/>
              </a:rPr>
              <a:t>nın</a:t>
            </a:r>
            <a:r>
              <a:rPr lang="tr-TR" sz="2200" dirty="0" smtClean="0">
                <a:latin typeface="Arial" pitchFamily="34" charset="0"/>
                <a:cs typeface="Arial" pitchFamily="34" charset="0"/>
              </a:rPr>
              <a:t> iki bileşeni vardır.</a:t>
            </a:r>
          </a:p>
          <a:p>
            <a:pPr algn="just"/>
            <a:r>
              <a:rPr lang="tr-TR" sz="2200" dirty="0" smtClean="0">
                <a:latin typeface="Arial" pitchFamily="34" charset="0"/>
                <a:cs typeface="Arial" pitchFamily="34" charset="0"/>
              </a:rPr>
              <a:t>                 1: Sistemin fiziksel elemanları (donanım),  </a:t>
            </a:r>
          </a:p>
          <a:p>
            <a:pPr algn="just"/>
            <a:r>
              <a:rPr lang="tr-TR" sz="2200" dirty="0" smtClean="0">
                <a:latin typeface="Arial" pitchFamily="34" charset="0"/>
                <a:cs typeface="Arial" pitchFamily="34" charset="0"/>
              </a:rPr>
              <a:t>                 2: Sistemin işletimiyle ilgili özellikleri (yazılım)</a:t>
            </a:r>
          </a:p>
          <a:p>
            <a:pPr algn="just"/>
            <a:r>
              <a:rPr lang="tr-TR" sz="2200" dirty="0">
                <a:latin typeface="Arial" pitchFamily="34" charset="0"/>
                <a:cs typeface="Arial" pitchFamily="34" charset="0"/>
              </a:rPr>
              <a:t>θ = (θ1, θ2)	</a:t>
            </a:r>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Su kaynaklarının geliştirilmesi (öbür doğal kaynaklarda olduğu gibi) matris transformasyonları olarak formüle edilebilir. </a:t>
            </a:r>
            <a:r>
              <a:rPr lang="tr-TR" sz="2200" b="1" dirty="0" smtClean="0">
                <a:solidFill>
                  <a:srgbClr val="FFFF00"/>
                </a:solidFill>
                <a:latin typeface="Arial" pitchFamily="34" charset="0"/>
                <a:cs typeface="Arial" pitchFamily="34" charset="0"/>
              </a:rPr>
              <a:t>Su kaynaklarının bulunuşu ve özellikleri bir matrisle tanımlanabilirse, bu durumda geliştirme işlemi, bu matrisi geliştirme projesinin amaçları ile ilişkilendiren bir başka matrise dönüştürülmesi biçiminde tanımlanabilir.</a:t>
            </a:r>
            <a:endParaRPr lang="tr-TR" sz="2200" b="1" dirty="0">
              <a:solidFill>
                <a:srgbClr val="FFFF00"/>
              </a:solidFill>
              <a:latin typeface="Arial" pitchFamily="34" charset="0"/>
              <a:cs typeface="Arial" pitchFamily="34" charset="0"/>
            </a:endParaRPr>
          </a:p>
        </p:txBody>
      </p:sp>
      <p:sp>
        <p:nvSpPr>
          <p:cNvPr id="5" name="Dikdörtgen 4"/>
          <p:cNvSpPr/>
          <p:nvPr/>
        </p:nvSpPr>
        <p:spPr>
          <a:xfrm>
            <a:off x="1835696" y="404664"/>
            <a:ext cx="6624736" cy="1364476"/>
          </a:xfrm>
          <a:prstGeom prst="rect">
            <a:avLst/>
          </a:prstGeom>
        </p:spPr>
        <p:txBody>
          <a:bodyPr wrap="square">
            <a:spAutoFit/>
          </a:bodyPr>
          <a:lstStyle/>
          <a:p>
            <a:pPr>
              <a:lnSpc>
                <a:spcPct val="115000"/>
              </a:lnSpc>
              <a:spcAft>
                <a:spcPts val="1000"/>
              </a:spcAft>
            </a:pPr>
            <a:r>
              <a:rPr lang="tr-TR" sz="2000" dirty="0" smtClean="0">
                <a:effectLst/>
                <a:latin typeface="Arial" pitchFamily="34" charset="0"/>
                <a:ea typeface="Times New Roman"/>
                <a:cs typeface="Arial" pitchFamily="34" charset="0"/>
              </a:rPr>
              <a:t>L*: Su kaynağının projede istenilen yeri</a:t>
            </a:r>
            <a:endParaRPr lang="tr-TR" sz="2000" dirty="0">
              <a:latin typeface="Arial" pitchFamily="34" charset="0"/>
              <a:ea typeface="Times New Roman"/>
              <a:cs typeface="Arial" pitchFamily="34" charset="0"/>
            </a:endParaRPr>
          </a:p>
          <a:p>
            <a:pPr>
              <a:lnSpc>
                <a:spcPct val="115000"/>
              </a:lnSpc>
              <a:spcAft>
                <a:spcPts val="1000"/>
              </a:spcAft>
            </a:pPr>
            <a:r>
              <a:rPr lang="tr-TR" sz="2000" dirty="0" smtClean="0">
                <a:effectLst/>
                <a:latin typeface="Arial" pitchFamily="34" charset="0"/>
                <a:ea typeface="Times New Roman"/>
                <a:cs typeface="Arial" pitchFamily="34" charset="0"/>
              </a:rPr>
              <a:t>T*: Zaman boyutunun dağılımı</a:t>
            </a:r>
            <a:endParaRPr lang="tr-TR" sz="2000" dirty="0">
              <a:latin typeface="Arial" pitchFamily="34" charset="0"/>
              <a:ea typeface="Times New Roman"/>
              <a:cs typeface="Arial" pitchFamily="34" charset="0"/>
            </a:endParaRPr>
          </a:p>
          <a:p>
            <a:r>
              <a:rPr lang="tr-TR" sz="2000" dirty="0" smtClean="0">
                <a:effectLst/>
                <a:latin typeface="Arial" pitchFamily="34" charset="0"/>
                <a:ea typeface="Times New Roman"/>
                <a:cs typeface="Arial" pitchFamily="34" charset="0"/>
              </a:rPr>
              <a:t>Q*: Kalite özellikleri</a:t>
            </a:r>
            <a:endParaRPr lang="tr-TR" sz="2000" dirty="0">
              <a:latin typeface="Arial" pitchFamily="34" charset="0"/>
              <a:cs typeface="Arial" pitchFamily="34" charset="0"/>
            </a:endParaRPr>
          </a:p>
        </p:txBody>
      </p:sp>
    </p:spTree>
    <p:extLst>
      <p:ext uri="{BB962C8B-B14F-4D97-AF65-F5344CB8AC3E}">
        <p14:creationId xmlns:p14="http://schemas.microsoft.com/office/powerpoint/2010/main" val="2920500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467544" y="116632"/>
            <a:ext cx="8229600" cy="6597352"/>
          </a:xfrm>
        </p:spPr>
        <p:txBody>
          <a:bodyPr>
            <a:noAutofit/>
          </a:bodyPr>
          <a:lstStyle/>
          <a:p>
            <a:pPr marL="0" indent="0" algn="just">
              <a:buNone/>
            </a:pPr>
            <a:r>
              <a:rPr lang="tr-TR" sz="2000" dirty="0" smtClean="0">
                <a:latin typeface="Arial" pitchFamily="34" charset="0"/>
                <a:cs typeface="Arial" pitchFamily="34" charset="0"/>
              </a:rPr>
              <a:t>Su kaynağının doğal durumunun özellikleri, S ile tanımlanan bir matrisle ifade edilebilir. Bu matris, L (yer), T (Suyun zaman boyutunda bulunuşu) ve Q (kalite) olmak üzere üç vektörden oluşur.</a:t>
            </a:r>
          </a:p>
          <a:p>
            <a:pPr marL="0" indent="0" algn="just">
              <a:buNone/>
            </a:pPr>
            <a:r>
              <a:rPr lang="tr-TR" sz="2000" dirty="0" smtClean="0">
                <a:latin typeface="Arial" pitchFamily="34" charset="0"/>
                <a:cs typeface="Arial" pitchFamily="34" charset="0"/>
              </a:rPr>
              <a:t>Böylece matris:</a:t>
            </a:r>
          </a:p>
          <a:p>
            <a:pPr marL="0" indent="0" algn="just">
              <a:buNone/>
            </a:pPr>
            <a:endParaRPr lang="tr-TR" sz="2000" dirty="0" smtClean="0">
              <a:latin typeface="Arial" pitchFamily="34" charset="0"/>
              <a:cs typeface="Arial" pitchFamily="34" charset="0"/>
            </a:endParaRPr>
          </a:p>
          <a:p>
            <a:pPr marL="0" indent="0" algn="just">
              <a:buNone/>
            </a:pPr>
            <a:r>
              <a:rPr lang="tr-TR" sz="2000" dirty="0" smtClean="0">
                <a:latin typeface="Arial" pitchFamily="34" charset="0"/>
                <a:cs typeface="Arial" pitchFamily="34" charset="0"/>
              </a:rPr>
              <a:t>				</a:t>
            </a:r>
          </a:p>
          <a:p>
            <a:pPr marL="0" indent="0" algn="just">
              <a:buNone/>
            </a:pPr>
            <a:r>
              <a:rPr lang="tr-TR" sz="2000" dirty="0" smtClean="0">
                <a:latin typeface="Arial" pitchFamily="34" charset="0"/>
                <a:cs typeface="Arial" pitchFamily="34" charset="0"/>
              </a:rPr>
              <a:t>biçiminde yazılabilir. Yer vektörü L’nin, kaynağın koordinatlarını belirleyen x, y ve z olmak üzere üç </a:t>
            </a:r>
            <a:r>
              <a:rPr lang="tr-TR" sz="2000" dirty="0" err="1" smtClean="0">
                <a:latin typeface="Arial" pitchFamily="34" charset="0"/>
                <a:cs typeface="Arial" pitchFamily="34" charset="0"/>
              </a:rPr>
              <a:t>komponenti</a:t>
            </a:r>
            <a:r>
              <a:rPr lang="tr-TR" sz="2000" dirty="0" smtClean="0">
                <a:latin typeface="Arial" pitchFamily="34" charset="0"/>
                <a:cs typeface="Arial" pitchFamily="34" charset="0"/>
              </a:rPr>
              <a:t> vardır.   </a:t>
            </a:r>
          </a:p>
          <a:p>
            <a:pPr marL="0" indent="0" algn="just">
              <a:buNone/>
            </a:pPr>
            <a:endParaRPr lang="tr-TR" sz="2000" dirty="0">
              <a:latin typeface="Arial" pitchFamily="34" charset="0"/>
              <a:cs typeface="Arial" pitchFamily="34" charset="0"/>
            </a:endParaRPr>
          </a:p>
          <a:p>
            <a:pPr marL="0" indent="0" algn="just">
              <a:buNone/>
            </a:pPr>
            <a:r>
              <a:rPr lang="tr-TR" sz="2000" u="sng" dirty="0" smtClean="0">
                <a:latin typeface="Arial" pitchFamily="34" charset="0"/>
                <a:cs typeface="Arial" pitchFamily="34" charset="0"/>
              </a:rPr>
              <a:t>Yüzey su kaynakları söz konusu olunca</a:t>
            </a:r>
            <a:r>
              <a:rPr lang="tr-TR" sz="2000" dirty="0" smtClean="0">
                <a:latin typeface="Arial" pitchFamily="34" charset="0"/>
                <a:cs typeface="Arial" pitchFamily="34" charset="0"/>
              </a:rPr>
              <a:t>, x ve y, baraj, regülatör </a:t>
            </a:r>
            <a:r>
              <a:rPr lang="tr-TR" sz="2000" dirty="0" err="1" smtClean="0">
                <a:latin typeface="Arial" pitchFamily="34" charset="0"/>
                <a:cs typeface="Arial" pitchFamily="34" charset="0"/>
              </a:rPr>
              <a:t>v.b</a:t>
            </a:r>
            <a:r>
              <a:rPr lang="tr-TR" sz="2000" dirty="0" smtClean="0">
                <a:latin typeface="Arial" pitchFamily="34" charset="0"/>
                <a:cs typeface="Arial" pitchFamily="34" charset="0"/>
              </a:rPr>
              <a:t>. fiziksel yapıların gerçek yerini belirleyen koordinatlardır. Düşey boyuttaki z koordinatı ise, suyun ihtiyaç yerine pompalanmasında kat edilen düşey mesafeyi ya da enerji üretimi için gerekli </a:t>
            </a:r>
            <a:r>
              <a:rPr lang="tr-TR" sz="2000" dirty="0" err="1" smtClean="0">
                <a:latin typeface="Arial" pitchFamily="34" charset="0"/>
                <a:cs typeface="Arial" pitchFamily="34" charset="0"/>
              </a:rPr>
              <a:t>düşüyü</a:t>
            </a:r>
            <a:r>
              <a:rPr lang="tr-TR" sz="2000" dirty="0" smtClean="0">
                <a:latin typeface="Arial" pitchFamily="34" charset="0"/>
                <a:cs typeface="Arial" pitchFamily="34" charset="0"/>
              </a:rPr>
              <a:t> ifade eder. </a:t>
            </a:r>
          </a:p>
          <a:p>
            <a:pPr marL="0" indent="0" algn="just">
              <a:buNone/>
            </a:pPr>
            <a:endParaRPr lang="tr-TR" sz="2000" dirty="0">
              <a:latin typeface="Arial" pitchFamily="34" charset="0"/>
              <a:cs typeface="Arial" pitchFamily="34" charset="0"/>
            </a:endParaRPr>
          </a:p>
          <a:p>
            <a:pPr marL="0" indent="0" algn="just">
              <a:buNone/>
            </a:pPr>
            <a:r>
              <a:rPr lang="tr-TR" sz="2000" u="sng" dirty="0" smtClean="0">
                <a:latin typeface="Arial" pitchFamily="34" charset="0"/>
                <a:cs typeface="Arial" pitchFamily="34" charset="0"/>
              </a:rPr>
              <a:t>Eğer yeraltı sularından yararlanma söz konusu ise</a:t>
            </a:r>
            <a:r>
              <a:rPr lang="tr-TR" sz="2000" dirty="0" smtClean="0">
                <a:latin typeface="Arial" pitchFamily="34" charset="0"/>
                <a:cs typeface="Arial" pitchFamily="34" charset="0"/>
              </a:rPr>
              <a:t>, kaynağın yeri </a:t>
            </a:r>
            <a:r>
              <a:rPr lang="tr-TR" sz="2000" dirty="0" err="1" smtClean="0">
                <a:latin typeface="Arial" pitchFamily="34" charset="0"/>
                <a:cs typeface="Arial" pitchFamily="34" charset="0"/>
              </a:rPr>
              <a:t>Xi</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Yi</a:t>
            </a:r>
            <a:r>
              <a:rPr lang="tr-TR" sz="2000" dirty="0" smtClean="0">
                <a:latin typeface="Arial" pitchFamily="34" charset="0"/>
                <a:cs typeface="Arial" pitchFamily="34" charset="0"/>
              </a:rPr>
              <a:t>, ve Zİ koordinatları ile belirlenir. Burada ise z koordinatı </a:t>
            </a:r>
            <a:r>
              <a:rPr lang="tr-TR" sz="2000" dirty="0" err="1" smtClean="0">
                <a:latin typeface="Arial" pitchFamily="34" charset="0"/>
                <a:cs typeface="Arial" pitchFamily="34" charset="0"/>
              </a:rPr>
              <a:t>aküferin</a:t>
            </a:r>
            <a:r>
              <a:rPr lang="tr-TR" sz="2000" dirty="0" smtClean="0">
                <a:latin typeface="Arial" pitchFamily="34" charset="0"/>
                <a:cs typeface="Arial" pitchFamily="34" charset="0"/>
              </a:rPr>
              <a:t> kalınlığını gösterir.</a:t>
            </a:r>
          </a:p>
          <a:p>
            <a:pPr indent="0" algn="just">
              <a:lnSpc>
                <a:spcPct val="115000"/>
              </a:lnSpc>
              <a:spcBef>
                <a:spcPts val="600"/>
              </a:spcBef>
              <a:spcAft>
                <a:spcPts val="600"/>
              </a:spcAft>
              <a:buNone/>
            </a:pPr>
            <a:r>
              <a:rPr lang="tr-TR" sz="2000" dirty="0">
                <a:latin typeface="Arial" pitchFamily="34" charset="0"/>
                <a:ea typeface="Times New Roman"/>
                <a:cs typeface="Arial" pitchFamily="34" charset="0"/>
              </a:rPr>
              <a:t>L = (X</a:t>
            </a:r>
            <a:r>
              <a:rPr lang="tr-TR" sz="2000" baseline="-25000" dirty="0">
                <a:latin typeface="Arial" pitchFamily="34" charset="0"/>
                <a:ea typeface="Times New Roman"/>
                <a:cs typeface="Arial" pitchFamily="34" charset="0"/>
              </a:rPr>
              <a:t>1</a:t>
            </a:r>
            <a:r>
              <a:rPr lang="tr-TR" sz="2000" dirty="0">
                <a:latin typeface="Arial" pitchFamily="34" charset="0"/>
                <a:ea typeface="Times New Roman"/>
                <a:cs typeface="Arial" pitchFamily="34" charset="0"/>
              </a:rPr>
              <a:t>,X</a:t>
            </a:r>
            <a:r>
              <a:rPr lang="tr-TR" sz="2000" baseline="-25000" dirty="0">
                <a:latin typeface="Arial" pitchFamily="34" charset="0"/>
                <a:ea typeface="Times New Roman"/>
                <a:cs typeface="Arial" pitchFamily="34" charset="0"/>
              </a:rPr>
              <a:t>2,</a:t>
            </a:r>
            <a:r>
              <a:rPr lang="tr-TR" sz="2000" dirty="0">
                <a:latin typeface="Arial" pitchFamily="34" charset="0"/>
                <a:ea typeface="Times New Roman"/>
                <a:cs typeface="Arial" pitchFamily="34" charset="0"/>
              </a:rPr>
              <a:t>.......Xn;Yı,Y</a:t>
            </a:r>
            <a:r>
              <a:rPr lang="tr-TR" sz="2000" baseline="-25000" dirty="0">
                <a:latin typeface="Arial" pitchFamily="34" charset="0"/>
                <a:ea typeface="Times New Roman"/>
                <a:cs typeface="Arial" pitchFamily="34" charset="0"/>
              </a:rPr>
              <a:t>2,</a:t>
            </a:r>
            <a:r>
              <a:rPr lang="tr-TR" sz="2000" dirty="0">
                <a:latin typeface="Arial" pitchFamily="34" charset="0"/>
                <a:ea typeface="Times New Roman"/>
                <a:cs typeface="Arial" pitchFamily="34" charset="0"/>
              </a:rPr>
              <a:t>…..</a:t>
            </a:r>
            <a:r>
              <a:rPr lang="tr-TR" sz="2000" dirty="0" err="1">
                <a:latin typeface="Arial" pitchFamily="34" charset="0"/>
                <a:ea typeface="Times New Roman"/>
                <a:cs typeface="Arial" pitchFamily="34" charset="0"/>
              </a:rPr>
              <a:t>Yn</a:t>
            </a:r>
            <a:r>
              <a:rPr lang="tr-TR" sz="2000" dirty="0">
                <a:latin typeface="Arial" pitchFamily="34" charset="0"/>
                <a:ea typeface="Times New Roman"/>
                <a:cs typeface="Arial" pitchFamily="34" charset="0"/>
              </a:rPr>
              <a:t>; Z</a:t>
            </a:r>
            <a:r>
              <a:rPr lang="tr-TR" sz="2000" baseline="-25000" dirty="0">
                <a:latin typeface="Arial" pitchFamily="34" charset="0"/>
                <a:ea typeface="Times New Roman"/>
                <a:cs typeface="Arial" pitchFamily="34" charset="0"/>
              </a:rPr>
              <a:t>1</a:t>
            </a:r>
            <a:r>
              <a:rPr lang="tr-TR" sz="2000" dirty="0">
                <a:latin typeface="Arial" pitchFamily="34" charset="0"/>
                <a:ea typeface="Times New Roman"/>
                <a:cs typeface="Arial" pitchFamily="34" charset="0"/>
              </a:rPr>
              <a:t>,Z</a:t>
            </a:r>
            <a:r>
              <a:rPr lang="tr-TR" sz="2000" baseline="-25000" dirty="0">
                <a:latin typeface="Arial" pitchFamily="34" charset="0"/>
                <a:ea typeface="Times New Roman"/>
                <a:cs typeface="Arial" pitchFamily="34" charset="0"/>
              </a:rPr>
              <a:t>2</a:t>
            </a:r>
            <a:r>
              <a:rPr lang="tr-TR" sz="2000" dirty="0">
                <a:latin typeface="Arial" pitchFamily="34" charset="0"/>
                <a:ea typeface="Times New Roman"/>
                <a:cs typeface="Arial" pitchFamily="34" charset="0"/>
              </a:rPr>
              <a:t>,.....</a:t>
            </a:r>
            <a:r>
              <a:rPr lang="tr-TR" sz="2000" dirty="0" err="1">
                <a:latin typeface="Arial" pitchFamily="34" charset="0"/>
                <a:ea typeface="Times New Roman"/>
                <a:cs typeface="Arial" pitchFamily="34" charset="0"/>
              </a:rPr>
              <a:t>Zn</a:t>
            </a:r>
            <a:r>
              <a:rPr lang="tr-TR" sz="2000" dirty="0">
                <a:latin typeface="Arial" pitchFamily="34" charset="0"/>
                <a:ea typeface="Times New Roman"/>
                <a:cs typeface="Arial" pitchFamily="34" charset="0"/>
              </a:rPr>
              <a:t>)		</a:t>
            </a:r>
            <a:endParaRPr lang="tr-TR" sz="2000" dirty="0" smtClean="0">
              <a:latin typeface="Arial" pitchFamily="34" charset="0"/>
              <a:cs typeface="Arial" pitchFamily="34" charset="0"/>
            </a:endParaRPr>
          </a:p>
          <a:p>
            <a:pPr marL="0" indent="0">
              <a:buNone/>
            </a:pPr>
            <a:endParaRPr lang="tr-TR" sz="2000" dirty="0">
              <a:latin typeface="Arial" pitchFamily="34" charset="0"/>
              <a:cs typeface="Arial" pitchFamily="34" charset="0"/>
            </a:endParaRPr>
          </a:p>
        </p:txBody>
      </p:sp>
      <p:graphicFrame>
        <p:nvGraphicFramePr>
          <p:cNvPr id="5" name="Tablo 4"/>
          <p:cNvGraphicFramePr>
            <a:graphicFrameLocks noGrp="1"/>
          </p:cNvGraphicFramePr>
          <p:nvPr>
            <p:extLst>
              <p:ext uri="{D42A27DB-BD31-4B8C-83A1-F6EECF244321}">
                <p14:modId xmlns:p14="http://schemas.microsoft.com/office/powerpoint/2010/main" val="2266256391"/>
              </p:ext>
            </p:extLst>
          </p:nvPr>
        </p:nvGraphicFramePr>
        <p:xfrm>
          <a:off x="1347129" y="1340767"/>
          <a:ext cx="2288767" cy="879348"/>
        </p:xfrm>
        <a:graphic>
          <a:graphicData uri="http://schemas.openxmlformats.org/drawingml/2006/table">
            <a:tbl>
              <a:tblPr/>
              <a:tblGrid>
                <a:gridCol w="1598281">
                  <a:extLst>
                    <a:ext uri="{9D8B030D-6E8A-4147-A177-3AD203B41FA5}">
                      <a16:colId xmlns:a16="http://schemas.microsoft.com/office/drawing/2014/main" val="20000"/>
                    </a:ext>
                  </a:extLst>
                </a:gridCol>
                <a:gridCol w="118969">
                  <a:extLst>
                    <a:ext uri="{9D8B030D-6E8A-4147-A177-3AD203B41FA5}">
                      <a16:colId xmlns:a16="http://schemas.microsoft.com/office/drawing/2014/main" val="20001"/>
                    </a:ext>
                  </a:extLst>
                </a:gridCol>
                <a:gridCol w="110849">
                  <a:extLst>
                    <a:ext uri="{9D8B030D-6E8A-4147-A177-3AD203B41FA5}">
                      <a16:colId xmlns:a16="http://schemas.microsoft.com/office/drawing/2014/main" val="20002"/>
                    </a:ext>
                  </a:extLst>
                </a:gridCol>
                <a:gridCol w="110849">
                  <a:extLst>
                    <a:ext uri="{9D8B030D-6E8A-4147-A177-3AD203B41FA5}">
                      <a16:colId xmlns:a16="http://schemas.microsoft.com/office/drawing/2014/main" val="20003"/>
                    </a:ext>
                  </a:extLst>
                </a:gridCol>
                <a:gridCol w="128121">
                  <a:extLst>
                    <a:ext uri="{9D8B030D-6E8A-4147-A177-3AD203B41FA5}">
                      <a16:colId xmlns:a16="http://schemas.microsoft.com/office/drawing/2014/main" val="20004"/>
                    </a:ext>
                  </a:extLst>
                </a:gridCol>
                <a:gridCol w="110849">
                  <a:extLst>
                    <a:ext uri="{9D8B030D-6E8A-4147-A177-3AD203B41FA5}">
                      <a16:colId xmlns:a16="http://schemas.microsoft.com/office/drawing/2014/main" val="20005"/>
                    </a:ext>
                  </a:extLst>
                </a:gridCol>
                <a:gridCol w="110849">
                  <a:extLst>
                    <a:ext uri="{9D8B030D-6E8A-4147-A177-3AD203B41FA5}">
                      <a16:colId xmlns:a16="http://schemas.microsoft.com/office/drawing/2014/main" val="20006"/>
                    </a:ext>
                  </a:extLst>
                </a:gridCol>
              </a:tblGrid>
              <a:tr h="204585">
                <a:tc>
                  <a:txBody>
                    <a:bodyPr/>
                    <a:lstStyle/>
                    <a:p>
                      <a:pPr algn="l">
                        <a:lnSpc>
                          <a:spcPct val="115000"/>
                        </a:lnSpc>
                        <a:spcAft>
                          <a:spcPts val="1000"/>
                        </a:spcAft>
                      </a:pPr>
                      <a:r>
                        <a:rPr lang="tr-TR" sz="1200" dirty="0">
                          <a:effectLst/>
                          <a:latin typeface="Times New Roman"/>
                          <a:ea typeface="Times New Roman"/>
                          <a:cs typeface="Times New Roman"/>
                        </a:rPr>
                        <a:t> </a:t>
                      </a:r>
                      <a:endParaRPr lang="tr-TR" sz="1100" dirty="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1000"/>
                        </a:spcAft>
                      </a:pPr>
                      <a:r>
                        <a:rPr lang="tr-TR" sz="1200">
                          <a:effectLst/>
                          <a:latin typeface="Times New Roman"/>
                          <a:ea typeface="Times New Roman"/>
                          <a:cs typeface="Times New Roman"/>
                        </a:rPr>
                        <a:t>L</a:t>
                      </a:r>
                      <a:endParaRPr lang="tr-TR" sz="110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0"/>
                  </a:ext>
                </a:extLst>
              </a:tr>
              <a:tr h="161925">
                <a:tc>
                  <a:txBody>
                    <a:bodyPr/>
                    <a:lstStyle/>
                    <a:p>
                      <a:pPr algn="l">
                        <a:lnSpc>
                          <a:spcPct val="115000"/>
                        </a:lnSpc>
                        <a:spcAft>
                          <a:spcPts val="1000"/>
                        </a:spcAft>
                      </a:pPr>
                      <a:r>
                        <a:rPr lang="tr-TR" sz="1200" dirty="0">
                          <a:effectLst/>
                          <a:latin typeface="Times New Roman"/>
                          <a:ea typeface="Times New Roman"/>
                          <a:cs typeface="Times New Roman"/>
                        </a:rPr>
                        <a:t> </a:t>
                      </a:r>
                      <a:endParaRPr lang="tr-TR" sz="1100" dirty="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r">
                        <a:lnSpc>
                          <a:spcPct val="115000"/>
                        </a:lnSpc>
                        <a:spcAft>
                          <a:spcPts val="1000"/>
                        </a:spcAft>
                      </a:pPr>
                      <a:r>
                        <a:rPr lang="tr-TR" sz="1200">
                          <a:effectLst/>
                          <a:latin typeface="Times New Roman"/>
                          <a:ea typeface="Times New Roman"/>
                          <a:cs typeface="Times New Roman"/>
                        </a:rPr>
                        <a:t>S</a:t>
                      </a:r>
                      <a:endParaRPr lang="tr-TR" sz="110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a:t>
                      </a:r>
                      <a:endParaRPr lang="tr-TR" sz="1100">
                        <a:effectLst/>
                        <a:latin typeface="Calibri"/>
                        <a:ea typeface="Times New Roman"/>
                        <a:cs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1000"/>
                        </a:spcAft>
                      </a:pPr>
                      <a:r>
                        <a:rPr lang="tr-TR" sz="1200">
                          <a:effectLst/>
                          <a:latin typeface="Times New Roman"/>
                          <a:ea typeface="Times New Roman"/>
                          <a:cs typeface="Times New Roman"/>
                        </a:rPr>
                        <a:t>T</a:t>
                      </a:r>
                      <a:endParaRPr lang="tr-TR" sz="110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1"/>
                  </a:ext>
                </a:extLst>
              </a:tr>
              <a:tr h="161925">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200">
                          <a:effectLst/>
                          <a:latin typeface="Times New Roman"/>
                          <a:ea typeface="Times New Roman"/>
                          <a:cs typeface="Times New Roman"/>
                        </a:rPr>
                        <a:t>Q</a:t>
                      </a:r>
                      <a:endParaRPr lang="tr-TR" sz="110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2"/>
                  </a:ext>
                </a:extLst>
              </a:tr>
              <a:tr h="161925">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a:noFill/>
                    </a:lnR>
                    <a:lnT>
                      <a:noFill/>
                    </a:lnT>
                    <a:lnB>
                      <a:noFill/>
                    </a:lnB>
                  </a:tcPr>
                </a:tc>
                <a:tc>
                  <a:txBody>
                    <a:bodyPr/>
                    <a:lstStyle/>
                    <a:p>
                      <a:pPr algn="l">
                        <a:lnSpc>
                          <a:spcPct val="115000"/>
                        </a:lnSpc>
                        <a:spcAft>
                          <a:spcPts val="1000"/>
                        </a:spcAft>
                      </a:pPr>
                      <a:r>
                        <a:rPr lang="tr-TR" sz="1200">
                          <a:effectLst/>
                          <a:latin typeface="Times New Roman"/>
                          <a:ea typeface="Times New Roman"/>
                          <a:cs typeface="Times New Roman"/>
                        </a:rPr>
                        <a:t> </a:t>
                      </a:r>
                      <a:endParaRPr lang="tr-TR" sz="1100">
                        <a:effectLst/>
                        <a:latin typeface="Calibri"/>
                        <a:ea typeface="Times New Roman"/>
                        <a:cs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spcAft>
                          <a:spcPts val="1000"/>
                        </a:spcAft>
                      </a:pPr>
                      <a:r>
                        <a:rPr lang="tr-TR" sz="1200" dirty="0">
                          <a:effectLst/>
                          <a:latin typeface="Times New Roman"/>
                          <a:ea typeface="Times New Roman"/>
                          <a:cs typeface="Times New Roman"/>
                        </a:rPr>
                        <a:t> </a:t>
                      </a:r>
                      <a:endParaRPr lang="tr-TR" sz="1100" dirty="0">
                        <a:effectLst/>
                        <a:latin typeface="Calibri"/>
                        <a:ea typeface="Times New Roman"/>
                        <a:cs typeface="Times New Roman"/>
                      </a:endParaRP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64038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3157"/>
            <a:ext cx="8856984" cy="6558211"/>
          </a:xfrm>
        </p:spPr>
        <p:txBody>
          <a:bodyPr>
            <a:noAutofit/>
          </a:bodyPr>
          <a:lstStyle/>
          <a:p>
            <a:pPr lvl="0" indent="0" algn="just">
              <a:lnSpc>
                <a:spcPct val="115000"/>
              </a:lnSpc>
              <a:spcBef>
                <a:spcPts val="600"/>
              </a:spcBef>
              <a:spcAft>
                <a:spcPts val="600"/>
              </a:spcAft>
              <a:buNone/>
              <a:tabLst>
                <a:tab pos="1162050" algn="l"/>
              </a:tabLst>
            </a:pPr>
            <a:r>
              <a:rPr lang="tr-TR" sz="2200" dirty="0" smtClean="0">
                <a:solidFill>
                  <a:prstClr val="black"/>
                </a:solidFill>
                <a:latin typeface="Arial" pitchFamily="34" charset="0"/>
                <a:ea typeface="Times New Roman"/>
                <a:cs typeface="Arial" pitchFamily="34" charset="0"/>
              </a:rPr>
              <a:t>Zaman </a:t>
            </a:r>
            <a:r>
              <a:rPr lang="tr-TR" sz="2200" dirty="0">
                <a:solidFill>
                  <a:prstClr val="black"/>
                </a:solidFill>
                <a:latin typeface="Arial" pitchFamily="34" charset="0"/>
                <a:ea typeface="Times New Roman"/>
                <a:cs typeface="Arial" pitchFamily="34" charset="0"/>
              </a:rPr>
              <a:t>vektörü T, su kaynağının zaman boyutundaki kantitatif bulunuşunun olasılık dağılım parametrelerinden oluşur. Bu paramet­relerden </a:t>
            </a:r>
            <a:r>
              <a:rPr lang="en-US" sz="2200" dirty="0">
                <a:solidFill>
                  <a:prstClr val="black"/>
                </a:solidFill>
                <a:latin typeface="Arial" pitchFamily="34" charset="0"/>
                <a:ea typeface="Times New Roman"/>
                <a:cs typeface="Arial" pitchFamily="34" charset="0"/>
              </a:rPr>
              <a:t>μ</a:t>
            </a:r>
            <a:r>
              <a:rPr lang="tr-TR" sz="2200" dirty="0">
                <a:solidFill>
                  <a:prstClr val="black"/>
                </a:solidFill>
                <a:latin typeface="Arial" pitchFamily="34" charset="0"/>
                <a:ea typeface="Times New Roman"/>
                <a:cs typeface="Arial" pitchFamily="34" charset="0"/>
              </a:rPr>
              <a:t>i periyodik akımın ortalamasını, a standart sapmasını, p seri korelasyon katsayısını, </a:t>
            </a:r>
            <a:r>
              <a:rPr lang="en-US" sz="2200" dirty="0">
                <a:solidFill>
                  <a:prstClr val="black"/>
                </a:solidFill>
                <a:latin typeface="Arial" pitchFamily="34" charset="0"/>
                <a:ea typeface="Times New Roman"/>
                <a:cs typeface="Arial" pitchFamily="34" charset="0"/>
              </a:rPr>
              <a:t>σ</a:t>
            </a:r>
            <a:r>
              <a:rPr lang="tr-TR" sz="2200" dirty="0">
                <a:solidFill>
                  <a:prstClr val="black"/>
                </a:solidFill>
                <a:latin typeface="Arial" pitchFamily="34" charset="0"/>
                <a:ea typeface="Times New Roman"/>
                <a:cs typeface="Arial" pitchFamily="34" charset="0"/>
              </a:rPr>
              <a:t>i simetri katsayısını, </a:t>
            </a:r>
            <a:r>
              <a:rPr lang="en-US" sz="2200" dirty="0">
                <a:solidFill>
                  <a:prstClr val="black"/>
                </a:solidFill>
                <a:latin typeface="Arial" pitchFamily="34" charset="0"/>
                <a:ea typeface="Times New Roman"/>
                <a:cs typeface="Arial" pitchFamily="34" charset="0"/>
              </a:rPr>
              <a:t>ρ</a:t>
            </a:r>
            <a:r>
              <a:rPr lang="tr-TR" sz="2200" dirty="0">
                <a:solidFill>
                  <a:prstClr val="black"/>
                </a:solidFill>
                <a:latin typeface="Arial" pitchFamily="34" charset="0"/>
                <a:ea typeface="Times New Roman"/>
                <a:cs typeface="Arial" pitchFamily="34" charset="0"/>
              </a:rPr>
              <a:t>i basıklık katsayı­sını ifade eder. Göz önüne alman süre yılları içine alıyor ise,</a:t>
            </a:r>
          </a:p>
          <a:p>
            <a:pPr marL="0" lvl="0" indent="0">
              <a:buNone/>
              <a:tabLst>
                <a:tab pos="1162050" algn="l"/>
              </a:tabLst>
            </a:pPr>
            <a:r>
              <a:rPr lang="tr-TR" sz="2200" dirty="0">
                <a:solidFill>
                  <a:prstClr val="black"/>
                </a:solidFill>
                <a:latin typeface="Arial" pitchFamily="34" charset="0"/>
                <a:ea typeface="Times New Roman"/>
                <a:cs typeface="Arial" pitchFamily="34" charset="0"/>
              </a:rPr>
              <a:t>T=(</a:t>
            </a:r>
            <a:r>
              <a:rPr lang="tr-TR" sz="2200" dirty="0" err="1">
                <a:solidFill>
                  <a:prstClr val="black"/>
                </a:solidFill>
                <a:latin typeface="Arial" pitchFamily="34" charset="0"/>
                <a:ea typeface="Times New Roman"/>
                <a:cs typeface="Arial" pitchFamily="34" charset="0"/>
              </a:rPr>
              <a:t>μ,σ,ρ</a:t>
            </a:r>
            <a:r>
              <a:rPr lang="tr-TR" sz="2200" dirty="0">
                <a:solidFill>
                  <a:prstClr val="black"/>
                </a:solidFill>
                <a:latin typeface="Arial" pitchFamily="34" charset="0"/>
                <a:ea typeface="Times New Roman"/>
                <a:cs typeface="Arial" pitchFamily="34" charset="0"/>
              </a:rPr>
              <a:t>,α,β)	</a:t>
            </a:r>
            <a:endParaRPr lang="tr-TR" sz="2200" dirty="0" smtClean="0">
              <a:solidFill>
                <a:prstClr val="black"/>
              </a:solidFill>
              <a:latin typeface="Arial" pitchFamily="34" charset="0"/>
              <a:ea typeface="Times New Roman"/>
              <a:cs typeface="Arial" pitchFamily="34" charset="0"/>
            </a:endParaRPr>
          </a:p>
          <a:p>
            <a:pPr marL="0" indent="0" algn="just">
              <a:lnSpc>
                <a:spcPct val="115000"/>
              </a:lnSpc>
              <a:spcBef>
                <a:spcPts val="600"/>
              </a:spcBef>
              <a:spcAft>
                <a:spcPts val="600"/>
              </a:spcAft>
              <a:buNone/>
              <a:tabLst>
                <a:tab pos="1162050" algn="l"/>
              </a:tabLst>
            </a:pPr>
            <a:r>
              <a:rPr lang="tr-TR" sz="2200" dirty="0" smtClean="0">
                <a:latin typeface="Arial" pitchFamily="34" charset="0"/>
                <a:ea typeface="Times New Roman"/>
                <a:cs typeface="Arial" pitchFamily="34" charset="0"/>
              </a:rPr>
              <a:t>yazılabilir</a:t>
            </a:r>
            <a:r>
              <a:rPr lang="tr-TR" sz="2200" dirty="0">
                <a:latin typeface="Arial" pitchFamily="34" charset="0"/>
                <a:ea typeface="Times New Roman"/>
                <a:cs typeface="Arial" pitchFamily="34" charset="0"/>
              </a:rPr>
              <a:t>. Aylar gibi daha kısa zaman süreleri söz konusu ise, </a:t>
            </a:r>
          </a:p>
          <a:p>
            <a:pPr indent="0" algn="just">
              <a:lnSpc>
                <a:spcPct val="115000"/>
              </a:lnSpc>
              <a:spcBef>
                <a:spcPts val="600"/>
              </a:spcBef>
              <a:spcAft>
                <a:spcPts val="600"/>
              </a:spcAft>
              <a:buNone/>
              <a:tabLst>
                <a:tab pos="1162050" algn="l"/>
              </a:tabLst>
            </a:pPr>
            <a:r>
              <a:rPr lang="tr-TR" sz="2200" dirty="0">
                <a:latin typeface="Arial" pitchFamily="34" charset="0"/>
                <a:ea typeface="Times New Roman"/>
                <a:cs typeface="Arial" pitchFamily="34" charset="0"/>
              </a:rPr>
              <a:t>T =(μ</a:t>
            </a:r>
            <a:r>
              <a:rPr lang="tr-TR" sz="2200" baseline="-25000" dirty="0">
                <a:latin typeface="Arial" pitchFamily="34" charset="0"/>
                <a:ea typeface="Times New Roman"/>
                <a:cs typeface="Arial" pitchFamily="34" charset="0"/>
              </a:rPr>
              <a:t>1</a:t>
            </a:r>
            <a:r>
              <a:rPr lang="tr-TR" sz="2200" dirty="0">
                <a:latin typeface="Arial" pitchFamily="34" charset="0"/>
                <a:ea typeface="Times New Roman"/>
                <a:cs typeface="Arial" pitchFamily="34" charset="0"/>
              </a:rPr>
              <a:t>..., μ</a:t>
            </a:r>
            <a:r>
              <a:rPr lang="tr-TR" sz="2200" baseline="-25000" dirty="0">
                <a:latin typeface="Arial" pitchFamily="34" charset="0"/>
                <a:ea typeface="Times New Roman"/>
                <a:cs typeface="Arial" pitchFamily="34" charset="0"/>
              </a:rPr>
              <a:t>12</a:t>
            </a:r>
            <a:r>
              <a:rPr lang="tr-TR" sz="2200" dirty="0">
                <a:latin typeface="Arial" pitchFamily="34" charset="0"/>
                <a:ea typeface="Times New Roman"/>
                <a:cs typeface="Arial" pitchFamily="34" charset="0"/>
              </a:rPr>
              <a:t>; σ</a:t>
            </a:r>
            <a:r>
              <a:rPr lang="tr-TR" sz="2200" baseline="-25000" dirty="0">
                <a:latin typeface="Arial" pitchFamily="34" charset="0"/>
                <a:ea typeface="Times New Roman"/>
                <a:cs typeface="Arial" pitchFamily="34" charset="0"/>
              </a:rPr>
              <a:t>1</a:t>
            </a:r>
            <a:r>
              <a:rPr lang="tr-TR" sz="2200" dirty="0">
                <a:latin typeface="Arial" pitchFamily="34" charset="0"/>
                <a:ea typeface="Times New Roman"/>
                <a:cs typeface="Arial" pitchFamily="34" charset="0"/>
              </a:rPr>
              <a:t>..., σ</a:t>
            </a:r>
            <a:r>
              <a:rPr lang="tr-TR" sz="2200" baseline="-25000" dirty="0">
                <a:latin typeface="Arial" pitchFamily="34" charset="0"/>
                <a:ea typeface="Times New Roman"/>
                <a:cs typeface="Arial" pitchFamily="34" charset="0"/>
              </a:rPr>
              <a:t>12</a:t>
            </a:r>
            <a:r>
              <a:rPr lang="tr-TR" sz="2200" dirty="0">
                <a:latin typeface="Arial" pitchFamily="34" charset="0"/>
                <a:ea typeface="Times New Roman"/>
                <a:cs typeface="Arial" pitchFamily="34" charset="0"/>
              </a:rPr>
              <a:t>; ρ</a:t>
            </a:r>
            <a:r>
              <a:rPr lang="tr-TR" sz="2200" baseline="-25000" dirty="0">
                <a:latin typeface="Arial" pitchFamily="34" charset="0"/>
                <a:ea typeface="Times New Roman"/>
                <a:cs typeface="Arial" pitchFamily="34" charset="0"/>
              </a:rPr>
              <a:t>1</a:t>
            </a:r>
            <a:r>
              <a:rPr lang="tr-TR" sz="2200" dirty="0">
                <a:latin typeface="Arial" pitchFamily="34" charset="0"/>
                <a:ea typeface="Times New Roman"/>
                <a:cs typeface="Arial" pitchFamily="34" charset="0"/>
              </a:rPr>
              <a:t>..., ρ</a:t>
            </a:r>
            <a:r>
              <a:rPr lang="tr-TR" sz="2200" baseline="-25000" dirty="0">
                <a:latin typeface="Arial" pitchFamily="34" charset="0"/>
                <a:ea typeface="Times New Roman"/>
                <a:cs typeface="Arial" pitchFamily="34" charset="0"/>
              </a:rPr>
              <a:t>12</a:t>
            </a:r>
            <a:r>
              <a:rPr lang="tr-TR" sz="2200" dirty="0">
                <a:latin typeface="Arial" pitchFamily="34" charset="0"/>
                <a:ea typeface="Times New Roman"/>
                <a:cs typeface="Arial" pitchFamily="34" charset="0"/>
              </a:rPr>
              <a:t>; α</a:t>
            </a:r>
            <a:r>
              <a:rPr lang="tr-TR" sz="2200" baseline="-25000" dirty="0">
                <a:latin typeface="Arial" pitchFamily="34" charset="0"/>
                <a:ea typeface="Times New Roman"/>
                <a:cs typeface="Arial" pitchFamily="34" charset="0"/>
              </a:rPr>
              <a:t>1</a:t>
            </a:r>
            <a:r>
              <a:rPr lang="tr-TR" sz="2200" dirty="0">
                <a:latin typeface="Arial" pitchFamily="34" charset="0"/>
                <a:ea typeface="Times New Roman"/>
                <a:cs typeface="Arial" pitchFamily="34" charset="0"/>
              </a:rPr>
              <a:t>..., α</a:t>
            </a:r>
            <a:r>
              <a:rPr lang="tr-TR" sz="2200" baseline="-25000" dirty="0">
                <a:latin typeface="Arial" pitchFamily="34" charset="0"/>
                <a:ea typeface="Times New Roman"/>
                <a:cs typeface="Arial" pitchFamily="34" charset="0"/>
              </a:rPr>
              <a:t>12</a:t>
            </a:r>
            <a:r>
              <a:rPr lang="tr-TR" sz="2200" dirty="0">
                <a:latin typeface="Arial" pitchFamily="34" charset="0"/>
                <a:ea typeface="Times New Roman"/>
                <a:cs typeface="Arial" pitchFamily="34" charset="0"/>
              </a:rPr>
              <a:t>; β</a:t>
            </a:r>
            <a:r>
              <a:rPr lang="tr-TR" sz="2200" baseline="-25000" dirty="0">
                <a:latin typeface="Arial" pitchFamily="34" charset="0"/>
                <a:ea typeface="Times New Roman"/>
                <a:cs typeface="Arial" pitchFamily="34" charset="0"/>
              </a:rPr>
              <a:t>1</a:t>
            </a:r>
            <a:r>
              <a:rPr lang="tr-TR" sz="2200" dirty="0">
                <a:latin typeface="Arial" pitchFamily="34" charset="0"/>
                <a:ea typeface="Times New Roman"/>
                <a:cs typeface="Arial" pitchFamily="34" charset="0"/>
              </a:rPr>
              <a:t>..., β</a:t>
            </a:r>
            <a:r>
              <a:rPr lang="tr-TR" sz="2200" baseline="-25000" dirty="0">
                <a:latin typeface="Arial" pitchFamily="34" charset="0"/>
                <a:ea typeface="Times New Roman"/>
                <a:cs typeface="Arial" pitchFamily="34" charset="0"/>
              </a:rPr>
              <a:t>12</a:t>
            </a:r>
            <a:r>
              <a:rPr lang="tr-TR" sz="2200" dirty="0">
                <a:latin typeface="Arial" pitchFamily="34" charset="0"/>
                <a:ea typeface="Times New Roman"/>
                <a:cs typeface="Arial" pitchFamily="34" charset="0"/>
              </a:rPr>
              <a:t>)				(3.4)</a:t>
            </a:r>
          </a:p>
          <a:p>
            <a:pPr marL="0" indent="0" algn="just">
              <a:lnSpc>
                <a:spcPct val="115000"/>
              </a:lnSpc>
              <a:spcBef>
                <a:spcPts val="600"/>
              </a:spcBef>
              <a:spcAft>
                <a:spcPts val="600"/>
              </a:spcAft>
              <a:buNone/>
              <a:tabLst>
                <a:tab pos="1162050" algn="l"/>
              </a:tabLst>
            </a:pPr>
            <a:r>
              <a:rPr lang="tr-TR" sz="2200" dirty="0">
                <a:latin typeface="Arial" pitchFamily="34" charset="0"/>
                <a:ea typeface="Times New Roman"/>
                <a:cs typeface="Arial" pitchFamily="34" charset="0"/>
              </a:rPr>
              <a:t>şeklinde ifade edilir. </a:t>
            </a:r>
            <a:r>
              <a:rPr lang="tr-TR" sz="2200" dirty="0" smtClean="0">
                <a:latin typeface="Arial" pitchFamily="34" charset="0"/>
                <a:ea typeface="Times New Roman"/>
                <a:cs typeface="Arial" pitchFamily="34" charset="0"/>
              </a:rPr>
              <a:t>Kalite </a:t>
            </a:r>
            <a:r>
              <a:rPr lang="tr-TR" sz="2200" dirty="0">
                <a:latin typeface="Arial" pitchFamily="34" charset="0"/>
                <a:ea typeface="Times New Roman"/>
                <a:cs typeface="Arial" pitchFamily="34" charset="0"/>
              </a:rPr>
              <a:t>vektörü Q nün de, biyolojik kalite </a:t>
            </a:r>
            <a:r>
              <a:rPr lang="tr-TR" sz="2200" dirty="0" err="1">
                <a:latin typeface="Arial" pitchFamily="34" charset="0"/>
                <a:ea typeface="Times New Roman"/>
                <a:cs typeface="Arial" pitchFamily="34" charset="0"/>
              </a:rPr>
              <a:t>qb</a:t>
            </a:r>
            <a:r>
              <a:rPr lang="tr-TR" sz="2200" dirty="0">
                <a:latin typeface="Arial" pitchFamily="34" charset="0"/>
                <a:ea typeface="Times New Roman"/>
                <a:cs typeface="Arial" pitchFamily="34" charset="0"/>
              </a:rPr>
              <a:t>, mineral kalite </a:t>
            </a:r>
            <a:r>
              <a:rPr lang="tr-TR" sz="2200" dirty="0" err="1">
                <a:latin typeface="Arial" pitchFamily="34" charset="0"/>
                <a:ea typeface="Times New Roman"/>
                <a:cs typeface="Arial" pitchFamily="34" charset="0"/>
              </a:rPr>
              <a:t>qm</a:t>
            </a:r>
            <a:r>
              <a:rPr lang="tr-TR" sz="2200" dirty="0">
                <a:latin typeface="Arial" pitchFamily="34" charset="0"/>
                <a:ea typeface="Times New Roman"/>
                <a:cs typeface="Arial" pitchFamily="34" charset="0"/>
              </a:rPr>
              <a:t> ve renk kalitesi </a:t>
            </a:r>
            <a:r>
              <a:rPr lang="tr-TR" sz="2200" dirty="0" err="1">
                <a:latin typeface="Arial" pitchFamily="34" charset="0"/>
                <a:ea typeface="Times New Roman"/>
                <a:cs typeface="Arial" pitchFamily="34" charset="0"/>
              </a:rPr>
              <a:t>qh</a:t>
            </a:r>
            <a:r>
              <a:rPr lang="tr-TR" sz="2200" dirty="0">
                <a:latin typeface="Arial" pitchFamily="34" charset="0"/>
                <a:ea typeface="Times New Roman"/>
                <a:cs typeface="Arial" pitchFamily="34" charset="0"/>
              </a:rPr>
              <a:t> vb. olmak üzere birçok elementi vardır, Bu durum­da</a:t>
            </a:r>
          </a:p>
          <a:p>
            <a:pPr indent="0" algn="just">
              <a:lnSpc>
                <a:spcPct val="115000"/>
              </a:lnSpc>
              <a:spcBef>
                <a:spcPts val="600"/>
              </a:spcBef>
              <a:spcAft>
                <a:spcPts val="600"/>
              </a:spcAft>
              <a:buNone/>
              <a:tabLst>
                <a:tab pos="1162050" algn="l"/>
              </a:tabLst>
            </a:pPr>
            <a:r>
              <a:rPr lang="tr-TR" sz="2200" dirty="0">
                <a:latin typeface="Arial" pitchFamily="34" charset="0"/>
                <a:ea typeface="Times New Roman"/>
                <a:cs typeface="Arial" pitchFamily="34" charset="0"/>
              </a:rPr>
              <a:t>Q = (</a:t>
            </a:r>
            <a:r>
              <a:rPr lang="tr-TR" sz="2200" dirty="0" err="1">
                <a:latin typeface="Arial" pitchFamily="34" charset="0"/>
                <a:ea typeface="Times New Roman"/>
                <a:cs typeface="Arial" pitchFamily="34" charset="0"/>
              </a:rPr>
              <a:t>qb</a:t>
            </a:r>
            <a:r>
              <a:rPr lang="tr-TR" sz="2200" dirty="0">
                <a:latin typeface="Arial" pitchFamily="34" charset="0"/>
                <a:ea typeface="Times New Roman"/>
                <a:cs typeface="Arial" pitchFamily="34" charset="0"/>
              </a:rPr>
              <a:t>, </a:t>
            </a:r>
            <a:r>
              <a:rPr lang="tr-TR" sz="2200" dirty="0" err="1">
                <a:latin typeface="Arial" pitchFamily="34" charset="0"/>
                <a:ea typeface="Times New Roman"/>
                <a:cs typeface="Arial" pitchFamily="34" charset="0"/>
              </a:rPr>
              <a:t>qm</a:t>
            </a:r>
            <a:r>
              <a:rPr lang="tr-TR" sz="2200" dirty="0">
                <a:latin typeface="Arial" pitchFamily="34" charset="0"/>
                <a:ea typeface="Times New Roman"/>
                <a:cs typeface="Arial" pitchFamily="34" charset="0"/>
              </a:rPr>
              <a:t>, </a:t>
            </a:r>
            <a:r>
              <a:rPr lang="tr-TR" sz="2200" dirty="0" err="1">
                <a:latin typeface="Arial" pitchFamily="34" charset="0"/>
                <a:ea typeface="Times New Roman"/>
                <a:cs typeface="Arial" pitchFamily="34" charset="0"/>
              </a:rPr>
              <a:t>qh</a:t>
            </a:r>
            <a:r>
              <a:rPr lang="tr-TR" sz="2200" dirty="0">
                <a:latin typeface="Arial" pitchFamily="34" charset="0"/>
                <a:ea typeface="Times New Roman"/>
                <a:cs typeface="Arial" pitchFamily="34" charset="0"/>
              </a:rPr>
              <a:t>.....)         </a:t>
            </a:r>
            <a:r>
              <a:rPr lang="tr-TR" sz="2200" dirty="0" err="1">
                <a:latin typeface="Arial" pitchFamily="34" charset="0"/>
                <a:ea typeface="Times New Roman"/>
                <a:cs typeface="Arial" pitchFamily="34" charset="0"/>
              </a:rPr>
              <a:t>dır</a:t>
            </a:r>
            <a:r>
              <a:rPr lang="tr-TR" sz="2200" dirty="0">
                <a:latin typeface="Arial" pitchFamily="34" charset="0"/>
                <a:ea typeface="Times New Roman"/>
                <a:cs typeface="Arial" pitchFamily="34" charset="0"/>
              </a:rPr>
              <a:t>.					</a:t>
            </a:r>
            <a:r>
              <a:rPr lang="tr-TR" sz="2200" dirty="0">
                <a:solidFill>
                  <a:prstClr val="black"/>
                </a:solidFill>
                <a:latin typeface="Arial" pitchFamily="34" charset="0"/>
                <a:ea typeface="Times New Roman"/>
                <a:cs typeface="Arial" pitchFamily="34" charset="0"/>
              </a:rPr>
              <a:t>			</a:t>
            </a:r>
            <a:endParaRPr lang="tr-TR" sz="2200" dirty="0">
              <a:latin typeface="Arial" pitchFamily="34" charset="0"/>
              <a:cs typeface="Arial" pitchFamily="34" charset="0"/>
            </a:endParaRPr>
          </a:p>
        </p:txBody>
      </p:sp>
    </p:spTree>
    <p:extLst>
      <p:ext uri="{BB962C8B-B14F-4D97-AF65-F5344CB8AC3E}">
        <p14:creationId xmlns:p14="http://schemas.microsoft.com/office/powerpoint/2010/main" val="1636346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60648"/>
            <a:ext cx="8784976" cy="6048672"/>
          </a:xfrm>
        </p:spPr>
        <p:txBody>
          <a:bodyPr>
            <a:normAutofit fontScale="25000" lnSpcReduction="20000"/>
          </a:bodyPr>
          <a:lstStyle/>
          <a:p>
            <a:pPr lvl="0" indent="0" algn="just">
              <a:lnSpc>
                <a:spcPct val="115000"/>
              </a:lnSpc>
              <a:spcBef>
                <a:spcPts val="600"/>
              </a:spcBef>
              <a:spcAft>
                <a:spcPts val="600"/>
              </a:spcAft>
              <a:buNone/>
              <a:tabLst>
                <a:tab pos="1162050" algn="l"/>
              </a:tabLst>
            </a:pPr>
            <a:r>
              <a:rPr lang="tr-TR" sz="8000" b="1" u="sng" dirty="0">
                <a:solidFill>
                  <a:srgbClr val="FFFF00"/>
                </a:solidFill>
                <a:latin typeface="Arial" pitchFamily="34" charset="0"/>
                <a:ea typeface="Times New Roman"/>
                <a:cs typeface="Arial" pitchFamily="34" charset="0"/>
              </a:rPr>
              <a:t>Su Kaynaklarını Geliştirme, </a:t>
            </a:r>
            <a:r>
              <a:rPr lang="tr-TR" sz="8000" dirty="0">
                <a:solidFill>
                  <a:prstClr val="black"/>
                </a:solidFill>
                <a:latin typeface="Arial" pitchFamily="34" charset="0"/>
                <a:ea typeface="Times New Roman"/>
                <a:cs typeface="Arial" pitchFamily="34" charset="0"/>
              </a:rPr>
              <a:t>gerçekte, kaynağın doğal, durum matrisi S'nin L, T ve Q vektör elementlerinin amaçlanan ya da istenen değerleri aldığı bir başka S* matrisine transformasyonundan ibaret olmaktadır</a:t>
            </a:r>
            <a:r>
              <a:rPr lang="tr-TR" sz="8000" dirty="0" smtClean="0">
                <a:solidFill>
                  <a:prstClr val="black"/>
                </a:solidFill>
                <a:latin typeface="Arial" pitchFamily="34" charset="0"/>
                <a:ea typeface="Times New Roman"/>
                <a:cs typeface="Arial" pitchFamily="34" charset="0"/>
              </a:rPr>
              <a:t>.</a:t>
            </a:r>
          </a:p>
          <a:p>
            <a:pPr lvl="0" indent="0" algn="just">
              <a:lnSpc>
                <a:spcPct val="115000"/>
              </a:lnSpc>
              <a:spcBef>
                <a:spcPts val="600"/>
              </a:spcBef>
              <a:spcAft>
                <a:spcPts val="600"/>
              </a:spcAft>
              <a:buNone/>
              <a:tabLst>
                <a:tab pos="1162050" algn="l"/>
              </a:tabLst>
            </a:pPr>
            <a:endParaRPr lang="tr-TR" sz="7400" dirty="0" smtClean="0">
              <a:solidFill>
                <a:prstClr val="black"/>
              </a:solidFill>
              <a:latin typeface="Arial" pitchFamily="34" charset="0"/>
              <a:ea typeface="Times New Roman"/>
              <a:cs typeface="Arial" pitchFamily="34" charset="0"/>
            </a:endParaRPr>
          </a:p>
          <a:p>
            <a:pPr lvl="0" indent="0" algn="just">
              <a:lnSpc>
                <a:spcPct val="115000"/>
              </a:lnSpc>
              <a:spcBef>
                <a:spcPts val="600"/>
              </a:spcBef>
              <a:spcAft>
                <a:spcPts val="600"/>
              </a:spcAft>
              <a:buNone/>
              <a:tabLst>
                <a:tab pos="1162050" algn="l"/>
              </a:tabLst>
            </a:pPr>
            <a:endParaRPr lang="tr-TR" sz="7400" dirty="0">
              <a:solidFill>
                <a:prstClr val="black"/>
              </a:solidFill>
              <a:latin typeface="Arial" pitchFamily="34" charset="0"/>
              <a:ea typeface="Times New Roman"/>
              <a:cs typeface="Arial" pitchFamily="34" charset="0"/>
            </a:endParaRPr>
          </a:p>
          <a:p>
            <a:pPr indent="457200" algn="just">
              <a:lnSpc>
                <a:spcPct val="115000"/>
              </a:lnSpc>
              <a:spcBef>
                <a:spcPts val="600"/>
              </a:spcBef>
              <a:spcAft>
                <a:spcPts val="600"/>
              </a:spcAft>
            </a:pPr>
            <a:endParaRPr lang="tr-TR" sz="7400" dirty="0">
              <a:latin typeface="Arial" pitchFamily="34" charset="0"/>
              <a:ea typeface="Times New Roman"/>
              <a:cs typeface="Arial" pitchFamily="34" charset="0"/>
            </a:endParaRPr>
          </a:p>
          <a:p>
            <a:pPr indent="457200" algn="just">
              <a:lnSpc>
                <a:spcPct val="115000"/>
              </a:lnSpc>
              <a:spcBef>
                <a:spcPts val="600"/>
              </a:spcBef>
              <a:spcAft>
                <a:spcPts val="600"/>
              </a:spcAft>
            </a:pPr>
            <a:endParaRPr lang="tr-TR" sz="7400" dirty="0" smtClean="0">
              <a:latin typeface="Arial" pitchFamily="34" charset="0"/>
              <a:ea typeface="Times New Roman"/>
              <a:cs typeface="Arial" pitchFamily="34" charset="0"/>
            </a:endParaRPr>
          </a:p>
          <a:p>
            <a:pPr indent="0" algn="just">
              <a:lnSpc>
                <a:spcPct val="115000"/>
              </a:lnSpc>
              <a:spcBef>
                <a:spcPts val="600"/>
              </a:spcBef>
              <a:spcAft>
                <a:spcPts val="600"/>
              </a:spcAft>
              <a:buNone/>
            </a:pPr>
            <a:r>
              <a:rPr lang="tr-TR" sz="8000" dirty="0" smtClean="0">
                <a:latin typeface="Arial" pitchFamily="34" charset="0"/>
                <a:ea typeface="Times New Roman"/>
                <a:cs typeface="Arial" pitchFamily="34" charset="0"/>
              </a:rPr>
              <a:t>Eşitlikte </a:t>
            </a:r>
            <a:r>
              <a:rPr lang="tr-TR" sz="8000" dirty="0">
                <a:latin typeface="Arial" pitchFamily="34" charset="0"/>
                <a:ea typeface="Times New Roman"/>
                <a:cs typeface="Arial" pitchFamily="34" charset="0"/>
              </a:rPr>
              <a:t>L* projede istenen (talep edilen) suyun yeni yerini, T* zaman boyutundaki dağılımını ve Q* kalite standardını ifade etmektedir. L*, T* ve Q*’</a:t>
            </a:r>
            <a:r>
              <a:rPr lang="tr-TR" sz="8000" dirty="0" err="1">
                <a:latin typeface="Arial" pitchFamily="34" charset="0"/>
                <a:ea typeface="Times New Roman"/>
                <a:cs typeface="Arial" pitchFamily="34" charset="0"/>
              </a:rPr>
              <a:t>nun</a:t>
            </a:r>
            <a:r>
              <a:rPr lang="tr-TR" sz="8000" dirty="0">
                <a:latin typeface="Arial" pitchFamily="34" charset="0"/>
                <a:ea typeface="Times New Roman"/>
                <a:cs typeface="Arial" pitchFamily="34" charset="0"/>
              </a:rPr>
              <a:t> değerleri sabit ya da değişken olabilir. Özel­likle T* vektörü artan istek (talep) söz konusu olduğu durumlarda değişebilir</a:t>
            </a:r>
            <a:r>
              <a:rPr lang="tr-TR" sz="8000" dirty="0" smtClean="0">
                <a:latin typeface="Arial" pitchFamily="34" charset="0"/>
                <a:ea typeface="Times New Roman"/>
                <a:cs typeface="Arial" pitchFamily="34" charset="0"/>
              </a:rPr>
              <a:t>.</a:t>
            </a:r>
          </a:p>
          <a:p>
            <a:pPr indent="0" algn="just">
              <a:lnSpc>
                <a:spcPct val="115000"/>
              </a:lnSpc>
              <a:spcBef>
                <a:spcPts val="600"/>
              </a:spcBef>
              <a:spcAft>
                <a:spcPts val="600"/>
              </a:spcAft>
              <a:buNone/>
            </a:pPr>
            <a:endParaRPr lang="tr-TR" sz="8000" dirty="0">
              <a:latin typeface="Arial" pitchFamily="34" charset="0"/>
              <a:ea typeface="Times New Roman"/>
              <a:cs typeface="Arial" pitchFamily="34" charset="0"/>
            </a:endParaRPr>
          </a:p>
          <a:p>
            <a:pPr indent="0" algn="just">
              <a:lnSpc>
                <a:spcPct val="115000"/>
              </a:lnSpc>
              <a:spcBef>
                <a:spcPts val="600"/>
              </a:spcBef>
              <a:spcAft>
                <a:spcPts val="600"/>
              </a:spcAft>
              <a:buNone/>
            </a:pPr>
            <a:r>
              <a:rPr lang="tr-TR" sz="8000" dirty="0">
                <a:latin typeface="Arial" pitchFamily="34" charset="0"/>
                <a:ea typeface="Times New Roman"/>
                <a:cs typeface="Arial" pitchFamily="34" charset="0"/>
              </a:rPr>
              <a:t>Uygulamada S matrisinin iyice değerlendirilmesi jeoloji, hidroloji, meteoroloji, oşinografi vb. bilim dallarında inceleme ve araştır­malar gerektirir. Buna karşılık S* matrisinin değerlendirilmesi ise ekonomi, sosyoloji ve öbür sosyal bilimlerde araştırma ve analizler gerektirir</a:t>
            </a:r>
            <a:r>
              <a:rPr lang="tr-TR" sz="8000" dirty="0" smtClean="0">
                <a:latin typeface="Arial" pitchFamily="34" charset="0"/>
                <a:ea typeface="Times New Roman"/>
                <a:cs typeface="Arial" pitchFamily="34" charset="0"/>
              </a:rPr>
              <a:t>.</a:t>
            </a:r>
            <a:endParaRPr lang="tr-TR" sz="8000" dirty="0">
              <a:latin typeface="Arial" pitchFamily="34" charset="0"/>
              <a:ea typeface="Times New Roman"/>
              <a:cs typeface="Arial" pitchFamily="34" charset="0"/>
            </a:endParaRP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5864225"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7005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04664"/>
            <a:ext cx="8640960" cy="6264696"/>
          </a:xfrm>
        </p:spPr>
        <p:txBody>
          <a:bodyPr>
            <a:normAutofit/>
          </a:bodyPr>
          <a:lstStyle/>
          <a:p>
            <a:pPr lvl="0" indent="0" algn="just">
              <a:lnSpc>
                <a:spcPct val="115000"/>
              </a:lnSpc>
              <a:spcBef>
                <a:spcPts val="600"/>
              </a:spcBef>
              <a:spcAft>
                <a:spcPts val="600"/>
              </a:spcAft>
              <a:buNone/>
            </a:pPr>
            <a:r>
              <a:rPr lang="tr-TR" sz="2000" dirty="0">
                <a:solidFill>
                  <a:prstClr val="black"/>
                </a:solidFill>
                <a:latin typeface="Arial" pitchFamily="34" charset="0"/>
                <a:ea typeface="Times New Roman"/>
                <a:cs typeface="Arial" pitchFamily="34" charset="0"/>
              </a:rPr>
              <a:t>Matris </a:t>
            </a:r>
            <a:r>
              <a:rPr lang="tr-TR" sz="2000" dirty="0" err="1">
                <a:solidFill>
                  <a:prstClr val="black"/>
                </a:solidFill>
                <a:latin typeface="Arial" pitchFamily="34" charset="0"/>
                <a:ea typeface="Times New Roman"/>
                <a:cs typeface="Arial" pitchFamily="34" charset="0"/>
              </a:rPr>
              <a:t>S’in</a:t>
            </a:r>
            <a:r>
              <a:rPr lang="tr-TR" sz="2000" dirty="0">
                <a:solidFill>
                  <a:prstClr val="black"/>
                </a:solidFill>
                <a:latin typeface="Arial" pitchFamily="34" charset="0"/>
                <a:ea typeface="Times New Roman"/>
                <a:cs typeface="Arial" pitchFamily="34" charset="0"/>
              </a:rPr>
              <a:t> S* matrisine transformasyonu θ dönüştürme matrisi aracılığı ile olur. Bu durumda:</a:t>
            </a:r>
          </a:p>
          <a:p>
            <a:pPr lvl="0" indent="0" algn="just">
              <a:lnSpc>
                <a:spcPct val="115000"/>
              </a:lnSpc>
              <a:spcBef>
                <a:spcPts val="600"/>
              </a:spcBef>
              <a:spcAft>
                <a:spcPts val="600"/>
              </a:spcAft>
              <a:buNone/>
            </a:pPr>
            <a:r>
              <a:rPr lang="tr-TR" sz="2000" dirty="0">
                <a:solidFill>
                  <a:prstClr val="black"/>
                </a:solidFill>
                <a:latin typeface="Arial" pitchFamily="34" charset="0"/>
                <a:ea typeface="Times New Roman"/>
                <a:cs typeface="Arial" pitchFamily="34" charset="0"/>
              </a:rPr>
              <a:t>S* = θ S’dir.									</a:t>
            </a:r>
          </a:p>
          <a:p>
            <a:pPr lvl="0" indent="0" algn="just">
              <a:lnSpc>
                <a:spcPct val="115000"/>
              </a:lnSpc>
              <a:spcBef>
                <a:spcPts val="600"/>
              </a:spcBef>
              <a:spcAft>
                <a:spcPts val="600"/>
              </a:spcAft>
              <a:buNone/>
            </a:pPr>
            <a:r>
              <a:rPr lang="tr-TR" sz="2000" dirty="0">
                <a:solidFill>
                  <a:prstClr val="black"/>
                </a:solidFill>
                <a:latin typeface="Arial" pitchFamily="34" charset="0"/>
                <a:ea typeface="Times New Roman"/>
                <a:cs typeface="Arial" pitchFamily="34" charset="0"/>
              </a:rPr>
              <a:t>Eşitlikteki θ matrisi gerçekte, kaynağın developman projesinin amaçları doğrultusunda geliştirilmesi, yararlanılması ve kontrolünü gerçekleştiren sistemden oluşur.</a:t>
            </a:r>
          </a:p>
          <a:p>
            <a:pPr lvl="0" indent="0" algn="just">
              <a:lnSpc>
                <a:spcPct val="115000"/>
              </a:lnSpc>
              <a:spcBef>
                <a:spcPts val="600"/>
              </a:spcBef>
              <a:spcAft>
                <a:spcPts val="600"/>
              </a:spcAft>
              <a:buNone/>
            </a:pPr>
            <a:r>
              <a:rPr lang="tr-TR" sz="2000" u="sng" dirty="0">
                <a:solidFill>
                  <a:prstClr val="black"/>
                </a:solidFill>
                <a:latin typeface="Arial" pitchFamily="34" charset="0"/>
                <a:ea typeface="Times New Roman"/>
                <a:cs typeface="Arial" pitchFamily="34" charset="0"/>
              </a:rPr>
              <a:t>θ matrisi genellikle </a:t>
            </a:r>
            <a:r>
              <a:rPr lang="tr-TR" sz="2000" u="sng" dirty="0" err="1">
                <a:solidFill>
                  <a:prstClr val="black"/>
                </a:solidFill>
                <a:latin typeface="Arial" pitchFamily="34" charset="0"/>
                <a:ea typeface="Times New Roman"/>
                <a:cs typeface="Arial" pitchFamily="34" charset="0"/>
              </a:rPr>
              <a:t>θı</a:t>
            </a:r>
            <a:r>
              <a:rPr lang="tr-TR" sz="2000" u="sng" dirty="0">
                <a:solidFill>
                  <a:prstClr val="black"/>
                </a:solidFill>
                <a:latin typeface="Arial" pitchFamily="34" charset="0"/>
                <a:ea typeface="Times New Roman"/>
                <a:cs typeface="Arial" pitchFamily="34" charset="0"/>
              </a:rPr>
              <a:t> ve θ2 olmak üzere iki ana alt matrise ayrı­lır. θ1 sistemin fiziksel </a:t>
            </a:r>
            <a:r>
              <a:rPr lang="tr-TR" sz="2000" u="sng" dirty="0" err="1">
                <a:solidFill>
                  <a:prstClr val="black"/>
                </a:solidFill>
                <a:latin typeface="Arial" pitchFamily="34" charset="0"/>
                <a:ea typeface="Times New Roman"/>
                <a:cs typeface="Arial" pitchFamily="34" charset="0"/>
              </a:rPr>
              <a:t>komponentlerinin</a:t>
            </a:r>
            <a:r>
              <a:rPr lang="tr-TR" sz="2000" u="sng" dirty="0">
                <a:solidFill>
                  <a:prstClr val="black"/>
                </a:solidFill>
                <a:latin typeface="Arial" pitchFamily="34" charset="0"/>
                <a:ea typeface="Times New Roman"/>
                <a:cs typeface="Arial" pitchFamily="34" charset="0"/>
              </a:rPr>
              <a:t> proje parametrelerinden (Donanım), θ2 ise sistemin işletilmesine ilişkin (yazılım) özelliklerinden oluşur. </a:t>
            </a:r>
            <a:r>
              <a:rPr lang="tr-TR" sz="2000" dirty="0">
                <a:solidFill>
                  <a:prstClr val="black"/>
                </a:solidFill>
                <a:latin typeface="Arial" pitchFamily="34" charset="0"/>
                <a:ea typeface="Times New Roman"/>
                <a:cs typeface="Arial" pitchFamily="34" charset="0"/>
              </a:rPr>
              <a:t>Buradan</a:t>
            </a:r>
            <a:r>
              <a:rPr lang="tr-TR" sz="2000" dirty="0" smtClean="0">
                <a:solidFill>
                  <a:prstClr val="black"/>
                </a:solidFill>
                <a:latin typeface="Arial" pitchFamily="34" charset="0"/>
                <a:ea typeface="Times New Roman"/>
                <a:cs typeface="Arial" pitchFamily="34" charset="0"/>
              </a:rPr>
              <a:t>,</a:t>
            </a:r>
          </a:p>
          <a:p>
            <a:pPr indent="0" algn="just">
              <a:lnSpc>
                <a:spcPct val="115000"/>
              </a:lnSpc>
              <a:spcBef>
                <a:spcPts val="600"/>
              </a:spcBef>
              <a:spcAft>
                <a:spcPts val="600"/>
              </a:spcAft>
              <a:buNone/>
            </a:pPr>
            <a:r>
              <a:rPr lang="tr-TR" sz="2000" dirty="0">
                <a:latin typeface="Arial" pitchFamily="34" charset="0"/>
                <a:ea typeface="Times New Roman"/>
                <a:cs typeface="Arial" pitchFamily="34" charset="0"/>
              </a:rPr>
              <a:t>θ = (θ1, θ2)									</a:t>
            </a:r>
          </a:p>
          <a:p>
            <a:pPr indent="0" algn="just">
              <a:lnSpc>
                <a:spcPct val="115000"/>
              </a:lnSpc>
              <a:spcBef>
                <a:spcPts val="600"/>
              </a:spcBef>
              <a:spcAft>
                <a:spcPts val="600"/>
              </a:spcAft>
              <a:buNone/>
            </a:pPr>
            <a:r>
              <a:rPr lang="tr-TR" sz="2000" dirty="0">
                <a:latin typeface="Arial" pitchFamily="34" charset="0"/>
                <a:ea typeface="Times New Roman"/>
                <a:cs typeface="Arial" pitchFamily="34" charset="0"/>
              </a:rPr>
              <a:t>ilişkisi yazılabilir. Denklem </a:t>
            </a:r>
            <a:r>
              <a:rPr lang="tr-TR" sz="2000" dirty="0" smtClean="0">
                <a:latin typeface="Arial" pitchFamily="34" charset="0"/>
                <a:ea typeface="Times New Roman"/>
                <a:cs typeface="Arial" pitchFamily="34" charset="0"/>
              </a:rPr>
              <a:t>(</a:t>
            </a:r>
            <a:r>
              <a:rPr lang="tr-TR" sz="2000" dirty="0">
                <a:latin typeface="Arial" pitchFamily="34" charset="0"/>
                <a:ea typeface="Times New Roman"/>
                <a:cs typeface="Arial" pitchFamily="34" charset="0"/>
              </a:rPr>
              <a:t>S* = θ </a:t>
            </a:r>
            <a:r>
              <a:rPr lang="tr-TR" sz="2000" dirty="0" smtClean="0">
                <a:latin typeface="Arial" pitchFamily="34" charset="0"/>
                <a:ea typeface="Times New Roman"/>
                <a:cs typeface="Arial" pitchFamily="34" charset="0"/>
              </a:rPr>
              <a:t>S)</a:t>
            </a:r>
            <a:r>
              <a:rPr lang="tr-TR" sz="2000" dirty="0">
                <a:latin typeface="Arial" pitchFamily="34" charset="0"/>
                <a:ea typeface="Times New Roman"/>
                <a:cs typeface="Arial" pitchFamily="34" charset="0"/>
              </a:rPr>
              <a:t>’</a:t>
            </a:r>
            <a:r>
              <a:rPr lang="tr-TR" sz="2000" dirty="0" err="1">
                <a:latin typeface="Arial" pitchFamily="34" charset="0"/>
                <a:ea typeface="Times New Roman"/>
                <a:cs typeface="Arial" pitchFamily="34" charset="0"/>
              </a:rPr>
              <a:t>nin</a:t>
            </a:r>
            <a:r>
              <a:rPr lang="tr-TR" sz="2000" dirty="0">
                <a:latin typeface="Arial" pitchFamily="34" charset="0"/>
                <a:ea typeface="Times New Roman"/>
                <a:cs typeface="Arial" pitchFamily="34" charset="0"/>
              </a:rPr>
              <a:t> analiz ve çözümü su </a:t>
            </a:r>
            <a:r>
              <a:rPr lang="tr-TR" sz="2000" dirty="0" smtClean="0">
                <a:latin typeface="Arial" pitchFamily="34" charset="0"/>
                <a:ea typeface="Times New Roman"/>
                <a:cs typeface="Arial" pitchFamily="34" charset="0"/>
              </a:rPr>
              <a:t>kaynakları </a:t>
            </a:r>
            <a:r>
              <a:rPr lang="tr-TR" sz="2000" dirty="0">
                <a:latin typeface="Arial" pitchFamily="34" charset="0"/>
                <a:ea typeface="Times New Roman"/>
                <a:cs typeface="Arial" pitchFamily="34" charset="0"/>
              </a:rPr>
              <a:t>mühendisliğinin uzmanlık alanına girer.</a:t>
            </a:r>
          </a:p>
          <a:p>
            <a:pPr lvl="0" indent="0" algn="just">
              <a:lnSpc>
                <a:spcPct val="115000"/>
              </a:lnSpc>
              <a:spcBef>
                <a:spcPts val="600"/>
              </a:spcBef>
              <a:spcAft>
                <a:spcPts val="600"/>
              </a:spcAft>
              <a:buNone/>
            </a:pPr>
            <a:endParaRPr lang="tr-TR" sz="2000" dirty="0">
              <a:solidFill>
                <a:prstClr val="black"/>
              </a:solidFill>
              <a:latin typeface="Arial" pitchFamily="34" charset="0"/>
              <a:ea typeface="Times New Roman"/>
              <a:cs typeface="Arial" pitchFamily="34" charset="0"/>
            </a:endParaRPr>
          </a:p>
          <a:p>
            <a:pPr marL="0" lvl="0" indent="0">
              <a:buNone/>
            </a:pPr>
            <a:endParaRPr lang="tr-TR" sz="2000" dirty="0">
              <a:solidFill>
                <a:prstClr val="black"/>
              </a:solidFill>
              <a:latin typeface="Arial" pitchFamily="34" charset="0"/>
              <a:cs typeface="Arial" pitchFamily="34" charset="0"/>
            </a:endParaRPr>
          </a:p>
          <a:p>
            <a:pPr marL="0" indent="0">
              <a:buNone/>
            </a:pPr>
            <a:endParaRPr lang="tr-TR" sz="2000" dirty="0">
              <a:latin typeface="Arial" pitchFamily="34" charset="0"/>
              <a:cs typeface="Arial" pitchFamily="34" charset="0"/>
            </a:endParaRPr>
          </a:p>
        </p:txBody>
      </p:sp>
    </p:spTree>
    <p:extLst>
      <p:ext uri="{BB962C8B-B14F-4D97-AF65-F5344CB8AC3E}">
        <p14:creationId xmlns:p14="http://schemas.microsoft.com/office/powerpoint/2010/main" val="3362542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5865515"/>
          </a:xfrm>
        </p:spPr>
        <p:txBody>
          <a:bodyPr>
            <a:normAutofit fontScale="70000" lnSpcReduction="20000"/>
          </a:bodyPr>
          <a:lstStyle/>
          <a:p>
            <a:pPr indent="0" algn="just">
              <a:lnSpc>
                <a:spcPct val="115000"/>
              </a:lnSpc>
              <a:spcBef>
                <a:spcPts val="600"/>
              </a:spcBef>
              <a:spcAft>
                <a:spcPts val="600"/>
              </a:spcAft>
              <a:buNone/>
            </a:pPr>
            <a:r>
              <a:rPr lang="tr-TR" sz="3400" b="1" dirty="0">
                <a:latin typeface="Arial" pitchFamily="34" charset="0"/>
                <a:ea typeface="Times New Roman"/>
                <a:cs typeface="Arial" pitchFamily="34" charset="0"/>
              </a:rPr>
              <a:t>Mühendislik Problemleri</a:t>
            </a:r>
            <a:endParaRPr lang="tr-TR" sz="3400" dirty="0">
              <a:latin typeface="Arial" pitchFamily="34" charset="0"/>
              <a:ea typeface="Times New Roman"/>
              <a:cs typeface="Arial" pitchFamily="34" charset="0"/>
            </a:endParaRPr>
          </a:p>
          <a:p>
            <a:pPr indent="0" algn="just">
              <a:lnSpc>
                <a:spcPct val="115000"/>
              </a:lnSpc>
              <a:spcBef>
                <a:spcPts val="600"/>
              </a:spcBef>
              <a:spcAft>
                <a:spcPts val="600"/>
              </a:spcAft>
              <a:buNone/>
            </a:pPr>
            <a:r>
              <a:rPr lang="tr-TR" sz="3400" dirty="0">
                <a:latin typeface="Arial" pitchFamily="34" charset="0"/>
                <a:ea typeface="Times New Roman"/>
                <a:cs typeface="Arial" pitchFamily="34" charset="0"/>
              </a:rPr>
              <a:t>Daha </a:t>
            </a:r>
            <a:r>
              <a:rPr lang="tr-TR" sz="3400" dirty="0" smtClean="0">
                <a:latin typeface="Arial" pitchFamily="34" charset="0"/>
                <a:ea typeface="Times New Roman"/>
                <a:cs typeface="Arial" pitchFamily="34" charset="0"/>
              </a:rPr>
              <a:t>önce </a:t>
            </a:r>
            <a:r>
              <a:rPr lang="tr-TR" sz="3400" dirty="0">
                <a:latin typeface="Arial" pitchFamily="34" charset="0"/>
                <a:ea typeface="Times New Roman"/>
                <a:cs typeface="Arial" pitchFamily="34" charset="0"/>
              </a:rPr>
              <a:t>belirtildiği gibi, su kaynaklarının geliştirilmesi plan­lanırken mühendislik yönünden üç çeşit problemin çözülmesi gerekir. </a:t>
            </a:r>
            <a:r>
              <a:rPr lang="tr-TR" sz="3400" dirty="0" smtClean="0">
                <a:latin typeface="Arial" pitchFamily="34" charset="0"/>
                <a:ea typeface="Times New Roman"/>
                <a:cs typeface="Arial" pitchFamily="34" charset="0"/>
              </a:rPr>
              <a:t>Bunlar;</a:t>
            </a:r>
          </a:p>
          <a:p>
            <a:pPr marL="857250" indent="-514350" algn="just">
              <a:lnSpc>
                <a:spcPct val="115000"/>
              </a:lnSpc>
              <a:spcBef>
                <a:spcPts val="600"/>
              </a:spcBef>
              <a:spcAft>
                <a:spcPts val="600"/>
              </a:spcAft>
              <a:buAutoNum type="arabicParenBoth"/>
            </a:pPr>
            <a:r>
              <a:rPr lang="tr-TR" sz="3400" dirty="0" smtClean="0">
                <a:latin typeface="Arial" pitchFamily="34" charset="0"/>
                <a:ea typeface="Times New Roman"/>
                <a:cs typeface="Arial" pitchFamily="34" charset="0"/>
              </a:rPr>
              <a:t>Sistemi </a:t>
            </a:r>
            <a:r>
              <a:rPr lang="tr-TR" sz="3400" dirty="0">
                <a:latin typeface="Arial" pitchFamily="34" charset="0"/>
                <a:ea typeface="Times New Roman"/>
                <a:cs typeface="Arial" pitchFamily="34" charset="0"/>
              </a:rPr>
              <a:t>oluşturan çeşitli </a:t>
            </a:r>
            <a:r>
              <a:rPr lang="tr-TR" sz="3400" dirty="0" err="1">
                <a:latin typeface="Arial" pitchFamily="34" charset="0"/>
                <a:ea typeface="Times New Roman"/>
                <a:cs typeface="Arial" pitchFamily="34" charset="0"/>
              </a:rPr>
              <a:t>komponentlerin</a:t>
            </a:r>
            <a:r>
              <a:rPr lang="tr-TR" sz="3400" dirty="0">
                <a:latin typeface="Arial" pitchFamily="34" charset="0"/>
                <a:ea typeface="Times New Roman"/>
                <a:cs typeface="Arial" pitchFamily="34" charset="0"/>
              </a:rPr>
              <a:t> optimum boyut­larının bulunması, </a:t>
            </a:r>
            <a:endParaRPr lang="tr-TR" sz="3400" dirty="0" smtClean="0">
              <a:latin typeface="Arial" pitchFamily="34" charset="0"/>
              <a:ea typeface="Times New Roman"/>
              <a:cs typeface="Arial" pitchFamily="34" charset="0"/>
            </a:endParaRPr>
          </a:p>
          <a:p>
            <a:pPr marL="857250" indent="-514350" algn="just">
              <a:lnSpc>
                <a:spcPct val="115000"/>
              </a:lnSpc>
              <a:spcBef>
                <a:spcPts val="600"/>
              </a:spcBef>
              <a:spcAft>
                <a:spcPts val="600"/>
              </a:spcAft>
              <a:buAutoNum type="arabicParenBoth"/>
            </a:pPr>
            <a:r>
              <a:rPr lang="tr-TR" sz="3400" dirty="0" smtClean="0">
                <a:latin typeface="Arial" pitchFamily="34" charset="0"/>
                <a:ea typeface="Times New Roman"/>
                <a:cs typeface="Arial" pitchFamily="34" charset="0"/>
              </a:rPr>
              <a:t>Geliştirme </a:t>
            </a:r>
            <a:r>
              <a:rPr lang="tr-TR" sz="3400" dirty="0">
                <a:latin typeface="Arial" pitchFamily="34" charset="0"/>
                <a:ea typeface="Times New Roman"/>
                <a:cs typeface="Arial" pitchFamily="34" charset="0"/>
              </a:rPr>
              <a:t>ölçeğinin (amaçlanan üretime çıktı ya da sistemin hizmet götüreceği alanın) optimizasyonu</a:t>
            </a:r>
            <a:r>
              <a:rPr lang="tr-TR" sz="3400" dirty="0" smtClean="0">
                <a:latin typeface="Arial" pitchFamily="34" charset="0"/>
                <a:ea typeface="Times New Roman"/>
                <a:cs typeface="Arial" pitchFamily="34" charset="0"/>
              </a:rPr>
              <a:t>,</a:t>
            </a:r>
          </a:p>
          <a:p>
            <a:pPr marL="857250" indent="-514350" algn="just">
              <a:lnSpc>
                <a:spcPct val="115000"/>
              </a:lnSpc>
              <a:spcBef>
                <a:spcPts val="600"/>
              </a:spcBef>
              <a:spcAft>
                <a:spcPts val="600"/>
              </a:spcAft>
              <a:buAutoNum type="arabicParenBoth"/>
            </a:pPr>
            <a:r>
              <a:rPr lang="tr-TR" sz="3400" dirty="0" smtClean="0">
                <a:latin typeface="Arial" pitchFamily="34" charset="0"/>
                <a:ea typeface="Times New Roman"/>
                <a:cs typeface="Arial" pitchFamily="34" charset="0"/>
              </a:rPr>
              <a:t>sistem </a:t>
            </a:r>
            <a:r>
              <a:rPr lang="tr-TR" sz="3400" dirty="0">
                <a:latin typeface="Arial" pitchFamily="34" charset="0"/>
                <a:ea typeface="Times New Roman"/>
                <a:cs typeface="Arial" pitchFamily="34" charset="0"/>
              </a:rPr>
              <a:t>için optimum işletme programının (politikasının) belirlenmesidir.</a:t>
            </a:r>
          </a:p>
          <a:p>
            <a:pPr indent="0" algn="just">
              <a:lnSpc>
                <a:spcPct val="115000"/>
              </a:lnSpc>
              <a:spcBef>
                <a:spcPts val="600"/>
              </a:spcBef>
              <a:spcAft>
                <a:spcPts val="600"/>
              </a:spcAft>
              <a:buNone/>
            </a:pPr>
            <a:r>
              <a:rPr lang="tr-TR" sz="3400" dirty="0">
                <a:latin typeface="Arial" pitchFamily="34" charset="0"/>
                <a:ea typeface="Times New Roman"/>
                <a:cs typeface="Arial" pitchFamily="34" charset="0"/>
              </a:rPr>
              <a:t>Belirtilen problemlerin çözümleri sırasıyla X1, X2 ve X3 olsun. Bu çözümlere ilişkin fayda B ile gösterilirse:</a:t>
            </a:r>
          </a:p>
          <a:p>
            <a:pPr marL="0" indent="0">
              <a:buNone/>
            </a:pPr>
            <a:r>
              <a:rPr lang="tr-TR" sz="3400" dirty="0">
                <a:latin typeface="Arial" pitchFamily="34" charset="0"/>
                <a:ea typeface="Times New Roman"/>
                <a:cs typeface="Arial" pitchFamily="34" charset="0"/>
              </a:rPr>
              <a:t>B = f (X1, X2, X3)’dür.	</a:t>
            </a:r>
            <a:r>
              <a:rPr lang="tr-TR" dirty="0">
                <a:latin typeface="Times New Roman"/>
                <a:ea typeface="Times New Roman"/>
              </a:rPr>
              <a:t>	</a:t>
            </a:r>
            <a:endParaRPr lang="tr-TR" dirty="0"/>
          </a:p>
        </p:txBody>
      </p:sp>
    </p:spTree>
    <p:extLst>
      <p:ext uri="{BB962C8B-B14F-4D97-AF65-F5344CB8AC3E}">
        <p14:creationId xmlns:p14="http://schemas.microsoft.com/office/powerpoint/2010/main" val="3078997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04664"/>
            <a:ext cx="8229600" cy="5904656"/>
          </a:xfrm>
        </p:spPr>
        <p:txBody>
          <a:bodyPr>
            <a:normAutofit fontScale="85000" lnSpcReduction="20000"/>
          </a:bodyPr>
          <a:lstStyle/>
          <a:p>
            <a:pPr indent="0" algn="just">
              <a:lnSpc>
                <a:spcPct val="115000"/>
              </a:lnSpc>
              <a:spcBef>
                <a:spcPts val="600"/>
              </a:spcBef>
              <a:spcAft>
                <a:spcPts val="600"/>
              </a:spcAft>
              <a:buNone/>
            </a:pPr>
            <a:r>
              <a:rPr lang="tr-TR" sz="2800" dirty="0">
                <a:latin typeface="Arial" pitchFamily="34" charset="0"/>
                <a:ea typeface="Times New Roman"/>
                <a:cs typeface="Arial" pitchFamily="34" charset="0"/>
              </a:rPr>
              <a:t>Mühendislik bakımından su kaynaklarını geliştirme problemi, bir dizi teknolojik, doğal, ekonomik vb. sınır koşulunda sistemin yarat­tığı faydanın (B) maksimizasyonudur. </a:t>
            </a:r>
            <a:endParaRPr lang="tr-TR" sz="2800" dirty="0" smtClean="0">
              <a:latin typeface="Arial" pitchFamily="34" charset="0"/>
              <a:ea typeface="Times New Roman"/>
              <a:cs typeface="Arial" pitchFamily="34" charset="0"/>
            </a:endParaRPr>
          </a:p>
          <a:p>
            <a:pPr indent="0" algn="just">
              <a:lnSpc>
                <a:spcPct val="115000"/>
              </a:lnSpc>
              <a:spcBef>
                <a:spcPts val="600"/>
              </a:spcBef>
              <a:spcAft>
                <a:spcPts val="600"/>
              </a:spcAft>
              <a:buNone/>
            </a:pPr>
            <a:endParaRPr lang="tr-TR" sz="2800" dirty="0">
              <a:latin typeface="Arial" pitchFamily="34" charset="0"/>
              <a:ea typeface="Times New Roman"/>
              <a:cs typeface="Arial" pitchFamily="34" charset="0"/>
            </a:endParaRPr>
          </a:p>
          <a:p>
            <a:pPr indent="0" algn="just">
              <a:lnSpc>
                <a:spcPct val="115000"/>
              </a:lnSpc>
              <a:spcBef>
                <a:spcPts val="600"/>
              </a:spcBef>
              <a:spcAft>
                <a:spcPts val="600"/>
              </a:spcAft>
              <a:buNone/>
            </a:pPr>
            <a:r>
              <a:rPr lang="tr-TR" sz="2800" dirty="0" smtClean="0">
                <a:latin typeface="Arial" pitchFamily="34" charset="0"/>
                <a:ea typeface="Times New Roman"/>
                <a:cs typeface="Arial" pitchFamily="34" charset="0"/>
              </a:rPr>
              <a:t>Bununla </a:t>
            </a:r>
            <a:r>
              <a:rPr lang="tr-TR" sz="2800" dirty="0">
                <a:latin typeface="Arial" pitchFamily="34" charset="0"/>
                <a:ea typeface="Times New Roman"/>
                <a:cs typeface="Arial" pitchFamily="34" charset="0"/>
              </a:rPr>
              <a:t>beraber, problemin kontrol edilebilen yönlerini temsil eden </a:t>
            </a:r>
            <a:r>
              <a:rPr lang="tr-TR" sz="2800" cap="small" dirty="0" err="1" smtClean="0">
                <a:latin typeface="Arial" pitchFamily="34" charset="0"/>
                <a:ea typeface="Times New Roman"/>
                <a:cs typeface="Arial" pitchFamily="34" charset="0"/>
              </a:rPr>
              <a:t>Xİ’</a:t>
            </a:r>
            <a:r>
              <a:rPr lang="tr-TR" sz="2800" dirty="0" err="1" smtClean="0">
                <a:latin typeface="Arial" pitchFamily="34" charset="0"/>
                <a:ea typeface="Times New Roman"/>
                <a:cs typeface="Arial" pitchFamily="34" charset="0"/>
              </a:rPr>
              <a:t>ye</a:t>
            </a:r>
            <a:r>
              <a:rPr lang="tr-TR" sz="2800" dirty="0" smtClean="0">
                <a:latin typeface="Arial" pitchFamily="34" charset="0"/>
                <a:ea typeface="Times New Roman"/>
                <a:cs typeface="Arial" pitchFamily="34" charset="0"/>
              </a:rPr>
              <a:t> </a:t>
            </a:r>
            <a:r>
              <a:rPr lang="tr-TR" sz="2800" dirty="0">
                <a:latin typeface="Arial" pitchFamily="34" charset="0"/>
                <a:ea typeface="Times New Roman"/>
                <a:cs typeface="Arial" pitchFamily="34" charset="0"/>
              </a:rPr>
              <a:t>ek olarak, kontrol edi­lemeyen çevre faktörleri (Y*) de vardır. </a:t>
            </a:r>
            <a:endParaRPr lang="tr-TR" sz="2800" dirty="0" smtClean="0">
              <a:latin typeface="Arial" pitchFamily="34" charset="0"/>
              <a:ea typeface="Times New Roman"/>
              <a:cs typeface="Arial" pitchFamily="34" charset="0"/>
            </a:endParaRPr>
          </a:p>
          <a:p>
            <a:pPr indent="0" algn="just">
              <a:lnSpc>
                <a:spcPct val="115000"/>
              </a:lnSpc>
              <a:spcBef>
                <a:spcPts val="600"/>
              </a:spcBef>
              <a:spcAft>
                <a:spcPts val="600"/>
              </a:spcAft>
              <a:buNone/>
            </a:pPr>
            <a:endParaRPr lang="tr-TR" sz="2800" dirty="0" smtClean="0">
              <a:latin typeface="Arial" pitchFamily="34" charset="0"/>
              <a:ea typeface="Times New Roman"/>
              <a:cs typeface="Arial" pitchFamily="34" charset="0"/>
            </a:endParaRPr>
          </a:p>
          <a:p>
            <a:pPr indent="0" algn="just">
              <a:lnSpc>
                <a:spcPct val="115000"/>
              </a:lnSpc>
              <a:spcBef>
                <a:spcPts val="600"/>
              </a:spcBef>
              <a:spcAft>
                <a:spcPts val="600"/>
              </a:spcAft>
              <a:buNone/>
            </a:pPr>
            <a:r>
              <a:rPr lang="tr-TR" sz="2800" dirty="0" smtClean="0">
                <a:latin typeface="Arial" pitchFamily="34" charset="0"/>
                <a:ea typeface="Times New Roman"/>
                <a:cs typeface="Arial" pitchFamily="34" charset="0"/>
              </a:rPr>
              <a:t>Su </a:t>
            </a:r>
            <a:r>
              <a:rPr lang="tr-TR" sz="2800" dirty="0">
                <a:latin typeface="Arial" pitchFamily="34" charset="0"/>
                <a:ea typeface="Times New Roman"/>
                <a:cs typeface="Arial" pitchFamily="34" charset="0"/>
              </a:rPr>
              <a:t>kaynaklarını geliştirmedeki mühendislik problemlerinin daha kapsamlı temsili</a:t>
            </a:r>
          </a:p>
          <a:p>
            <a:pPr indent="0" algn="just">
              <a:lnSpc>
                <a:spcPct val="115000"/>
              </a:lnSpc>
              <a:spcBef>
                <a:spcPts val="600"/>
              </a:spcBef>
              <a:spcAft>
                <a:spcPts val="600"/>
              </a:spcAft>
              <a:buNone/>
            </a:pPr>
            <a:r>
              <a:rPr lang="tr-TR" sz="2800" dirty="0">
                <a:latin typeface="Arial" pitchFamily="34" charset="0"/>
                <a:ea typeface="Times New Roman"/>
                <a:cs typeface="Arial" pitchFamily="34" charset="0"/>
              </a:rPr>
              <a:t>B = f (</a:t>
            </a:r>
            <a:r>
              <a:rPr lang="tr-TR" sz="2800" dirty="0" err="1">
                <a:latin typeface="Arial" pitchFamily="34" charset="0"/>
                <a:ea typeface="Times New Roman"/>
                <a:cs typeface="Arial" pitchFamily="34" charset="0"/>
              </a:rPr>
              <a:t>Xi</a:t>
            </a:r>
            <a:r>
              <a:rPr lang="tr-TR" sz="2800" dirty="0">
                <a:latin typeface="Arial" pitchFamily="34" charset="0"/>
                <a:ea typeface="Times New Roman"/>
                <a:cs typeface="Arial" pitchFamily="34" charset="0"/>
              </a:rPr>
              <a:t>, </a:t>
            </a:r>
            <a:r>
              <a:rPr lang="tr-TR" sz="2800" dirty="0" err="1">
                <a:latin typeface="Arial" pitchFamily="34" charset="0"/>
                <a:ea typeface="Times New Roman"/>
                <a:cs typeface="Arial" pitchFamily="34" charset="0"/>
              </a:rPr>
              <a:t>Yi</a:t>
            </a:r>
            <a:r>
              <a:rPr lang="tr-TR" sz="2800" dirty="0">
                <a:latin typeface="Arial" pitchFamily="34" charset="0"/>
                <a:ea typeface="Times New Roman"/>
                <a:cs typeface="Arial" pitchFamily="34" charset="0"/>
              </a:rPr>
              <a:t>)					</a:t>
            </a:r>
            <a:endParaRPr lang="tr-TR" sz="2800" dirty="0" smtClean="0">
              <a:latin typeface="Arial" pitchFamily="34" charset="0"/>
              <a:ea typeface="Times New Roman"/>
              <a:cs typeface="Arial" pitchFamily="34" charset="0"/>
            </a:endParaRPr>
          </a:p>
          <a:p>
            <a:pPr indent="0" algn="just">
              <a:lnSpc>
                <a:spcPct val="115000"/>
              </a:lnSpc>
              <a:spcBef>
                <a:spcPts val="600"/>
              </a:spcBef>
              <a:spcAft>
                <a:spcPts val="600"/>
              </a:spcAft>
              <a:buNone/>
            </a:pPr>
            <a:r>
              <a:rPr lang="tr-TR" sz="2800" dirty="0" smtClean="0">
                <a:latin typeface="Arial" pitchFamily="34" charset="0"/>
                <a:ea typeface="Times New Roman"/>
                <a:cs typeface="Arial" pitchFamily="34" charset="0"/>
              </a:rPr>
              <a:t>eşitliği </a:t>
            </a:r>
            <a:r>
              <a:rPr lang="tr-TR" sz="2800" dirty="0">
                <a:latin typeface="Arial" pitchFamily="34" charset="0"/>
                <a:ea typeface="Times New Roman"/>
                <a:cs typeface="Arial" pitchFamily="34" charset="0"/>
              </a:rPr>
              <a:t>ile ifade edilebilir.</a:t>
            </a:r>
          </a:p>
          <a:p>
            <a:pPr marL="0" indent="0">
              <a:buNone/>
            </a:pPr>
            <a:endParaRPr lang="tr-TR" dirty="0"/>
          </a:p>
        </p:txBody>
      </p:sp>
    </p:spTree>
    <p:extLst>
      <p:ext uri="{BB962C8B-B14F-4D97-AF65-F5344CB8AC3E}">
        <p14:creationId xmlns:p14="http://schemas.microsoft.com/office/powerpoint/2010/main" val="2528166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009531"/>
          </a:xfrm>
        </p:spPr>
        <p:txBody>
          <a:bodyPr/>
          <a:lstStyle/>
          <a:p>
            <a:pPr indent="0" algn="just">
              <a:lnSpc>
                <a:spcPct val="115000"/>
              </a:lnSpc>
              <a:spcBef>
                <a:spcPts val="600"/>
              </a:spcBef>
              <a:spcAft>
                <a:spcPts val="600"/>
              </a:spcAft>
              <a:buNone/>
            </a:pPr>
            <a:r>
              <a:rPr lang="tr-TR" sz="2400" b="1" dirty="0">
                <a:latin typeface="Arial" pitchFamily="34" charset="0"/>
                <a:ea typeface="Times New Roman"/>
                <a:cs typeface="Arial" pitchFamily="34" charset="0"/>
              </a:rPr>
              <a:t>Su kaynakları mühendisliğinin bazı problem alanları şöyle özet­lenebilir.</a:t>
            </a:r>
            <a:endParaRPr lang="tr-TR" sz="2400" dirty="0">
              <a:latin typeface="Arial" pitchFamily="34" charset="0"/>
              <a:ea typeface="Times New Roman"/>
              <a:cs typeface="Arial" pitchFamily="34" charset="0"/>
            </a:endParaRPr>
          </a:p>
          <a:p>
            <a:pPr marL="514350" indent="-514350">
              <a:buAutoNum type="arabicParenR"/>
            </a:pPr>
            <a:r>
              <a:rPr lang="tr-TR" sz="2400" dirty="0" smtClean="0">
                <a:latin typeface="Arial" pitchFamily="34" charset="0"/>
                <a:ea typeface="Times New Roman"/>
                <a:cs typeface="Arial" pitchFamily="34" charset="0"/>
              </a:rPr>
              <a:t>Hidrolojik Problemler</a:t>
            </a:r>
          </a:p>
          <a:p>
            <a:pPr marL="514350" indent="-514350">
              <a:buAutoNum type="arabicParenR"/>
            </a:pPr>
            <a:r>
              <a:rPr lang="tr-TR" sz="2400" dirty="0" smtClean="0">
                <a:latin typeface="Arial" pitchFamily="34" charset="0"/>
                <a:ea typeface="Times New Roman"/>
                <a:cs typeface="Arial" pitchFamily="34" charset="0"/>
              </a:rPr>
              <a:t>Hidrolik Mühendisliği</a:t>
            </a:r>
            <a:endParaRPr lang="tr-TR" sz="2400" dirty="0">
              <a:latin typeface="Arial" pitchFamily="34" charset="0"/>
              <a:ea typeface="Times New Roman"/>
              <a:cs typeface="Arial" pitchFamily="34" charset="0"/>
            </a:endParaRPr>
          </a:p>
          <a:p>
            <a:pPr marL="514350" indent="-514350">
              <a:buAutoNum type="arabicParenR"/>
            </a:pPr>
            <a:r>
              <a:rPr lang="tr-TR" sz="2400" dirty="0" smtClean="0">
                <a:latin typeface="Arial" pitchFamily="34" charset="0"/>
                <a:ea typeface="Times New Roman"/>
                <a:cs typeface="Arial" pitchFamily="34" charset="0"/>
              </a:rPr>
              <a:t>Kent Hidrolojisi</a:t>
            </a:r>
            <a:endParaRPr lang="tr-TR" sz="2400" dirty="0">
              <a:latin typeface="Arial" pitchFamily="34" charset="0"/>
              <a:ea typeface="Times New Roman"/>
              <a:cs typeface="Arial" pitchFamily="34" charset="0"/>
            </a:endParaRPr>
          </a:p>
          <a:p>
            <a:pPr marL="514350" indent="-514350">
              <a:buAutoNum type="arabicParenR"/>
            </a:pPr>
            <a:r>
              <a:rPr lang="tr-TR" sz="2400" dirty="0" err="1" smtClean="0">
                <a:latin typeface="Arial" pitchFamily="34" charset="0"/>
                <a:ea typeface="Times New Roman"/>
                <a:cs typeface="Arial" pitchFamily="34" charset="0"/>
              </a:rPr>
              <a:t>Evapotranspirasyon</a:t>
            </a:r>
            <a:endParaRPr lang="tr-TR" sz="2400" dirty="0">
              <a:latin typeface="Arial" pitchFamily="34" charset="0"/>
              <a:ea typeface="Times New Roman"/>
              <a:cs typeface="Arial" pitchFamily="34" charset="0"/>
            </a:endParaRPr>
          </a:p>
          <a:p>
            <a:pPr marL="514350" indent="-514350">
              <a:buAutoNum type="arabicParenR"/>
            </a:pPr>
            <a:r>
              <a:rPr lang="tr-TR" sz="2400" dirty="0" smtClean="0">
                <a:latin typeface="Arial" pitchFamily="34" charset="0"/>
                <a:ea typeface="Times New Roman"/>
                <a:cs typeface="Arial" pitchFamily="34" charset="0"/>
              </a:rPr>
              <a:t> </a:t>
            </a:r>
            <a:r>
              <a:rPr lang="tr-TR" sz="2400" dirty="0">
                <a:latin typeface="Arial" pitchFamily="34" charset="0"/>
                <a:ea typeface="Times New Roman"/>
                <a:cs typeface="Arial" pitchFamily="34" charset="0"/>
              </a:rPr>
              <a:t>Su </a:t>
            </a:r>
            <a:r>
              <a:rPr lang="tr-TR" sz="2400" dirty="0" smtClean="0">
                <a:latin typeface="Arial" pitchFamily="34" charset="0"/>
                <a:ea typeface="Times New Roman"/>
                <a:cs typeface="Arial" pitchFamily="34" charset="0"/>
              </a:rPr>
              <a:t>Arıtma</a:t>
            </a:r>
          </a:p>
          <a:p>
            <a:pPr marL="514350" indent="-514350">
              <a:buAutoNum type="arabicParenR"/>
            </a:pPr>
            <a:r>
              <a:rPr lang="tr-TR" sz="2400" dirty="0" smtClean="0">
                <a:latin typeface="Arial" pitchFamily="34" charset="0"/>
                <a:ea typeface="Times New Roman"/>
                <a:cs typeface="Arial" pitchFamily="34" charset="0"/>
              </a:rPr>
              <a:t>Oşinografi</a:t>
            </a:r>
            <a:endParaRPr lang="tr-TR" sz="2400" dirty="0">
              <a:latin typeface="Arial" pitchFamily="34" charset="0"/>
              <a:cs typeface="Arial" pitchFamily="34" charset="0"/>
            </a:endParaRPr>
          </a:p>
        </p:txBody>
      </p:sp>
    </p:spTree>
    <p:extLst>
      <p:ext uri="{BB962C8B-B14F-4D97-AF65-F5344CB8AC3E}">
        <p14:creationId xmlns:p14="http://schemas.microsoft.com/office/powerpoint/2010/main" val="123125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77500" lnSpcReduction="20000"/>
          </a:bodyPr>
          <a:lstStyle/>
          <a:p>
            <a:pPr algn="just"/>
            <a:r>
              <a:rPr lang="tr-TR" dirty="0" smtClean="0"/>
              <a:t>Bazen yanlış olarak yöneylem araştırması olarak da adlandırılan sistem mühendisliği bir bakıma, kompleks probleme geniş bir cepheden yaklaşma yöntemi olarak tanımlanabilir. Belirli bir sistemin durumunu ya da </a:t>
            </a:r>
            <a:r>
              <a:rPr lang="tr-TR" dirty="0" err="1" smtClean="0"/>
              <a:t>komponentlerin</a:t>
            </a:r>
            <a:r>
              <a:rPr lang="tr-TR" dirty="0" smtClean="0"/>
              <a:t> tanımlayan değişkenler belirlenip bunlar arasındaki ilişkiler kurulan bir matematik modelde, denklemlerle ifade edilebilir. Bu ilişkiler, doğrusal olsun ya da olmasın, bilgisayar teknolojisindeki gelişmelerin de olanak verdiği çeşitli teknikler ile değerlendirilebilir.</a:t>
            </a:r>
          </a:p>
          <a:p>
            <a:pPr algn="just"/>
            <a:endParaRPr lang="tr-TR" dirty="0" smtClean="0"/>
          </a:p>
          <a:p>
            <a:pPr algn="just"/>
            <a:endParaRPr lang="tr-TR" dirty="0" smtClean="0"/>
          </a:p>
          <a:p>
            <a:pPr algn="just"/>
            <a:r>
              <a:rPr lang="tr-TR" b="1" dirty="0" smtClean="0"/>
              <a:t>Sistem mühendisliği; </a:t>
            </a:r>
            <a:r>
              <a:rPr lang="tr-TR" dirty="0" smtClean="0"/>
              <a:t>belli bir amacı gerçekleştirmek için sonsuz seçenekler içerisinde en uygun olanın belirlenmesidir. Bu kapsamda yapılacak çalışmalar 5 aşamaya ayrılır.</a:t>
            </a:r>
          </a:p>
          <a:p>
            <a:endParaRPr lang="tr-TR" dirty="0"/>
          </a:p>
        </p:txBody>
      </p:sp>
    </p:spTree>
    <p:extLst>
      <p:ext uri="{BB962C8B-B14F-4D97-AF65-F5344CB8AC3E}">
        <p14:creationId xmlns:p14="http://schemas.microsoft.com/office/powerpoint/2010/main" val="1573056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260648"/>
            <a:ext cx="8229600" cy="5832648"/>
          </a:xfrm>
        </p:spPr>
        <p:txBody>
          <a:bodyPr>
            <a:normAutofit/>
          </a:bodyPr>
          <a:lstStyle/>
          <a:p>
            <a:pPr indent="457200" algn="just">
              <a:lnSpc>
                <a:spcPct val="115000"/>
              </a:lnSpc>
              <a:spcAft>
                <a:spcPts val="0"/>
              </a:spcAft>
            </a:pPr>
            <a:r>
              <a:rPr lang="tr-TR" b="1" dirty="0">
                <a:latin typeface="Times New Roman"/>
                <a:ea typeface="Times New Roman"/>
                <a:cs typeface="Times New Roman"/>
              </a:rPr>
              <a:t>Ekonomik Problemler</a:t>
            </a:r>
            <a:endParaRPr lang="tr-TR" dirty="0">
              <a:ea typeface="Times New Roman"/>
              <a:cs typeface="Times New Roman"/>
            </a:endParaRPr>
          </a:p>
          <a:p>
            <a:pPr marL="0" indent="0" algn="just">
              <a:buNone/>
            </a:pPr>
            <a:r>
              <a:rPr lang="tr-TR" sz="2400" dirty="0" smtClean="0">
                <a:latin typeface="Arial" pitchFamily="34" charset="0"/>
                <a:ea typeface="Times New Roman"/>
                <a:cs typeface="Arial" pitchFamily="34" charset="0"/>
              </a:rPr>
              <a:t>Bir </a:t>
            </a:r>
            <a:r>
              <a:rPr lang="tr-TR" sz="2400" dirty="0">
                <a:latin typeface="Arial" pitchFamily="34" charset="0"/>
                <a:ea typeface="Times New Roman"/>
                <a:cs typeface="Arial" pitchFamily="34" charset="0"/>
              </a:rPr>
              <a:t>mühendislik projesinin yapılabilirliği (fizibilitesi) büyük </a:t>
            </a:r>
            <a:r>
              <a:rPr lang="tr-TR" sz="2400" dirty="0" smtClean="0">
                <a:latin typeface="Arial" pitchFamily="34" charset="0"/>
                <a:ea typeface="Times New Roman"/>
                <a:cs typeface="Arial" pitchFamily="34" charset="0"/>
              </a:rPr>
              <a:t>ölçüde </a:t>
            </a:r>
            <a:r>
              <a:rPr lang="tr-TR" sz="2400" dirty="0">
                <a:latin typeface="Arial" pitchFamily="34" charset="0"/>
                <a:ea typeface="Times New Roman"/>
                <a:cs typeface="Arial" pitchFamily="34" charset="0"/>
              </a:rPr>
              <a:t>ulaşılacak amaçlar, yatırılan kapitalin faizi, geri ödeme koşulları ve sosyal yararlarının bir fonksiyonudur. </a:t>
            </a:r>
            <a:endParaRPr lang="tr-TR" sz="2400" dirty="0" smtClean="0">
              <a:latin typeface="Arial" pitchFamily="34" charset="0"/>
              <a:ea typeface="Times New Roman"/>
              <a:cs typeface="Arial" pitchFamily="34" charset="0"/>
            </a:endParaRPr>
          </a:p>
          <a:p>
            <a:pPr marL="0" indent="0">
              <a:buNone/>
            </a:pPr>
            <a:endParaRPr lang="tr-TR" sz="2400" dirty="0">
              <a:latin typeface="Arial" pitchFamily="34" charset="0"/>
              <a:ea typeface="Times New Roman"/>
              <a:cs typeface="Arial" pitchFamily="34" charset="0"/>
            </a:endParaRPr>
          </a:p>
          <a:p>
            <a:pPr marL="0" indent="0">
              <a:buNone/>
            </a:pPr>
            <a:r>
              <a:rPr lang="tr-TR" sz="2400" dirty="0" smtClean="0">
                <a:latin typeface="Arial" pitchFamily="34" charset="0"/>
                <a:ea typeface="Times New Roman"/>
                <a:cs typeface="Arial" pitchFamily="34" charset="0"/>
              </a:rPr>
              <a:t>Konuya </a:t>
            </a:r>
            <a:r>
              <a:rPr lang="tr-TR" sz="2400" dirty="0">
                <a:latin typeface="Arial" pitchFamily="34" charset="0"/>
                <a:ea typeface="Times New Roman"/>
                <a:cs typeface="Arial" pitchFamily="34" charset="0"/>
              </a:rPr>
              <a:t>ilişkin bazı prob­lemler şöyle </a:t>
            </a:r>
            <a:r>
              <a:rPr lang="tr-TR" sz="2400" dirty="0" smtClean="0">
                <a:latin typeface="Arial" pitchFamily="34" charset="0"/>
                <a:ea typeface="Times New Roman"/>
                <a:cs typeface="Arial" pitchFamily="34" charset="0"/>
              </a:rPr>
              <a:t>sıralanabilir;</a:t>
            </a:r>
          </a:p>
          <a:p>
            <a:pPr marL="514350" indent="-514350">
              <a:buAutoNum type="arabicParenR"/>
            </a:pPr>
            <a:r>
              <a:rPr lang="tr-TR" sz="2400" dirty="0" smtClean="0">
                <a:latin typeface="Arial" pitchFamily="34" charset="0"/>
                <a:ea typeface="Times New Roman"/>
                <a:cs typeface="Arial" pitchFamily="34" charset="0"/>
              </a:rPr>
              <a:t>Optimizasyon kriteri </a:t>
            </a:r>
          </a:p>
          <a:p>
            <a:pPr marL="514350" indent="-514350">
              <a:buAutoNum type="arabicParenR"/>
            </a:pPr>
            <a:r>
              <a:rPr lang="tr-TR" sz="2400" dirty="0" smtClean="0">
                <a:latin typeface="Arial" pitchFamily="34" charset="0"/>
                <a:ea typeface="Times New Roman"/>
                <a:cs typeface="Arial" pitchFamily="34" charset="0"/>
              </a:rPr>
              <a:t>Faydaların Değerlendirilmesi</a:t>
            </a:r>
          </a:p>
          <a:p>
            <a:pPr marL="514350" indent="-514350">
              <a:buAutoNum type="arabicParenR"/>
            </a:pPr>
            <a:r>
              <a:rPr lang="tr-TR" sz="2400" dirty="0" smtClean="0">
                <a:latin typeface="Arial" pitchFamily="34" charset="0"/>
                <a:ea typeface="Times New Roman"/>
                <a:cs typeface="Arial" pitchFamily="34" charset="0"/>
              </a:rPr>
              <a:t>Su </a:t>
            </a:r>
            <a:r>
              <a:rPr lang="tr-TR" sz="2400" dirty="0">
                <a:latin typeface="Arial" pitchFamily="34" charset="0"/>
                <a:ea typeface="Times New Roman"/>
                <a:cs typeface="Arial" pitchFamily="34" charset="0"/>
              </a:rPr>
              <a:t>Tahsisi ve </a:t>
            </a:r>
            <a:r>
              <a:rPr lang="tr-TR" sz="2400" dirty="0" smtClean="0">
                <a:latin typeface="Arial" pitchFamily="34" charset="0"/>
                <a:ea typeface="Times New Roman"/>
                <a:cs typeface="Arial" pitchFamily="34" charset="0"/>
              </a:rPr>
              <a:t>Transfer</a:t>
            </a:r>
          </a:p>
          <a:p>
            <a:pPr marL="514350" indent="-514350">
              <a:buAutoNum type="arabicParenR"/>
            </a:pPr>
            <a:r>
              <a:rPr lang="tr-TR" sz="2400" dirty="0" smtClean="0">
                <a:latin typeface="Arial" pitchFamily="34" charset="0"/>
                <a:ea typeface="Times New Roman"/>
                <a:cs typeface="Arial" pitchFamily="34" charset="0"/>
              </a:rPr>
              <a:t>Kirli </a:t>
            </a:r>
            <a:r>
              <a:rPr lang="tr-TR" sz="2400" dirty="0">
                <a:latin typeface="Arial" pitchFamily="34" charset="0"/>
                <a:ea typeface="Times New Roman"/>
                <a:cs typeface="Arial" pitchFamily="34" charset="0"/>
              </a:rPr>
              <a:t>Suların </a:t>
            </a:r>
            <a:r>
              <a:rPr lang="tr-TR" sz="2400" dirty="0" smtClean="0">
                <a:latin typeface="Arial" pitchFamily="34" charset="0"/>
                <a:ea typeface="Times New Roman"/>
                <a:cs typeface="Arial" pitchFamily="34" charset="0"/>
              </a:rPr>
              <a:t>Arıtılması</a:t>
            </a:r>
            <a:endParaRPr lang="tr-TR" sz="2400" dirty="0">
              <a:latin typeface="Arial" pitchFamily="34" charset="0"/>
              <a:ea typeface="Times New Roman"/>
              <a:cs typeface="Arial" pitchFamily="34" charset="0"/>
            </a:endParaRPr>
          </a:p>
          <a:p>
            <a:pPr marL="0" indent="0">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3393042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661648" cy="6408712"/>
          </a:xfrm>
        </p:spPr>
        <p:txBody>
          <a:bodyPr>
            <a:normAutofit/>
          </a:bodyPr>
          <a:lstStyle/>
          <a:p>
            <a:pPr indent="457200" algn="just">
              <a:lnSpc>
                <a:spcPct val="115000"/>
              </a:lnSpc>
              <a:spcAft>
                <a:spcPts val="0"/>
              </a:spcAft>
            </a:pPr>
            <a:r>
              <a:rPr lang="tr-TR" sz="2400" b="1" dirty="0">
                <a:latin typeface="Arial" pitchFamily="34" charset="0"/>
                <a:ea typeface="Times New Roman"/>
                <a:cs typeface="Arial" pitchFamily="34" charset="0"/>
              </a:rPr>
              <a:t>Yönetim   (Amenajman)   Problemleri</a:t>
            </a:r>
            <a:endParaRPr lang="tr-TR" sz="2400" dirty="0">
              <a:latin typeface="Arial" pitchFamily="34" charset="0"/>
              <a:ea typeface="Times New Roman"/>
              <a:cs typeface="Arial" pitchFamily="34" charset="0"/>
            </a:endParaRPr>
          </a:p>
          <a:p>
            <a:pPr indent="0" algn="just">
              <a:lnSpc>
                <a:spcPct val="115000"/>
              </a:lnSpc>
              <a:spcAft>
                <a:spcPts val="0"/>
              </a:spcAft>
              <a:buNone/>
            </a:pPr>
            <a:endParaRPr lang="tr-TR" sz="2400" dirty="0" smtClean="0">
              <a:latin typeface="Arial" pitchFamily="34" charset="0"/>
              <a:ea typeface="Times New Roman"/>
              <a:cs typeface="Arial" pitchFamily="34" charset="0"/>
            </a:endParaRPr>
          </a:p>
          <a:p>
            <a:pPr indent="0" algn="just">
              <a:lnSpc>
                <a:spcPct val="115000"/>
              </a:lnSpc>
              <a:spcAft>
                <a:spcPts val="0"/>
              </a:spcAft>
              <a:buNone/>
            </a:pPr>
            <a:r>
              <a:rPr lang="tr-TR" sz="2400" dirty="0" smtClean="0">
                <a:latin typeface="Arial" pitchFamily="34" charset="0"/>
                <a:ea typeface="Times New Roman"/>
                <a:cs typeface="Arial" pitchFamily="34" charset="0"/>
              </a:rPr>
              <a:t>Su </a:t>
            </a:r>
            <a:r>
              <a:rPr lang="tr-TR" sz="2400" dirty="0">
                <a:latin typeface="Arial" pitchFamily="34" charset="0"/>
                <a:ea typeface="Times New Roman"/>
                <a:cs typeface="Arial" pitchFamily="34" charset="0"/>
              </a:rPr>
              <a:t>kaynaklarının rasyonel bir biçimde geliştirilmesi, sistem pro­jelenip inşa edildikten sonra iyi bir amenajman ya da yönetimi göz ardı edemez. </a:t>
            </a:r>
            <a:endParaRPr lang="tr-TR" sz="2400" dirty="0" smtClean="0">
              <a:latin typeface="Arial" pitchFamily="34" charset="0"/>
              <a:ea typeface="Times New Roman"/>
              <a:cs typeface="Arial" pitchFamily="34" charset="0"/>
            </a:endParaRPr>
          </a:p>
          <a:p>
            <a:pPr indent="0" algn="just">
              <a:lnSpc>
                <a:spcPct val="115000"/>
              </a:lnSpc>
              <a:spcAft>
                <a:spcPts val="0"/>
              </a:spcAft>
              <a:buNone/>
            </a:pPr>
            <a:endParaRPr lang="tr-TR" sz="2400" b="1" i="1" dirty="0" smtClean="0">
              <a:latin typeface="Arial" pitchFamily="34" charset="0"/>
              <a:ea typeface="Times New Roman"/>
              <a:cs typeface="Arial" pitchFamily="34" charset="0"/>
            </a:endParaRPr>
          </a:p>
          <a:p>
            <a:pPr indent="0" algn="just">
              <a:lnSpc>
                <a:spcPct val="115000"/>
              </a:lnSpc>
              <a:spcAft>
                <a:spcPts val="0"/>
              </a:spcAft>
              <a:buNone/>
            </a:pPr>
            <a:r>
              <a:rPr lang="tr-TR" sz="2400" b="1" i="1" dirty="0" smtClean="0">
                <a:latin typeface="Arial" pitchFamily="34" charset="0"/>
                <a:ea typeface="Times New Roman"/>
                <a:cs typeface="Arial" pitchFamily="34" charset="0"/>
              </a:rPr>
              <a:t>Amenajman</a:t>
            </a:r>
            <a:r>
              <a:rPr lang="tr-TR" sz="2400" b="1" i="1" dirty="0">
                <a:latin typeface="Arial" pitchFamily="34" charset="0"/>
                <a:ea typeface="Times New Roman"/>
                <a:cs typeface="Arial" pitchFamily="34" charset="0"/>
              </a:rPr>
              <a:t>, işletme ile eş anlamda değildir. İşletme daha çok proje </a:t>
            </a:r>
            <a:r>
              <a:rPr lang="tr-TR" sz="2400" b="1" i="1" dirty="0" smtClean="0">
                <a:latin typeface="Arial" pitchFamily="34" charset="0"/>
                <a:ea typeface="Times New Roman"/>
                <a:cs typeface="Arial" pitchFamily="34" charset="0"/>
              </a:rPr>
              <a:t>amaçlarını </a:t>
            </a:r>
            <a:r>
              <a:rPr lang="tr-TR" sz="2400" b="1" i="1" dirty="0">
                <a:latin typeface="Arial" pitchFamily="34" charset="0"/>
                <a:ea typeface="Times New Roman"/>
                <a:cs typeface="Arial" pitchFamily="34" charset="0"/>
              </a:rPr>
              <a:t>gerçekleştirmek için sistemin fiziksel </a:t>
            </a:r>
            <a:r>
              <a:rPr lang="tr-TR" sz="2400" b="1" i="1" dirty="0" err="1">
                <a:latin typeface="Arial" pitchFamily="34" charset="0"/>
                <a:ea typeface="Times New Roman"/>
                <a:cs typeface="Arial" pitchFamily="34" charset="0"/>
              </a:rPr>
              <a:t>komponentleri</a:t>
            </a:r>
            <a:r>
              <a:rPr lang="tr-TR" sz="2400" b="1" i="1" dirty="0">
                <a:latin typeface="Arial" pitchFamily="34" charset="0"/>
                <a:ea typeface="Times New Roman"/>
                <a:cs typeface="Arial" pitchFamily="34" charset="0"/>
              </a:rPr>
              <a:t> üzerinde yapılan bir teknik işlemler dizisidir. </a:t>
            </a:r>
            <a:endParaRPr lang="tr-TR" sz="2400" b="1" i="1" dirty="0" smtClean="0">
              <a:latin typeface="Arial" pitchFamily="34" charset="0"/>
              <a:ea typeface="Times New Roman"/>
              <a:cs typeface="Arial" pitchFamily="34" charset="0"/>
            </a:endParaRPr>
          </a:p>
          <a:p>
            <a:pPr indent="0" algn="just">
              <a:lnSpc>
                <a:spcPct val="115000"/>
              </a:lnSpc>
              <a:spcAft>
                <a:spcPts val="0"/>
              </a:spcAft>
              <a:buNone/>
            </a:pPr>
            <a:endParaRPr lang="tr-TR" sz="2400" b="1" i="1" dirty="0">
              <a:latin typeface="Arial" pitchFamily="34" charset="0"/>
              <a:ea typeface="Times New Roman"/>
              <a:cs typeface="Arial" pitchFamily="34" charset="0"/>
            </a:endParaRPr>
          </a:p>
          <a:p>
            <a:pPr indent="0" algn="just">
              <a:lnSpc>
                <a:spcPct val="115000"/>
              </a:lnSpc>
              <a:spcAft>
                <a:spcPts val="0"/>
              </a:spcAft>
              <a:buNone/>
            </a:pPr>
            <a:r>
              <a:rPr lang="tr-TR" sz="2400" b="1" i="1" dirty="0" smtClean="0">
                <a:latin typeface="Arial" pitchFamily="34" charset="0"/>
                <a:ea typeface="Times New Roman"/>
                <a:cs typeface="Arial" pitchFamily="34" charset="0"/>
              </a:rPr>
              <a:t>Ancak </a:t>
            </a:r>
            <a:r>
              <a:rPr lang="tr-TR" sz="2400" b="1" i="1" dirty="0">
                <a:latin typeface="Arial" pitchFamily="34" charset="0"/>
                <a:ea typeface="Times New Roman"/>
                <a:cs typeface="Arial" pitchFamily="34" charset="0"/>
              </a:rPr>
              <a:t>amenajman ya da yönetim, içinde işletme işleminin de yer aldığı orga­nizasyonu ifade eder.</a:t>
            </a:r>
            <a:r>
              <a:rPr lang="tr-TR" sz="2400" b="1" dirty="0">
                <a:latin typeface="Arial" pitchFamily="34" charset="0"/>
                <a:ea typeface="Times New Roman"/>
                <a:cs typeface="Arial" pitchFamily="34" charset="0"/>
              </a:rPr>
              <a:t> </a:t>
            </a:r>
            <a:endParaRPr lang="tr-TR" sz="2400" b="1" dirty="0" smtClean="0">
              <a:latin typeface="Arial" pitchFamily="34" charset="0"/>
              <a:ea typeface="Times New Roman"/>
              <a:cs typeface="Arial" pitchFamily="34" charset="0"/>
            </a:endParaRPr>
          </a:p>
          <a:p>
            <a:pPr marL="0" indent="0">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4142737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480720"/>
          </a:xfrm>
        </p:spPr>
        <p:txBody>
          <a:bodyPr>
            <a:normAutofit fontScale="70000" lnSpcReduction="20000"/>
          </a:bodyPr>
          <a:lstStyle/>
          <a:p>
            <a:pPr lvl="0" indent="0" algn="just">
              <a:lnSpc>
                <a:spcPct val="115000"/>
              </a:lnSpc>
              <a:buNone/>
            </a:pPr>
            <a:r>
              <a:rPr lang="tr-TR" sz="2800" b="1" u="sng" dirty="0">
                <a:solidFill>
                  <a:prstClr val="black"/>
                </a:solidFill>
                <a:latin typeface="Arial" pitchFamily="34" charset="0"/>
                <a:ea typeface="Times New Roman"/>
                <a:cs typeface="Arial" pitchFamily="34" charset="0"/>
              </a:rPr>
              <a:t>Bazı yöne­tim problemleri şöyle sıralanabilir:</a:t>
            </a:r>
          </a:p>
          <a:p>
            <a:pPr marL="514350" indent="-514350">
              <a:buAutoNum type="arabicPeriod"/>
            </a:pPr>
            <a:r>
              <a:rPr lang="tr-TR" sz="2800" dirty="0" smtClean="0">
                <a:latin typeface="Arial" pitchFamily="34" charset="0"/>
                <a:ea typeface="Times New Roman"/>
                <a:cs typeface="Arial" pitchFamily="34" charset="0"/>
              </a:rPr>
              <a:t>Su Kaynakları </a:t>
            </a:r>
            <a:r>
              <a:rPr lang="tr-TR" sz="2800" dirty="0">
                <a:latin typeface="Arial" pitchFamily="34" charset="0"/>
                <a:ea typeface="Times New Roman"/>
                <a:cs typeface="Arial" pitchFamily="34" charset="0"/>
              </a:rPr>
              <a:t>Yönetimi İçin Akım </a:t>
            </a:r>
            <a:r>
              <a:rPr lang="tr-TR" sz="2800" dirty="0" smtClean="0">
                <a:latin typeface="Arial" pitchFamily="34" charset="0"/>
                <a:ea typeface="Times New Roman"/>
                <a:cs typeface="Arial" pitchFamily="34" charset="0"/>
              </a:rPr>
              <a:t>Tahminleri</a:t>
            </a:r>
          </a:p>
          <a:p>
            <a:pPr marL="514350" indent="-514350">
              <a:buAutoNum type="arabicPeriod"/>
            </a:pPr>
            <a:r>
              <a:rPr lang="tr-TR" sz="2800" dirty="0" smtClean="0">
                <a:latin typeface="Arial" pitchFamily="34" charset="0"/>
                <a:ea typeface="Times New Roman"/>
                <a:cs typeface="Arial" pitchFamily="34" charset="0"/>
              </a:rPr>
              <a:t>Taşkın </a:t>
            </a:r>
            <a:r>
              <a:rPr lang="tr-TR" sz="2800" dirty="0">
                <a:latin typeface="Arial" pitchFamily="34" charset="0"/>
                <a:ea typeface="Times New Roman"/>
                <a:cs typeface="Arial" pitchFamily="34" charset="0"/>
              </a:rPr>
              <a:t>Zararı </a:t>
            </a:r>
            <a:r>
              <a:rPr lang="tr-TR" sz="2800" dirty="0" smtClean="0">
                <a:latin typeface="Arial" pitchFamily="34" charset="0"/>
                <a:ea typeface="Times New Roman"/>
                <a:cs typeface="Arial" pitchFamily="34" charset="0"/>
              </a:rPr>
              <a:t>Yönetimi</a:t>
            </a:r>
          </a:p>
          <a:p>
            <a:pPr marL="514350" indent="-514350">
              <a:buAutoNum type="arabicPeriod"/>
            </a:pPr>
            <a:r>
              <a:rPr lang="tr-TR" sz="2800" dirty="0" smtClean="0">
                <a:latin typeface="Arial" pitchFamily="34" charset="0"/>
                <a:ea typeface="Times New Roman"/>
                <a:cs typeface="Arial" pitchFamily="34" charset="0"/>
              </a:rPr>
              <a:t>Kurumsal Problemler</a:t>
            </a:r>
          </a:p>
          <a:p>
            <a:pPr marL="514350" indent="-514350">
              <a:buAutoNum type="arabicPeriod"/>
            </a:pPr>
            <a:r>
              <a:rPr lang="tr-TR" sz="2800" dirty="0" smtClean="0">
                <a:latin typeface="Arial" pitchFamily="34" charset="0"/>
                <a:ea typeface="Times New Roman"/>
                <a:cs typeface="Arial" pitchFamily="34" charset="0"/>
              </a:rPr>
              <a:t> </a:t>
            </a:r>
            <a:r>
              <a:rPr lang="tr-TR" sz="2800" dirty="0">
                <a:latin typeface="Arial" pitchFamily="34" charset="0"/>
                <a:ea typeface="Times New Roman"/>
                <a:cs typeface="Arial" pitchFamily="34" charset="0"/>
              </a:rPr>
              <a:t>Politika </a:t>
            </a:r>
            <a:r>
              <a:rPr lang="tr-TR" sz="2800" dirty="0" smtClean="0">
                <a:latin typeface="Arial" pitchFamily="34" charset="0"/>
                <a:ea typeface="Times New Roman"/>
                <a:cs typeface="Arial" pitchFamily="34" charset="0"/>
              </a:rPr>
              <a:t>Problemleri</a:t>
            </a:r>
          </a:p>
          <a:p>
            <a:pPr indent="457200" algn="just">
              <a:lnSpc>
                <a:spcPct val="115000"/>
              </a:lnSpc>
              <a:spcAft>
                <a:spcPts val="0"/>
              </a:spcAft>
            </a:pPr>
            <a:r>
              <a:rPr lang="tr-TR" sz="2800" b="1" dirty="0" err="1">
                <a:latin typeface="Arial" pitchFamily="34" charset="0"/>
                <a:ea typeface="Times New Roman"/>
                <a:cs typeface="Arial" pitchFamily="34" charset="0"/>
              </a:rPr>
              <a:t>Projeleme</a:t>
            </a:r>
            <a:r>
              <a:rPr lang="tr-TR" sz="2800" b="1" dirty="0">
                <a:latin typeface="Arial" pitchFamily="34" charset="0"/>
                <a:ea typeface="Times New Roman"/>
                <a:cs typeface="Arial" pitchFamily="34" charset="0"/>
              </a:rPr>
              <a:t> Problemleri</a:t>
            </a:r>
            <a:endParaRPr lang="tr-TR" sz="2800" dirty="0">
              <a:latin typeface="Arial" pitchFamily="34" charset="0"/>
              <a:ea typeface="Times New Roman"/>
              <a:cs typeface="Arial" pitchFamily="34" charset="0"/>
            </a:endParaRPr>
          </a:p>
          <a:p>
            <a:pPr marL="457200" indent="-457200">
              <a:buAutoNum type="arabicPeriod"/>
            </a:pPr>
            <a:r>
              <a:rPr lang="tr-TR" sz="2800" dirty="0" smtClean="0">
                <a:latin typeface="Arial" pitchFamily="34" charset="0"/>
                <a:ea typeface="Times New Roman"/>
                <a:cs typeface="Arial" pitchFamily="34" charset="0"/>
              </a:rPr>
              <a:t>Su Kaynaklarının </a:t>
            </a:r>
            <a:r>
              <a:rPr lang="tr-TR" sz="2800" dirty="0">
                <a:latin typeface="Arial" pitchFamily="34" charset="0"/>
                <a:ea typeface="Times New Roman"/>
                <a:cs typeface="Arial" pitchFamily="34" charset="0"/>
              </a:rPr>
              <a:t>Kapsamlı </a:t>
            </a:r>
            <a:r>
              <a:rPr lang="tr-TR" sz="2800" dirty="0" smtClean="0">
                <a:latin typeface="Arial" pitchFamily="34" charset="0"/>
                <a:ea typeface="Times New Roman"/>
                <a:cs typeface="Arial" pitchFamily="34" charset="0"/>
              </a:rPr>
              <a:t>Planlaması</a:t>
            </a:r>
          </a:p>
          <a:p>
            <a:pPr indent="0" algn="just">
              <a:lnSpc>
                <a:spcPct val="115000"/>
              </a:lnSpc>
              <a:spcAft>
                <a:spcPts val="0"/>
              </a:spcAft>
              <a:buNone/>
            </a:pPr>
            <a:r>
              <a:rPr lang="tr-TR" sz="2800" b="1" i="1" dirty="0">
                <a:latin typeface="Arial" pitchFamily="34" charset="0"/>
                <a:ea typeface="Times New Roman"/>
                <a:cs typeface="Arial" pitchFamily="34" charset="0"/>
              </a:rPr>
              <a:t>Su kaynaklarının kapsamlı bir biçimde planlamasında</a:t>
            </a:r>
            <a:r>
              <a:rPr lang="tr-TR" sz="2800" dirty="0">
                <a:latin typeface="Arial" pitchFamily="34" charset="0"/>
                <a:ea typeface="Times New Roman"/>
                <a:cs typeface="Arial" pitchFamily="34" charset="0"/>
              </a:rPr>
              <a:t> </a:t>
            </a:r>
            <a:endParaRPr lang="tr-TR" sz="2800" dirty="0" smtClean="0">
              <a:latin typeface="Arial" pitchFamily="34" charset="0"/>
              <a:ea typeface="Times New Roman"/>
              <a:cs typeface="Arial" pitchFamily="34" charset="0"/>
            </a:endParaRPr>
          </a:p>
          <a:p>
            <a:pPr marL="800100" indent="-457200" algn="just">
              <a:lnSpc>
                <a:spcPct val="115000"/>
              </a:lnSpc>
              <a:spcAft>
                <a:spcPts val="0"/>
              </a:spcAft>
              <a:buAutoNum type="arabicParenR"/>
            </a:pPr>
            <a:r>
              <a:rPr lang="tr-TR" sz="2800" i="1" dirty="0" smtClean="0">
                <a:latin typeface="Arial" pitchFamily="34" charset="0"/>
                <a:ea typeface="Times New Roman"/>
                <a:cs typeface="Arial" pitchFamily="34" charset="0"/>
              </a:rPr>
              <a:t>Te­mel </a:t>
            </a:r>
            <a:r>
              <a:rPr lang="tr-TR" sz="2800" i="1" dirty="0">
                <a:latin typeface="Arial" pitchFamily="34" charset="0"/>
                <a:ea typeface="Times New Roman"/>
                <a:cs typeface="Arial" pitchFamily="34" charset="0"/>
              </a:rPr>
              <a:t>verilerin toplanması ve analizi, </a:t>
            </a:r>
            <a:endParaRPr lang="tr-TR" sz="2800" i="1" dirty="0" smtClean="0">
              <a:latin typeface="Arial" pitchFamily="34" charset="0"/>
              <a:ea typeface="Times New Roman"/>
              <a:cs typeface="Arial" pitchFamily="34" charset="0"/>
            </a:endParaRPr>
          </a:p>
          <a:p>
            <a:pPr marL="800100" indent="-457200" algn="just">
              <a:lnSpc>
                <a:spcPct val="115000"/>
              </a:lnSpc>
              <a:spcAft>
                <a:spcPts val="0"/>
              </a:spcAft>
              <a:buAutoNum type="arabicParenR"/>
            </a:pPr>
            <a:r>
              <a:rPr lang="tr-TR" sz="2800" i="1" dirty="0" smtClean="0">
                <a:latin typeface="Arial" pitchFamily="34" charset="0"/>
                <a:ea typeface="Times New Roman"/>
                <a:cs typeface="Arial" pitchFamily="34" charset="0"/>
              </a:rPr>
              <a:t> </a:t>
            </a:r>
            <a:r>
              <a:rPr lang="tr-TR" sz="2800" i="1" dirty="0">
                <a:latin typeface="Arial" pitchFamily="34" charset="0"/>
                <a:ea typeface="Times New Roman"/>
                <a:cs typeface="Arial" pitchFamily="34" charset="0"/>
              </a:rPr>
              <a:t>Planlama, </a:t>
            </a:r>
            <a:endParaRPr lang="tr-TR" sz="2800" i="1" dirty="0" smtClean="0">
              <a:latin typeface="Arial" pitchFamily="34" charset="0"/>
              <a:ea typeface="Times New Roman"/>
              <a:cs typeface="Arial" pitchFamily="34" charset="0"/>
            </a:endParaRPr>
          </a:p>
          <a:p>
            <a:pPr marL="800100" indent="-457200" algn="just">
              <a:lnSpc>
                <a:spcPct val="115000"/>
              </a:lnSpc>
              <a:spcAft>
                <a:spcPts val="0"/>
              </a:spcAft>
              <a:buAutoNum type="arabicParenR"/>
            </a:pPr>
            <a:r>
              <a:rPr lang="tr-TR" sz="2800" i="1" dirty="0" smtClean="0">
                <a:latin typeface="Arial" pitchFamily="34" charset="0"/>
                <a:ea typeface="Times New Roman"/>
                <a:cs typeface="Arial" pitchFamily="34" charset="0"/>
              </a:rPr>
              <a:t>İnşaat </a:t>
            </a:r>
            <a:r>
              <a:rPr lang="tr-TR" sz="2800" i="1" dirty="0">
                <a:latin typeface="Arial" pitchFamily="34" charset="0"/>
                <a:ea typeface="Times New Roman"/>
                <a:cs typeface="Arial" pitchFamily="34" charset="0"/>
              </a:rPr>
              <a:t>ve Geliş­tirme, </a:t>
            </a:r>
            <a:endParaRPr lang="tr-TR" sz="2800" i="1" dirty="0" smtClean="0">
              <a:latin typeface="Arial" pitchFamily="34" charset="0"/>
              <a:ea typeface="Times New Roman"/>
              <a:cs typeface="Arial" pitchFamily="34" charset="0"/>
            </a:endParaRPr>
          </a:p>
          <a:p>
            <a:pPr marL="800100" indent="-457200" algn="just">
              <a:lnSpc>
                <a:spcPct val="115000"/>
              </a:lnSpc>
              <a:spcAft>
                <a:spcPts val="0"/>
              </a:spcAft>
              <a:buAutoNum type="arabicParenR"/>
            </a:pPr>
            <a:r>
              <a:rPr lang="tr-TR" sz="2800" i="1" dirty="0" smtClean="0">
                <a:latin typeface="Arial" pitchFamily="34" charset="0"/>
                <a:ea typeface="Times New Roman"/>
                <a:cs typeface="Arial" pitchFamily="34" charset="0"/>
              </a:rPr>
              <a:t>Yönetim </a:t>
            </a:r>
            <a:r>
              <a:rPr lang="tr-TR" sz="2800" i="1" dirty="0">
                <a:latin typeface="Arial" pitchFamily="34" charset="0"/>
                <a:ea typeface="Times New Roman"/>
                <a:cs typeface="Arial" pitchFamily="34" charset="0"/>
              </a:rPr>
              <a:t>Amenajman</a:t>
            </a:r>
            <a:r>
              <a:rPr lang="tr-TR" sz="2800" dirty="0">
                <a:latin typeface="Arial" pitchFamily="34" charset="0"/>
                <a:ea typeface="Times New Roman"/>
                <a:cs typeface="Arial" pitchFamily="34" charset="0"/>
              </a:rPr>
              <a:t> olmak üzere belli başlı dört aşama vardır. </a:t>
            </a:r>
            <a:endParaRPr lang="tr-TR" sz="2800" dirty="0" smtClean="0">
              <a:latin typeface="Arial" pitchFamily="34" charset="0"/>
              <a:ea typeface="Times New Roman"/>
              <a:cs typeface="Arial" pitchFamily="34" charset="0"/>
            </a:endParaRPr>
          </a:p>
          <a:p>
            <a:pPr indent="0" algn="just">
              <a:lnSpc>
                <a:spcPct val="115000"/>
              </a:lnSpc>
              <a:spcAft>
                <a:spcPts val="0"/>
              </a:spcAft>
              <a:buNone/>
            </a:pPr>
            <a:r>
              <a:rPr lang="tr-TR" sz="2800" b="1" u="sng" dirty="0" smtClean="0">
                <a:latin typeface="Arial" pitchFamily="34" charset="0"/>
                <a:ea typeface="Times New Roman"/>
                <a:cs typeface="Arial" pitchFamily="34" charset="0"/>
              </a:rPr>
              <a:t>Yeterli </a:t>
            </a:r>
            <a:r>
              <a:rPr lang="tr-TR" sz="2800" b="1" u="sng" dirty="0">
                <a:latin typeface="Arial" pitchFamily="34" charset="0"/>
                <a:ea typeface="Times New Roman"/>
                <a:cs typeface="Arial" pitchFamily="34" charset="0"/>
              </a:rPr>
              <a:t>bir biçimde çözüm ve konuya ilişkin araştırmaların yoğunlaştırılmasını gerektiren belli başlı problemler </a:t>
            </a:r>
            <a:endParaRPr lang="tr-TR" sz="2800" b="1" u="sng" dirty="0" smtClean="0">
              <a:latin typeface="Arial" pitchFamily="34" charset="0"/>
              <a:ea typeface="Times New Roman"/>
              <a:cs typeface="Arial" pitchFamily="34" charset="0"/>
            </a:endParaRPr>
          </a:p>
          <a:p>
            <a:pPr marL="800100" indent="-457200" algn="just">
              <a:lnSpc>
                <a:spcPct val="115000"/>
              </a:lnSpc>
              <a:spcAft>
                <a:spcPts val="0"/>
              </a:spcAft>
              <a:buAutoNum type="arabicParenR"/>
            </a:pPr>
            <a:r>
              <a:rPr lang="tr-TR" sz="2800" dirty="0" err="1" smtClean="0">
                <a:latin typeface="Arial" pitchFamily="34" charset="0"/>
                <a:ea typeface="Times New Roman"/>
                <a:cs typeface="Arial" pitchFamily="34" charset="0"/>
              </a:rPr>
              <a:t>Projeleme</a:t>
            </a:r>
            <a:r>
              <a:rPr lang="tr-TR" sz="2800" dirty="0" smtClean="0">
                <a:latin typeface="Arial" pitchFamily="34" charset="0"/>
                <a:ea typeface="Times New Roman"/>
                <a:cs typeface="Arial" pitchFamily="34" charset="0"/>
              </a:rPr>
              <a:t> </a:t>
            </a:r>
            <a:r>
              <a:rPr lang="tr-TR" sz="2800" dirty="0">
                <a:latin typeface="Arial" pitchFamily="34" charset="0"/>
                <a:ea typeface="Times New Roman"/>
                <a:cs typeface="Arial" pitchFamily="34" charset="0"/>
              </a:rPr>
              <a:t>amaçlarının belirlenmesi, </a:t>
            </a:r>
            <a:endParaRPr lang="tr-TR" sz="2800" dirty="0" smtClean="0">
              <a:latin typeface="Arial" pitchFamily="34" charset="0"/>
              <a:ea typeface="Times New Roman"/>
              <a:cs typeface="Arial" pitchFamily="34" charset="0"/>
            </a:endParaRPr>
          </a:p>
          <a:p>
            <a:pPr marL="800100" indent="-457200" algn="just">
              <a:lnSpc>
                <a:spcPct val="115000"/>
              </a:lnSpc>
              <a:spcAft>
                <a:spcPts val="0"/>
              </a:spcAft>
              <a:buAutoNum type="arabicParenR"/>
            </a:pPr>
            <a:r>
              <a:rPr lang="tr-TR" sz="2800" dirty="0" smtClean="0">
                <a:latin typeface="Arial" pitchFamily="34" charset="0"/>
                <a:ea typeface="Times New Roman"/>
                <a:cs typeface="Arial" pitchFamily="34" charset="0"/>
              </a:rPr>
              <a:t>Amaçların </a:t>
            </a:r>
            <a:r>
              <a:rPr lang="tr-TR" sz="2800" dirty="0" err="1">
                <a:latin typeface="Arial" pitchFamily="34" charset="0"/>
                <a:ea typeface="Times New Roman"/>
                <a:cs typeface="Arial" pitchFamily="34" charset="0"/>
              </a:rPr>
              <a:t>projeleme</a:t>
            </a:r>
            <a:r>
              <a:rPr lang="tr-TR" sz="2800" dirty="0">
                <a:latin typeface="Arial" pitchFamily="34" charset="0"/>
                <a:ea typeface="Times New Roman"/>
                <a:cs typeface="Arial" pitchFamily="34" charset="0"/>
              </a:rPr>
              <a:t> kriterlerine dönüş­türülmesi ve </a:t>
            </a:r>
            <a:endParaRPr lang="tr-TR" sz="2800" dirty="0" smtClean="0">
              <a:latin typeface="Arial" pitchFamily="34" charset="0"/>
              <a:ea typeface="Times New Roman"/>
              <a:cs typeface="Arial" pitchFamily="34" charset="0"/>
            </a:endParaRPr>
          </a:p>
          <a:p>
            <a:pPr marL="800100" indent="-457200" algn="just">
              <a:lnSpc>
                <a:spcPct val="115000"/>
              </a:lnSpc>
              <a:spcAft>
                <a:spcPts val="0"/>
              </a:spcAft>
              <a:buAutoNum type="arabicParenR"/>
            </a:pPr>
            <a:r>
              <a:rPr lang="tr-TR" sz="2800" dirty="0" smtClean="0">
                <a:latin typeface="Arial" pitchFamily="34" charset="0"/>
                <a:ea typeface="Times New Roman"/>
                <a:cs typeface="Arial" pitchFamily="34" charset="0"/>
              </a:rPr>
              <a:t>Amaçların </a:t>
            </a:r>
            <a:r>
              <a:rPr lang="tr-TR" sz="2800" dirty="0">
                <a:latin typeface="Arial" pitchFamily="34" charset="0"/>
                <a:ea typeface="Times New Roman"/>
                <a:cs typeface="Arial" pitchFamily="34" charset="0"/>
              </a:rPr>
              <a:t>maksimum ölçüde gerçekleştirilmesi için gerekli </a:t>
            </a:r>
            <a:r>
              <a:rPr lang="tr-TR" sz="2800" dirty="0" err="1">
                <a:latin typeface="Arial" pitchFamily="34" charset="0"/>
                <a:ea typeface="Times New Roman"/>
                <a:cs typeface="Arial" pitchFamily="34" charset="0"/>
              </a:rPr>
              <a:t>projeleme</a:t>
            </a:r>
            <a:r>
              <a:rPr lang="tr-TR" sz="2800" dirty="0">
                <a:latin typeface="Arial" pitchFamily="34" charset="0"/>
                <a:ea typeface="Times New Roman"/>
                <a:cs typeface="Arial" pitchFamily="34" charset="0"/>
              </a:rPr>
              <a:t> kriterlerinin kullanılması biçiminde özetlenebilir.</a:t>
            </a:r>
          </a:p>
          <a:p>
            <a:pPr marL="0" indent="0">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1961443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Autofit/>
          </a:bodyPr>
          <a:lstStyle/>
          <a:p>
            <a:pPr marL="0" indent="0" algn="just">
              <a:buNone/>
            </a:pPr>
            <a:r>
              <a:rPr lang="tr-TR" sz="2400" dirty="0" smtClean="0">
                <a:latin typeface="Arial" pitchFamily="34" charset="0"/>
                <a:cs typeface="Arial" pitchFamily="34" charset="0"/>
              </a:rPr>
              <a:t>1. </a:t>
            </a:r>
            <a:r>
              <a:rPr lang="tr-TR" sz="2400" dirty="0" err="1" smtClean="0">
                <a:latin typeface="Arial" pitchFamily="34" charset="0"/>
                <a:cs typeface="Arial" pitchFamily="34" charset="0"/>
              </a:rPr>
              <a:t>Projeleme</a:t>
            </a:r>
            <a:r>
              <a:rPr lang="tr-TR" sz="2400" dirty="0" smtClean="0">
                <a:latin typeface="Arial" pitchFamily="34" charset="0"/>
                <a:cs typeface="Arial" pitchFamily="34" charset="0"/>
              </a:rPr>
              <a:t> Amaçlarının Belirlenmesi</a:t>
            </a:r>
          </a:p>
          <a:p>
            <a:pPr marL="0" indent="0" algn="just">
              <a:buNone/>
            </a:pPr>
            <a:r>
              <a:rPr lang="tr-TR" sz="2400" dirty="0" smtClean="0">
                <a:latin typeface="Arial" pitchFamily="34" charset="0"/>
                <a:cs typeface="Arial" pitchFamily="34" charset="0"/>
              </a:rPr>
              <a:t>2. Amaçların Proje Kriterine Dönüştürülmesi: Proje kriterine ilişkin araştırılması gereken başlıca iki problem;</a:t>
            </a:r>
          </a:p>
          <a:p>
            <a:pPr marL="0" indent="0" algn="just">
              <a:buNone/>
            </a:pPr>
            <a:r>
              <a:rPr lang="tr-TR" sz="2400" dirty="0" smtClean="0">
                <a:latin typeface="Arial" pitchFamily="34" charset="0"/>
                <a:cs typeface="Arial" pitchFamily="34" charset="0"/>
              </a:rPr>
              <a:t> </a:t>
            </a:r>
          </a:p>
          <a:p>
            <a:pPr marL="457200" indent="-457200" algn="just">
              <a:buAutoNum type="alphaLcParenR"/>
            </a:pPr>
            <a:r>
              <a:rPr lang="tr-TR" sz="2400" dirty="0" smtClean="0">
                <a:latin typeface="Arial" pitchFamily="34" charset="0"/>
                <a:cs typeface="Arial" pitchFamily="34" charset="0"/>
              </a:rPr>
              <a:t>Plan </a:t>
            </a:r>
            <a:r>
              <a:rPr lang="tr-TR" sz="2400" dirty="0" err="1" smtClean="0">
                <a:latin typeface="Arial" pitchFamily="34" charset="0"/>
                <a:cs typeface="Arial" pitchFamily="34" charset="0"/>
              </a:rPr>
              <a:t>formulasyonunda</a:t>
            </a:r>
            <a:r>
              <a:rPr lang="tr-TR" sz="2400" dirty="0" smtClean="0">
                <a:latin typeface="Arial" pitchFamily="34" charset="0"/>
                <a:cs typeface="Arial" pitchFamily="34" charset="0"/>
              </a:rPr>
              <a:t> faydalar yerine alternatif maliyetlerin kullanılması, </a:t>
            </a:r>
          </a:p>
          <a:p>
            <a:pPr marL="457200" indent="-457200" algn="just">
              <a:buAutoNum type="alphaLcParenR"/>
            </a:pPr>
            <a:r>
              <a:rPr lang="tr-TR" sz="2400" dirty="0" smtClean="0">
                <a:latin typeface="Arial" pitchFamily="34" charset="0"/>
                <a:cs typeface="Arial" pitchFamily="34" charset="0"/>
              </a:rPr>
              <a:t>Su kaynakları planlaması ile kentsel ve kırsal arazi kullanımı, yol rekreasyon vb. planlamalar arasındaki ilişkinin belirlenmesi olarak ifade edilebilir.</a:t>
            </a:r>
          </a:p>
          <a:p>
            <a:pPr marL="457200" indent="-457200" algn="just">
              <a:buAutoNum type="arabicParenR"/>
            </a:pPr>
            <a:endParaRPr lang="tr-TR" sz="2400" dirty="0" smtClean="0">
              <a:latin typeface="Arial" pitchFamily="34" charset="0"/>
              <a:cs typeface="Arial" pitchFamily="34" charset="0"/>
            </a:endParaRPr>
          </a:p>
          <a:p>
            <a:pPr marL="0" indent="0" algn="just">
              <a:buNone/>
            </a:pPr>
            <a:r>
              <a:rPr lang="tr-TR" sz="2400" dirty="0" smtClean="0">
                <a:latin typeface="Arial" pitchFamily="34" charset="0"/>
                <a:cs typeface="Arial" pitchFamily="34" charset="0"/>
              </a:rPr>
              <a:t>3. Bölgesel Su Kaynağı Planın Hazırlanması: Planlama, işleminin bu aşaması, sistem analizi etkinliklerinin tamamını İçine alır. </a:t>
            </a:r>
          </a:p>
        </p:txBody>
      </p:sp>
    </p:spTree>
    <p:extLst>
      <p:ext uri="{BB962C8B-B14F-4D97-AF65-F5344CB8AC3E}">
        <p14:creationId xmlns:p14="http://schemas.microsoft.com/office/powerpoint/2010/main" val="3980665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6192688"/>
          </a:xfrm>
        </p:spPr>
        <p:txBody>
          <a:bodyPr>
            <a:noAutofit/>
          </a:bodyPr>
          <a:lstStyle/>
          <a:p>
            <a:pPr marL="0" indent="0" algn="just">
              <a:buNone/>
            </a:pPr>
            <a:r>
              <a:rPr lang="tr-TR" sz="2200" b="1" u="sng" dirty="0" smtClean="0">
                <a:latin typeface="Arial" pitchFamily="34" charset="0"/>
                <a:cs typeface="Arial" pitchFamily="34" charset="0"/>
              </a:rPr>
              <a:t>Konuya ilişkin göz önüne alınması gereken problemler şöyle özetlenebilir.</a:t>
            </a:r>
          </a:p>
          <a:p>
            <a:pPr marL="0" indent="0" algn="just">
              <a:buNone/>
            </a:pPr>
            <a:r>
              <a:rPr lang="tr-TR" sz="2200" b="1" dirty="0" smtClean="0">
                <a:latin typeface="Arial" pitchFamily="34" charset="0"/>
                <a:cs typeface="Arial" pitchFamily="34" charset="0"/>
              </a:rPr>
              <a:t>1. </a:t>
            </a:r>
            <a:r>
              <a:rPr lang="tr-TR" sz="2200" dirty="0" smtClean="0">
                <a:latin typeface="Arial" pitchFamily="34" charset="0"/>
                <a:cs typeface="Arial" pitchFamily="34" charset="0"/>
              </a:rPr>
              <a:t>Bölgesel ekonomik projeksiyonların hazırlanması için gerekli teknikler ayrıntılı biçimde incelenmelidir. Bu çerçevede; bölgesel girdi-çıktı modelleri, başlıca sanayi sektörlerinin su kullanımı, su ücreti belirleme seçenekleri, su talebi, sektörlere göre teknoloji, fiyat ve amenajman değişikliklerindeki duyarlılık analizleri göz önüne alınmalıdır.</a:t>
            </a:r>
          </a:p>
          <a:p>
            <a:pPr marL="0" indent="0" algn="just">
              <a:buNone/>
            </a:pPr>
            <a:r>
              <a:rPr lang="tr-TR" sz="2200" b="1" dirty="0" smtClean="0">
                <a:latin typeface="Arial" pitchFamily="34" charset="0"/>
                <a:cs typeface="Arial" pitchFamily="34" charset="0"/>
              </a:rPr>
              <a:t>2. </a:t>
            </a:r>
            <a:r>
              <a:rPr lang="tr-TR" sz="2200" dirty="0" smtClean="0">
                <a:latin typeface="Arial" pitchFamily="34" charset="0"/>
                <a:cs typeface="Arial" pitchFamily="34" charset="0"/>
              </a:rPr>
              <a:t>Su kaynağı fayda fonksiyonlarının geliştirilmesi konusunda ek araştırmalar yapılmalıdır.</a:t>
            </a:r>
          </a:p>
          <a:p>
            <a:pPr marL="0" indent="0" algn="just">
              <a:buNone/>
            </a:pPr>
            <a:r>
              <a:rPr lang="tr-TR" sz="2200" b="1" dirty="0" smtClean="0">
                <a:latin typeface="Arial" pitchFamily="34" charset="0"/>
                <a:cs typeface="Arial" pitchFamily="34" charset="0"/>
              </a:rPr>
              <a:t>3. </a:t>
            </a:r>
            <a:r>
              <a:rPr lang="tr-TR" sz="2200" dirty="0" smtClean="0">
                <a:latin typeface="Arial" pitchFamily="34" charset="0"/>
                <a:cs typeface="Arial" pitchFamily="34" charset="0"/>
              </a:rPr>
              <a:t>Teknolojik fonksiyonun daha doğru bir biçimde elde edilmesi konusunda çalışmalar yapılmalıdır. </a:t>
            </a:r>
          </a:p>
          <a:p>
            <a:pPr marL="0" indent="0" algn="just">
              <a:buNone/>
            </a:pPr>
            <a:r>
              <a:rPr lang="tr-TR" sz="2200" b="1" dirty="0" smtClean="0">
                <a:latin typeface="Arial" pitchFamily="34" charset="0"/>
                <a:cs typeface="Arial" pitchFamily="34" charset="0"/>
              </a:rPr>
              <a:t>4. </a:t>
            </a:r>
            <a:r>
              <a:rPr lang="tr-TR" sz="2200" dirty="0" smtClean="0">
                <a:latin typeface="Arial" pitchFamily="34" charset="0"/>
                <a:cs typeface="Arial" pitchFamily="34" charset="0"/>
              </a:rPr>
              <a:t>Sistem alternatiflerinin ön incelemesinde uygulanabilecek metotların geliştirilmesi yararlıdır</a:t>
            </a:r>
          </a:p>
          <a:p>
            <a:pPr marL="0" indent="0">
              <a:buNone/>
            </a:pPr>
            <a:r>
              <a:rPr lang="tr-TR" sz="2200" b="1" dirty="0" smtClean="0">
                <a:latin typeface="Arial" pitchFamily="34" charset="0"/>
                <a:cs typeface="Arial" pitchFamily="34" charset="0"/>
              </a:rPr>
              <a:t>5. </a:t>
            </a:r>
            <a:r>
              <a:rPr lang="tr-TR" sz="2200" dirty="0" smtClean="0">
                <a:latin typeface="Arial" pitchFamily="34" charset="0"/>
                <a:cs typeface="Arial" pitchFamily="34" charset="0"/>
              </a:rPr>
              <a:t>Optimizasyona yönelik ayrıntılı çalışmalar için uygun teknikler geliştirilmelidir. </a:t>
            </a:r>
            <a:endParaRPr lang="tr-TR" sz="2200" dirty="0">
              <a:latin typeface="Arial" pitchFamily="34" charset="0"/>
              <a:cs typeface="Arial" pitchFamily="34" charset="0"/>
            </a:endParaRPr>
          </a:p>
        </p:txBody>
      </p:sp>
    </p:spTree>
    <p:extLst>
      <p:ext uri="{BB962C8B-B14F-4D97-AF65-F5344CB8AC3E}">
        <p14:creationId xmlns:p14="http://schemas.microsoft.com/office/powerpoint/2010/main" val="3516950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8640"/>
            <a:ext cx="8229600" cy="6408712"/>
          </a:xfrm>
        </p:spPr>
        <p:txBody>
          <a:bodyPr>
            <a:normAutofit fontScale="92500"/>
          </a:bodyPr>
          <a:lstStyle/>
          <a:p>
            <a:pPr marL="0" indent="0" algn="just">
              <a:buNone/>
            </a:pPr>
            <a:r>
              <a:rPr lang="tr-TR" sz="2400" u="sng" dirty="0" smtClean="0">
                <a:latin typeface="Arial" pitchFamily="34" charset="0"/>
                <a:cs typeface="Arial" pitchFamily="34" charset="0"/>
              </a:rPr>
              <a:t>Proje İçin Gerekli Temel Veriler</a:t>
            </a:r>
          </a:p>
          <a:p>
            <a:pPr marL="0" indent="0" algn="just">
              <a:buNone/>
            </a:pPr>
            <a:r>
              <a:rPr lang="tr-TR" sz="2400" dirty="0" err="1" smtClean="0">
                <a:latin typeface="Arial" pitchFamily="34" charset="0"/>
                <a:cs typeface="Arial" pitchFamily="34" charset="0"/>
              </a:rPr>
              <a:t>Projeleme</a:t>
            </a:r>
            <a:r>
              <a:rPr lang="tr-TR" sz="2400" dirty="0" smtClean="0">
                <a:latin typeface="Arial" pitchFamily="34" charset="0"/>
                <a:cs typeface="Arial" pitchFamily="34" charset="0"/>
              </a:rPr>
              <a:t> için gerekli temel verilerin toplanmasında aşağıda belirtilen üç nokta üzerinde Önemle durulmalıdır.</a:t>
            </a:r>
          </a:p>
          <a:p>
            <a:pPr marL="0" indent="0" algn="just">
              <a:buNone/>
            </a:pPr>
            <a:endParaRPr lang="tr-TR" sz="2400" dirty="0" smtClean="0">
              <a:latin typeface="Arial" pitchFamily="34" charset="0"/>
              <a:cs typeface="Arial" pitchFamily="34" charset="0"/>
            </a:endParaRPr>
          </a:p>
          <a:p>
            <a:pPr marL="0" indent="0" algn="just">
              <a:buNone/>
            </a:pPr>
            <a:r>
              <a:rPr lang="tr-TR" sz="2400" b="1" dirty="0" smtClean="0">
                <a:latin typeface="Arial" pitchFamily="34" charset="0"/>
                <a:cs typeface="Arial" pitchFamily="34" charset="0"/>
              </a:rPr>
              <a:t>1.Belirsizlik: </a:t>
            </a:r>
            <a:r>
              <a:rPr lang="tr-TR" sz="2400" dirty="0" smtClean="0">
                <a:latin typeface="Arial" pitchFamily="34" charset="0"/>
                <a:cs typeface="Arial" pitchFamily="34" charset="0"/>
              </a:rPr>
              <a:t>Su kaynaklarının geliştirilmesinde, iki çeşit belirsizlik vardır. Birincisi hidrolojik olayların rasgele olmasından, ikincisi ile gelecekteki su talebinin, teknolojik gelişmelerin ya da politik kararların belirlenmesindeki güçlükten kaynaklanır.</a:t>
            </a:r>
          </a:p>
          <a:p>
            <a:pPr marL="0" indent="0" algn="just">
              <a:buNone/>
            </a:pPr>
            <a:endParaRPr lang="tr-TR" sz="2400" dirty="0" smtClean="0">
              <a:latin typeface="Arial" pitchFamily="34" charset="0"/>
              <a:cs typeface="Arial" pitchFamily="34" charset="0"/>
            </a:endParaRPr>
          </a:p>
          <a:p>
            <a:pPr marL="0" indent="0" algn="just">
              <a:buNone/>
            </a:pPr>
            <a:r>
              <a:rPr lang="tr-TR" sz="2400" b="1" dirty="0" smtClean="0">
                <a:latin typeface="Arial" pitchFamily="34" charset="0"/>
                <a:cs typeface="Arial" pitchFamily="34" charset="0"/>
              </a:rPr>
              <a:t>2.Verilerin Doğruluğu: </a:t>
            </a:r>
            <a:r>
              <a:rPr lang="tr-TR" sz="2400" dirty="0" smtClean="0">
                <a:latin typeface="Arial" pitchFamily="34" charset="0"/>
                <a:cs typeface="Arial" pitchFamily="34" charset="0"/>
              </a:rPr>
              <a:t>Sistemin projelenmesinde kullanılan analitik metotlar ne kadar güvenilir olursa olsun, elde edilecek sonuç ancak kullanılan verilerin doğruluğu ile sınırlıdır. </a:t>
            </a:r>
          </a:p>
          <a:p>
            <a:pPr marL="0" indent="0" algn="just">
              <a:buNone/>
            </a:pPr>
            <a:endParaRPr lang="tr-TR" sz="2400" dirty="0" smtClean="0">
              <a:latin typeface="Arial" pitchFamily="34" charset="0"/>
              <a:cs typeface="Arial" pitchFamily="34" charset="0"/>
            </a:endParaRPr>
          </a:p>
          <a:p>
            <a:pPr marL="0" indent="0" algn="just">
              <a:buNone/>
            </a:pPr>
            <a:r>
              <a:rPr lang="tr-TR" sz="2400" b="1" dirty="0" smtClean="0">
                <a:latin typeface="Arial" pitchFamily="34" charset="0"/>
                <a:cs typeface="Arial" pitchFamily="34" charset="0"/>
              </a:rPr>
              <a:t>3.Sentetik Hidroloji: </a:t>
            </a:r>
            <a:r>
              <a:rPr lang="tr-TR" sz="2400" dirty="0" smtClean="0">
                <a:latin typeface="Arial" pitchFamily="34" charset="0"/>
                <a:cs typeface="Arial" pitchFamily="34" charset="0"/>
              </a:rPr>
              <a:t>Su kaynaklarının analizinde olasılık yöntemleri büyük ölçüde kullanılmaktadır. Bu amaçla analitik ya da simülasyon modellerinden yararlanılmaktadır.</a:t>
            </a:r>
          </a:p>
          <a:p>
            <a:pPr marL="0" indent="0" algn="just">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3353568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62500" lnSpcReduction="20000"/>
          </a:bodyPr>
          <a:lstStyle/>
          <a:p>
            <a:pPr marL="266700" indent="-266700" algn="just">
              <a:buAutoNum type="arabicPeriod"/>
            </a:pPr>
            <a:r>
              <a:rPr lang="tr-TR" sz="3400" b="1" dirty="0" smtClean="0">
                <a:latin typeface="Arial" pitchFamily="34" charset="0"/>
                <a:cs typeface="Arial" pitchFamily="34" charset="0"/>
              </a:rPr>
              <a:t>Amaçların </a:t>
            </a:r>
            <a:r>
              <a:rPr lang="tr-TR" sz="3400" b="1" dirty="0" err="1" smtClean="0">
                <a:latin typeface="Arial" pitchFamily="34" charset="0"/>
                <a:cs typeface="Arial" pitchFamily="34" charset="0"/>
              </a:rPr>
              <a:t>Formülasyonu</a:t>
            </a:r>
            <a:r>
              <a:rPr lang="tr-TR" sz="3400" b="1" dirty="0" smtClean="0">
                <a:latin typeface="Arial" pitchFamily="34" charset="0"/>
                <a:cs typeface="Arial" pitchFamily="34" charset="0"/>
              </a:rPr>
              <a:t>: </a:t>
            </a:r>
            <a:r>
              <a:rPr lang="tr-TR" sz="3400" dirty="0" smtClean="0">
                <a:latin typeface="Arial" pitchFamily="34" charset="0"/>
                <a:cs typeface="Arial" pitchFamily="34" charset="0"/>
              </a:rPr>
              <a:t>Sistem mühendisliği fonksiyonlarının belki de en gücü, yeni bir sistemin projelenmesi ile ulaşılmak istenen amaçların açık ve kesin bir biçimde </a:t>
            </a:r>
            <a:r>
              <a:rPr lang="tr-TR" sz="3400" dirty="0" err="1" smtClean="0">
                <a:latin typeface="Arial" pitchFamily="34" charset="0"/>
                <a:cs typeface="Arial" pitchFamily="34" charset="0"/>
              </a:rPr>
              <a:t>formülasyonudur</a:t>
            </a:r>
            <a:r>
              <a:rPr lang="tr-TR" sz="3400" dirty="0" smtClean="0">
                <a:latin typeface="Arial" pitchFamily="34" charset="0"/>
                <a:cs typeface="Arial" pitchFamily="34" charset="0"/>
              </a:rPr>
              <a:t>. Amaçlar, gerekli tesisleri </a:t>
            </a:r>
            <a:r>
              <a:rPr lang="tr-TR" sz="3400" dirty="0" err="1" smtClean="0">
                <a:latin typeface="Arial" pitchFamily="34" charset="0"/>
                <a:cs typeface="Arial" pitchFamily="34" charset="0"/>
              </a:rPr>
              <a:t>projeleyecek</a:t>
            </a:r>
            <a:r>
              <a:rPr lang="tr-TR" sz="3400" dirty="0" smtClean="0">
                <a:latin typeface="Arial" pitchFamily="34" charset="0"/>
                <a:cs typeface="Arial" pitchFamily="34" charset="0"/>
              </a:rPr>
              <a:t> sistem mühendisliği ekibi ile işbirliği halinde ilgili kurumsal yapının başındaki karar verici tarafından formüle edilir.</a:t>
            </a:r>
          </a:p>
          <a:p>
            <a:pPr marL="0" indent="0" algn="just">
              <a:buNone/>
            </a:pPr>
            <a:endParaRPr lang="tr-TR" sz="3400" dirty="0" smtClean="0">
              <a:latin typeface="Arial" pitchFamily="34" charset="0"/>
              <a:cs typeface="Arial" pitchFamily="34" charset="0"/>
            </a:endParaRPr>
          </a:p>
          <a:p>
            <a:pPr marL="266700" indent="-266700" algn="just">
              <a:buNone/>
            </a:pPr>
            <a:r>
              <a:rPr lang="tr-TR" sz="3400" b="1" dirty="0" smtClean="0">
                <a:latin typeface="Arial" pitchFamily="34" charset="0"/>
                <a:cs typeface="Arial" pitchFamily="34" charset="0"/>
              </a:rPr>
              <a:t>2. Ön İnceleme (İstikşaf Etüdü): </a:t>
            </a:r>
            <a:r>
              <a:rPr lang="tr-TR" sz="3400" dirty="0" smtClean="0">
                <a:latin typeface="Arial" pitchFamily="34" charset="0"/>
                <a:cs typeface="Arial" pitchFamily="34" charset="0"/>
              </a:rPr>
              <a:t>Bu aşamanın niteliği, projenin koşullarına göre değişir. Bazı durumlarda, bir kaynak geliştirme projesindeki istikşaf etüdüdür. Formüle edilen amaçların yerine getirilmesi için geliştirilebilecek su miktarını değerlendirmek için arazide veri toplama gerekli olabilir. Diğer durumlarda projenin değerlendirilmesinde elde mevcut verilerden yararlanılır.</a:t>
            </a:r>
          </a:p>
          <a:p>
            <a:pPr marL="266700" indent="-266700" algn="just">
              <a:buNone/>
            </a:pPr>
            <a:endParaRPr lang="tr-TR" sz="3400" dirty="0" smtClean="0">
              <a:latin typeface="Arial" pitchFamily="34" charset="0"/>
              <a:cs typeface="Arial" pitchFamily="34" charset="0"/>
            </a:endParaRPr>
          </a:p>
          <a:p>
            <a:pPr marL="266700" indent="-266700" algn="just">
              <a:buNone/>
            </a:pPr>
            <a:endParaRPr lang="tr-TR" sz="3400" dirty="0">
              <a:latin typeface="Arial" pitchFamily="34" charset="0"/>
              <a:cs typeface="Arial" pitchFamily="34" charset="0"/>
            </a:endParaRPr>
          </a:p>
        </p:txBody>
      </p:sp>
    </p:spTree>
    <p:extLst>
      <p:ext uri="{BB962C8B-B14F-4D97-AF65-F5344CB8AC3E}">
        <p14:creationId xmlns:p14="http://schemas.microsoft.com/office/powerpoint/2010/main" val="2865296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0832" y="116632"/>
            <a:ext cx="8589640" cy="6669360"/>
          </a:xfrm>
        </p:spPr>
        <p:txBody>
          <a:bodyPr>
            <a:noAutofit/>
          </a:bodyPr>
          <a:lstStyle/>
          <a:p>
            <a:pPr marL="0" indent="0" algn="just">
              <a:buNone/>
            </a:pPr>
            <a:r>
              <a:rPr lang="tr-TR" sz="2200" b="1" dirty="0" smtClean="0">
                <a:latin typeface="Arial" pitchFamily="34" charset="0"/>
                <a:cs typeface="Arial" pitchFamily="34" charset="0"/>
              </a:rPr>
              <a:t>3. Fizibilite   (Yapılabilirlik)  İncelemesi: </a:t>
            </a:r>
            <a:r>
              <a:rPr lang="tr-TR" sz="2200" dirty="0" smtClean="0">
                <a:latin typeface="Arial" pitchFamily="34" charset="0"/>
                <a:cs typeface="Arial" pitchFamily="34" charset="0"/>
              </a:rPr>
              <a:t>Projeye ilişkin ön inceleme (istikşaf) sonuçları projenin ele alınabilecek nitelikte olduğunu gösteriyorsa, bu aşamada problem ve ihtiyaçlara ilişkin ayrıntılı arazi ve büro çalışmalarına geçilir. Amaçları gerçekleştirebilecek tüm seçenekler ortaya konur. Her seçenek (alternatif), projenin sistem performansı, masrafları, kalitesi vb. niteliklerinin değerlendirilmesine olanak verecek ayrıntıda hazırlanmalıdır. Bu değerlendirmeler daha sonra en iyi sistemin seçimi için birbirleri ile karşılaştırılır. Bu aşamada varılan sonuçlar aşağıda belirtilen üç nokta göz önüne alınarak bir rapor haline getirilerek karar makamının onayına sunulur. </a:t>
            </a:r>
            <a:r>
              <a:rPr lang="tr-TR" sz="2200" b="1" dirty="0" smtClean="0">
                <a:latin typeface="Arial" pitchFamily="34" charset="0"/>
                <a:cs typeface="Arial" pitchFamily="34" charset="0"/>
              </a:rPr>
              <a:t>Rapor aşağıdaki önerilerden biri ile sonuçlanır:</a:t>
            </a:r>
          </a:p>
          <a:p>
            <a:pPr marL="0" indent="0" algn="just">
              <a:buNone/>
            </a:pPr>
            <a:r>
              <a:rPr lang="tr-TR" sz="2200" dirty="0" smtClean="0">
                <a:latin typeface="Arial" pitchFamily="34" charset="0"/>
                <a:cs typeface="Arial" pitchFamily="34" charset="0"/>
              </a:rPr>
              <a:t>1) Önerilen sistem probleme çözüm getirir. </a:t>
            </a:r>
          </a:p>
          <a:p>
            <a:pPr marL="0" indent="0" algn="just">
              <a:buNone/>
            </a:pPr>
            <a:r>
              <a:rPr lang="tr-TR" sz="2200" dirty="0" smtClean="0">
                <a:latin typeface="Arial" pitchFamily="34" charset="0"/>
                <a:cs typeface="Arial" pitchFamily="34" charset="0"/>
              </a:rPr>
              <a:t>2) Söz konusu alternatif üzerinde kesin karara varabilmek için ek arazi ya da büro çalışmalarına gerek vardır. </a:t>
            </a:r>
          </a:p>
          <a:p>
            <a:pPr marL="0" indent="0" algn="just">
              <a:buNone/>
            </a:pPr>
            <a:r>
              <a:rPr lang="tr-TR" sz="2200" dirty="0" smtClean="0">
                <a:latin typeface="Arial" pitchFamily="34" charset="0"/>
                <a:cs typeface="Arial" pitchFamily="34" charset="0"/>
              </a:rPr>
              <a:t>3)Mevcut ekonomik ve teknolojik koşullarda proje gerçekleştirilemez.</a:t>
            </a:r>
          </a:p>
          <a:p>
            <a:pPr marL="0" indent="0" algn="just">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2202522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764704"/>
            <a:ext cx="8229600" cy="4525963"/>
          </a:xfrm>
        </p:spPr>
        <p:txBody>
          <a:bodyPr>
            <a:normAutofit/>
          </a:bodyPr>
          <a:lstStyle/>
          <a:p>
            <a:pPr marL="0" indent="0" algn="just">
              <a:buNone/>
            </a:pPr>
            <a:r>
              <a:rPr lang="tr-TR" sz="2400" b="1" dirty="0" smtClean="0">
                <a:latin typeface="Arial" pitchFamily="34" charset="0"/>
                <a:cs typeface="Arial" pitchFamily="34" charset="0"/>
              </a:rPr>
              <a:t>4. Geliştirme Planlaması: </a:t>
            </a:r>
            <a:r>
              <a:rPr lang="tr-TR" sz="2400" dirty="0" smtClean="0">
                <a:latin typeface="Arial" pitchFamily="34" charset="0"/>
                <a:cs typeface="Arial" pitchFamily="34" charset="0"/>
              </a:rPr>
              <a:t>Bu çalışma fizibilite sonucunda projenin yapılabilirliği sonucuna varılırsa başlatılır. Karar mekanizması projenin gerçekleştirilmesi için gerekli ödeneği tahsis eder.  Çeşitli proje </a:t>
            </a:r>
            <a:r>
              <a:rPr lang="tr-TR" sz="2400" dirty="0" err="1" smtClean="0">
                <a:latin typeface="Arial" pitchFamily="34" charset="0"/>
                <a:cs typeface="Arial" pitchFamily="34" charset="0"/>
              </a:rPr>
              <a:t>komponentlerinin</a:t>
            </a:r>
            <a:r>
              <a:rPr lang="tr-TR" sz="2400" dirty="0" smtClean="0">
                <a:latin typeface="Arial" pitchFamily="34" charset="0"/>
                <a:cs typeface="Arial" pitchFamily="34" charset="0"/>
              </a:rPr>
              <a:t> ayrıntılı inşaat projeleri yapılır ve açık eksiltme için gerekli şartnameler ve dosya hazırlanır.</a:t>
            </a:r>
          </a:p>
          <a:p>
            <a:pPr marL="0" indent="0" algn="just">
              <a:buNone/>
            </a:pPr>
            <a:endParaRPr lang="tr-TR" sz="2400" dirty="0" smtClean="0">
              <a:latin typeface="Arial" pitchFamily="34" charset="0"/>
              <a:cs typeface="Arial" pitchFamily="34" charset="0"/>
            </a:endParaRPr>
          </a:p>
          <a:p>
            <a:pPr marL="0" indent="0" algn="just">
              <a:buNone/>
            </a:pPr>
            <a:r>
              <a:rPr lang="tr-TR" sz="2400" b="1" dirty="0" smtClean="0">
                <a:latin typeface="Arial" pitchFamily="34" charset="0"/>
                <a:cs typeface="Arial" pitchFamily="34" charset="0"/>
              </a:rPr>
              <a:t>5. İzleme: </a:t>
            </a:r>
            <a:r>
              <a:rPr lang="tr-TR" sz="2400" dirty="0" smtClean="0">
                <a:latin typeface="Arial" pitchFamily="34" charset="0"/>
                <a:cs typeface="Arial" pitchFamily="34" charset="0"/>
              </a:rPr>
              <a:t>Gerçekleştirilen sistemin performansı, işletme biçiminin iyileştirilmesi ve gelecekte gerçekleştirilecek benzeri sistemlere ilişkin daha geçerli projelerin yapımına yardımcı olmak amacı ile sürekli bir biçimde izlenir.</a:t>
            </a:r>
          </a:p>
          <a:p>
            <a:pPr marL="0" indent="0" algn="just">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2908099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5865515"/>
          </a:xfrm>
        </p:spPr>
        <p:txBody>
          <a:bodyPr>
            <a:normAutofit fontScale="77500" lnSpcReduction="20000"/>
          </a:bodyPr>
          <a:lstStyle/>
          <a:p>
            <a:pPr marL="0" indent="0" algn="just">
              <a:buNone/>
            </a:pPr>
            <a:r>
              <a:rPr lang="tr-TR" sz="3100" dirty="0" smtClean="0">
                <a:latin typeface="Arial" pitchFamily="34" charset="0"/>
                <a:cs typeface="Arial" pitchFamily="34" charset="0"/>
              </a:rPr>
              <a:t>Su kaynakları sistemlerinin planlanmasında sistem mühendisliğinin uygulanması ancak yakın geçmişte formüle edilmiştir. </a:t>
            </a:r>
            <a:r>
              <a:rPr lang="tr-TR" sz="3100" b="1" dirty="0" smtClean="0">
                <a:solidFill>
                  <a:srgbClr val="FFFF00"/>
                </a:solidFill>
                <a:latin typeface="Arial" pitchFamily="34" charset="0"/>
                <a:cs typeface="Arial" pitchFamily="34" charset="0"/>
              </a:rPr>
              <a:t>Genellikle, ister kamu ister özel olsun bir su kaynakları geliştirme projesinin temel amacı bölgesel refahın maksimizasyonu olarak belirtilir. </a:t>
            </a:r>
            <a:r>
              <a:rPr lang="tr-TR" sz="3100" dirty="0" smtClean="0">
                <a:latin typeface="Arial" pitchFamily="34" charset="0"/>
                <a:cs typeface="Arial" pitchFamily="34" charset="0"/>
              </a:rPr>
              <a:t>Burada belirtilen bölge, küçük bir su toplama alanından büyük bir nehir havzasına kadar değişebilir. </a:t>
            </a:r>
            <a:r>
              <a:rPr lang="tr-TR" sz="3100" b="1" dirty="0" smtClean="0">
                <a:latin typeface="Arial" pitchFamily="34" charset="0"/>
                <a:cs typeface="Arial" pitchFamily="34" charset="0"/>
              </a:rPr>
              <a:t>Bu temel amaç aşağıda belirtildiği gibi çeşitli biçimlerde yorumlanabilir:</a:t>
            </a:r>
          </a:p>
          <a:p>
            <a:pPr marL="0" indent="0" algn="just">
              <a:buNone/>
            </a:pPr>
            <a:endParaRPr lang="tr-TR" sz="3100" b="1" dirty="0" smtClean="0">
              <a:latin typeface="Arial" pitchFamily="34" charset="0"/>
              <a:cs typeface="Arial" pitchFamily="34" charset="0"/>
            </a:endParaRPr>
          </a:p>
          <a:p>
            <a:pPr marL="0" indent="0" algn="just">
              <a:buNone/>
              <a:tabLst>
                <a:tab pos="361950" algn="l"/>
              </a:tabLst>
            </a:pPr>
            <a:r>
              <a:rPr lang="tr-TR" sz="3100" dirty="0" smtClean="0">
                <a:latin typeface="Arial" pitchFamily="34" charset="0"/>
                <a:cs typeface="Arial" pitchFamily="34" charset="0"/>
              </a:rPr>
              <a:t>a)	Ekonomik randımanın (etkinliğin) gerçekleştirilmesi</a:t>
            </a:r>
          </a:p>
          <a:p>
            <a:pPr marL="0" indent="0" algn="just">
              <a:buNone/>
              <a:tabLst>
                <a:tab pos="361950" algn="l"/>
              </a:tabLst>
            </a:pPr>
            <a:r>
              <a:rPr lang="tr-TR" sz="3100" dirty="0" smtClean="0">
                <a:latin typeface="Arial" pitchFamily="34" charset="0"/>
                <a:cs typeface="Arial" pitchFamily="34" charset="0"/>
              </a:rPr>
              <a:t>b)	Bölgede gelir dağılımının yeniden düzenlenmesi</a:t>
            </a:r>
          </a:p>
          <a:p>
            <a:pPr marL="0" indent="0" algn="just">
              <a:buNone/>
              <a:tabLst>
                <a:tab pos="361950" algn="l"/>
              </a:tabLst>
            </a:pPr>
            <a:r>
              <a:rPr lang="tr-TR" sz="3100" dirty="0" smtClean="0">
                <a:latin typeface="Arial" pitchFamily="34" charset="0"/>
                <a:cs typeface="Arial" pitchFamily="34" charset="0"/>
              </a:rPr>
              <a:t>c)	</a:t>
            </a:r>
            <a:r>
              <a:rPr lang="tr-TR" sz="3100" smtClean="0">
                <a:latin typeface="Arial" pitchFamily="34" charset="0"/>
                <a:cs typeface="Arial" pitchFamily="34" charset="0"/>
              </a:rPr>
              <a:t>Bölgede istihdamın </a:t>
            </a:r>
            <a:r>
              <a:rPr lang="tr-TR" sz="3100" dirty="0" smtClean="0">
                <a:latin typeface="Arial" pitchFamily="34" charset="0"/>
                <a:cs typeface="Arial" pitchFamily="34" charset="0"/>
              </a:rPr>
              <a:t>gerçekleştirilmesi</a:t>
            </a:r>
          </a:p>
          <a:p>
            <a:pPr marL="0" indent="0" algn="just">
              <a:buNone/>
              <a:tabLst>
                <a:tab pos="361950" algn="l"/>
              </a:tabLst>
            </a:pPr>
            <a:r>
              <a:rPr lang="tr-TR" sz="3100" dirty="0" smtClean="0">
                <a:latin typeface="Arial" pitchFamily="34" charset="0"/>
                <a:cs typeface="Arial" pitchFamily="34" charset="0"/>
              </a:rPr>
              <a:t>d)	Ekonomik büyümenin özendirilmesi ve desteklenmesi</a:t>
            </a:r>
          </a:p>
          <a:p>
            <a:pPr marL="0" indent="0" algn="just">
              <a:buNone/>
              <a:tabLst>
                <a:tab pos="361950" algn="l"/>
              </a:tabLst>
            </a:pPr>
            <a:r>
              <a:rPr lang="tr-TR" sz="3100" dirty="0" smtClean="0">
                <a:latin typeface="Arial" pitchFamily="34" charset="0"/>
                <a:cs typeface="Arial" pitchFamily="34" charset="0"/>
              </a:rPr>
              <a:t>e)	Yerleşmenin yeniden düzenlenmesi, doğal kaynakların korunması vb. ölçülmeyen yararların gerçekleştirilmesi</a:t>
            </a:r>
          </a:p>
          <a:p>
            <a:pPr marL="0" indent="0" algn="just">
              <a:buNone/>
              <a:tabLst>
                <a:tab pos="361950" algn="l"/>
              </a:tabLst>
            </a:pPr>
            <a:r>
              <a:rPr lang="tr-TR" sz="3100" dirty="0" smtClean="0">
                <a:latin typeface="Arial" pitchFamily="34" charset="0"/>
                <a:cs typeface="Arial" pitchFamily="34" charset="0"/>
              </a:rPr>
              <a:t>f)	Yukarıda belirtilmeyen öbür amaçların gerçekleştirilmesi.</a:t>
            </a:r>
          </a:p>
          <a:p>
            <a:pPr marL="0" indent="0" algn="just">
              <a:buNone/>
            </a:pPr>
            <a:endParaRPr lang="tr-TR" dirty="0"/>
          </a:p>
        </p:txBody>
      </p:sp>
    </p:spTree>
    <p:extLst>
      <p:ext uri="{BB962C8B-B14F-4D97-AF65-F5344CB8AC3E}">
        <p14:creationId xmlns:p14="http://schemas.microsoft.com/office/powerpoint/2010/main" val="3098295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60648"/>
            <a:ext cx="8589640" cy="6480720"/>
          </a:xfrm>
        </p:spPr>
        <p:txBody>
          <a:bodyPr>
            <a:noAutofit/>
          </a:bodyPr>
          <a:lstStyle/>
          <a:p>
            <a:pPr marL="0" indent="0" algn="just">
              <a:buNone/>
            </a:pPr>
            <a:r>
              <a:rPr lang="tr-TR" sz="2400" b="1" u="sng" dirty="0" smtClean="0">
                <a:solidFill>
                  <a:srgbClr val="FFFF00"/>
                </a:solidFill>
                <a:latin typeface="Arial" pitchFamily="34" charset="0"/>
                <a:cs typeface="Arial" pitchFamily="34" charset="0"/>
              </a:rPr>
              <a:t>Temel amaç nasıl yorumlanırsa yorumlansın, aşağıda belirtilen üç problemin birlikte çözülmesi zorunludur.</a:t>
            </a:r>
          </a:p>
          <a:p>
            <a:pPr marL="0" indent="0" algn="just">
              <a:buNone/>
            </a:pPr>
            <a:endParaRPr lang="tr-TR" sz="2400" b="1" u="sng" dirty="0" smtClean="0">
              <a:solidFill>
                <a:srgbClr val="FFFF00"/>
              </a:solidFill>
              <a:latin typeface="Arial" pitchFamily="34" charset="0"/>
              <a:cs typeface="Arial" pitchFamily="34" charset="0"/>
            </a:endParaRPr>
          </a:p>
          <a:p>
            <a:pPr marL="457200" indent="-457200" algn="just" defTabSz="542925">
              <a:buAutoNum type="arabicParenR"/>
            </a:pPr>
            <a:r>
              <a:rPr lang="tr-TR" sz="2400" dirty="0" smtClean="0">
                <a:latin typeface="Arial" pitchFamily="34" charset="0"/>
                <a:cs typeface="Arial" pitchFamily="34" charset="0"/>
              </a:rPr>
              <a:t>Baraj gövdelerinin, rezervuarların, yeraltı suları besleme tesisleri, kuvvet santralleri pompaj istasyonları, kanallar, basınçlı boru hatları vb. tesislerin fiziksel boyutların optimum biçimde projelenebilmesi için gerekli kriterler belirlenmelidir.</a:t>
            </a:r>
          </a:p>
          <a:p>
            <a:pPr marL="457200" indent="-457200" algn="just" defTabSz="542925">
              <a:buAutoNum type="arabicParenR"/>
            </a:pPr>
            <a:endParaRPr lang="tr-TR" sz="2400" dirty="0" smtClean="0">
              <a:latin typeface="Arial" pitchFamily="34" charset="0"/>
              <a:cs typeface="Arial" pitchFamily="34" charset="0"/>
            </a:endParaRPr>
          </a:p>
          <a:p>
            <a:pPr marL="457200" indent="-457200" algn="just" defTabSz="542925">
              <a:buAutoNum type="arabicParenR" startAt="2"/>
            </a:pPr>
            <a:r>
              <a:rPr lang="tr-TR" sz="2400" dirty="0" smtClean="0">
                <a:latin typeface="Arial" pitchFamily="34" charset="0"/>
                <a:cs typeface="Arial" pitchFamily="34" charset="0"/>
              </a:rPr>
              <a:t>Sulama suyu ve elektrik enerjisi üretimi ile taşkın koruma seviyesine ilişkin hedefler,  başka deyişle   “geliştirme ölçeği” (düzeyi) belirlenmelidir.</a:t>
            </a:r>
          </a:p>
          <a:p>
            <a:pPr marL="0" indent="0" algn="just" defTabSz="542925">
              <a:buNone/>
            </a:pPr>
            <a:endParaRPr lang="tr-TR" sz="2400" dirty="0" smtClean="0">
              <a:latin typeface="Arial" pitchFamily="34" charset="0"/>
              <a:cs typeface="Arial" pitchFamily="34" charset="0"/>
            </a:endParaRPr>
          </a:p>
          <a:p>
            <a:pPr marL="542925" indent="-542925" algn="just" defTabSz="542925">
              <a:buNone/>
            </a:pPr>
            <a:r>
              <a:rPr lang="tr-TR" sz="2400" dirty="0" smtClean="0">
                <a:latin typeface="Arial" pitchFamily="34" charset="0"/>
                <a:cs typeface="Arial" pitchFamily="34" charset="0"/>
              </a:rPr>
              <a:t>3)	Rezervuarda tutulacak su ile kullanma amacına yönelik su alımının zaman boyutundaki dağılımına ilişkin optimum işletme programı (politikası) tespit edilmelidir.</a:t>
            </a:r>
          </a:p>
          <a:p>
            <a:pPr marL="0" indent="0" algn="just" defTabSz="542925">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1621180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72008"/>
            <a:ext cx="8784976" cy="6741368"/>
          </a:xfrm>
        </p:spPr>
        <p:txBody>
          <a:bodyPr>
            <a:normAutofit lnSpcReduction="10000"/>
          </a:bodyPr>
          <a:lstStyle/>
          <a:p>
            <a:pPr marL="0" indent="0" algn="just">
              <a:buNone/>
            </a:pPr>
            <a:r>
              <a:rPr lang="tr-TR" sz="2400" dirty="0" smtClean="0">
                <a:latin typeface="Arial" pitchFamily="34" charset="0"/>
                <a:cs typeface="Arial" pitchFamily="34" charset="0"/>
              </a:rPr>
              <a:t>Belirtilen bu üç problemin çözümü ile elde edilen sonuçları "toplam fayda" B olarak ifade edersek, (Bu varsayımda masraflar negatif fayda olarak kabul edilir), B </a:t>
            </a:r>
            <a:r>
              <a:rPr lang="tr-TR" sz="2400" dirty="0" err="1" smtClean="0">
                <a:latin typeface="Arial" pitchFamily="34" charset="0"/>
                <a:cs typeface="Arial" pitchFamily="34" charset="0"/>
              </a:rPr>
              <a:t>nin</a:t>
            </a:r>
            <a:r>
              <a:rPr lang="tr-TR" sz="2400" dirty="0" smtClean="0">
                <a:latin typeface="Arial" pitchFamily="34" charset="0"/>
                <a:cs typeface="Arial" pitchFamily="34" charset="0"/>
              </a:rPr>
              <a:t> üç değişken kümesinin bir fonksiyonu olduğu görülür: </a:t>
            </a:r>
          </a:p>
          <a:p>
            <a:pPr marL="0" indent="0" algn="just">
              <a:buNone/>
            </a:pPr>
            <a:r>
              <a:rPr lang="tr-TR" sz="2400" dirty="0" smtClean="0">
                <a:latin typeface="Arial" pitchFamily="34" charset="0"/>
                <a:cs typeface="Arial" pitchFamily="34" charset="0"/>
              </a:rPr>
              <a:t>X1 sistemin hidrolojik koşulları ile uyumlu fiziksel boyutları, </a:t>
            </a:r>
          </a:p>
          <a:p>
            <a:pPr marL="0" indent="0" algn="just">
              <a:buNone/>
            </a:pPr>
            <a:r>
              <a:rPr lang="tr-TR" sz="2400" dirty="0" smtClean="0">
                <a:latin typeface="Arial" pitchFamily="34" charset="0"/>
                <a:cs typeface="Arial" pitchFamily="34" charset="0"/>
              </a:rPr>
              <a:t>X2 geliştirme düzeyi, </a:t>
            </a:r>
          </a:p>
          <a:p>
            <a:pPr marL="0" indent="0" algn="just">
              <a:buNone/>
            </a:pPr>
            <a:r>
              <a:rPr lang="tr-TR" sz="2400" dirty="0" smtClean="0">
                <a:latin typeface="Arial" pitchFamily="34" charset="0"/>
                <a:cs typeface="Arial" pitchFamily="34" charset="0"/>
              </a:rPr>
              <a:t>X3 işletme programı, </a:t>
            </a:r>
          </a:p>
          <a:p>
            <a:pPr marL="0" indent="0" algn="just">
              <a:buNone/>
            </a:pPr>
            <a:r>
              <a:rPr lang="tr-TR" sz="2400" dirty="0" err="1" smtClean="0">
                <a:latin typeface="Arial" pitchFamily="34" charset="0"/>
                <a:cs typeface="Arial" pitchFamily="34" charset="0"/>
              </a:rPr>
              <a:t>Xi</a:t>
            </a:r>
            <a:r>
              <a:rPr lang="tr-TR" sz="2400" dirty="0" smtClean="0">
                <a:latin typeface="Arial" pitchFamily="34" charset="0"/>
                <a:cs typeface="Arial" pitchFamily="34" charset="0"/>
              </a:rPr>
              <a:t> çok boyutlu vektörler ise</a:t>
            </a:r>
          </a:p>
          <a:p>
            <a:pPr marL="0" indent="0" algn="just">
              <a:buNone/>
            </a:pPr>
            <a:endParaRPr lang="tr-TR" sz="2400" dirty="0" smtClean="0">
              <a:latin typeface="Arial" pitchFamily="34" charset="0"/>
              <a:cs typeface="Arial" pitchFamily="34" charset="0"/>
            </a:endParaRPr>
          </a:p>
          <a:p>
            <a:pPr marL="0" indent="0" algn="just">
              <a:buNone/>
            </a:pPr>
            <a:r>
              <a:rPr lang="tr-TR" sz="2400" b="1" dirty="0" smtClean="0">
                <a:latin typeface="Arial" pitchFamily="34" charset="0"/>
                <a:cs typeface="Arial" pitchFamily="34" charset="0"/>
              </a:rPr>
              <a:t>B = f (X1, X2, X3)    yazılır. </a:t>
            </a:r>
          </a:p>
          <a:p>
            <a:pPr marL="0" indent="0" algn="just">
              <a:buNone/>
            </a:pPr>
            <a:r>
              <a:rPr lang="tr-TR" sz="2400" b="1" dirty="0" smtClean="0">
                <a:latin typeface="Arial" pitchFamily="34" charset="0"/>
                <a:cs typeface="Arial" pitchFamily="34" charset="0"/>
              </a:rPr>
              <a:t>	</a:t>
            </a:r>
            <a:r>
              <a:rPr lang="tr-TR" sz="2400" dirty="0" smtClean="0">
                <a:latin typeface="Arial" pitchFamily="34" charset="0"/>
                <a:cs typeface="Arial" pitchFamily="34" charset="0"/>
              </a:rPr>
              <a:t>				</a:t>
            </a:r>
          </a:p>
          <a:p>
            <a:pPr marL="0" indent="0" algn="just">
              <a:buNone/>
            </a:pPr>
            <a:r>
              <a:rPr lang="tr-TR" sz="2400" b="1" dirty="0" smtClean="0">
                <a:solidFill>
                  <a:srgbClr val="FFFF00"/>
                </a:solidFill>
                <a:latin typeface="Arial" pitchFamily="34" charset="0"/>
                <a:cs typeface="Arial" pitchFamily="34" charset="0"/>
              </a:rPr>
              <a:t>Sistem mühendisliğinde, problemin fiziksel boyutları geliştirme ölçeği ve işletme programının çözümü ile elde edilen sonuçlar </a:t>
            </a:r>
            <a:r>
              <a:rPr lang="tr-TR" sz="2400" b="1" dirty="0" smtClean="0">
                <a:latin typeface="Arial" pitchFamily="34" charset="0"/>
                <a:cs typeface="Arial" pitchFamily="34" charset="0"/>
              </a:rPr>
              <a:t>toplam fayda B olarak ifade edilir. </a:t>
            </a:r>
            <a:r>
              <a:rPr lang="tr-TR" sz="2400" dirty="0" smtClean="0">
                <a:latin typeface="Arial" pitchFamily="34" charset="0"/>
                <a:cs typeface="Arial" pitchFamily="34" charset="0"/>
              </a:rPr>
              <a:t>Burada problem, B’nin </a:t>
            </a:r>
            <a:r>
              <a:rPr lang="tr-TR" sz="2400" dirty="0" err="1" smtClean="0">
                <a:latin typeface="Arial" pitchFamily="34" charset="0"/>
                <a:cs typeface="Arial" pitchFamily="34" charset="0"/>
              </a:rPr>
              <a:t>Xi’nin</a:t>
            </a:r>
            <a:r>
              <a:rPr lang="tr-TR" sz="2400" dirty="0" smtClean="0">
                <a:latin typeface="Arial" pitchFamily="34" charset="0"/>
                <a:cs typeface="Arial" pitchFamily="34" charset="0"/>
              </a:rPr>
              <a:t> kabul edilebilir değerlerine karşılık gelen en üst (maksimum) değerini elde etmektir. Su kaynaklarının bu temel probleminin çözümünde sistem mühendisliği yaklaşımı gerekli tekniği sağlamaktadır.</a:t>
            </a:r>
          </a:p>
          <a:p>
            <a:pPr marL="0" indent="0" algn="just">
              <a:buNone/>
            </a:pPr>
            <a:endParaRPr lang="tr-TR" sz="2400" b="1" dirty="0" smtClean="0">
              <a:latin typeface="Arial" pitchFamily="34" charset="0"/>
              <a:cs typeface="Arial" pitchFamily="34" charset="0"/>
            </a:endParaRPr>
          </a:p>
          <a:p>
            <a:pPr marL="0" indent="0" algn="just">
              <a:buNone/>
            </a:pPr>
            <a:endParaRPr lang="tr-TR" sz="2400" b="1" dirty="0" smtClean="0">
              <a:latin typeface="Arial" pitchFamily="34" charset="0"/>
              <a:cs typeface="Arial" pitchFamily="34" charset="0"/>
            </a:endParaRPr>
          </a:p>
          <a:p>
            <a:endParaRPr lang="tr-TR" sz="2400" dirty="0">
              <a:latin typeface="Arial" pitchFamily="34" charset="0"/>
              <a:cs typeface="Arial" pitchFamily="34" charset="0"/>
            </a:endParaRPr>
          </a:p>
        </p:txBody>
      </p:sp>
    </p:spTree>
    <p:extLst>
      <p:ext uri="{BB962C8B-B14F-4D97-AF65-F5344CB8AC3E}">
        <p14:creationId xmlns:p14="http://schemas.microsoft.com/office/powerpoint/2010/main" val="2868460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60240"/>
            <a:ext cx="8229600" cy="1252736"/>
          </a:xfrm>
        </p:spPr>
        <p:txBody>
          <a:bodyPr/>
          <a:lstStyle/>
          <a:p>
            <a:pPr marL="0" indent="0" algn="ctr">
              <a:buNone/>
            </a:pPr>
            <a:r>
              <a:rPr lang="tr-TR" b="1" dirty="0" smtClean="0">
                <a:latin typeface="Arial" pitchFamily="34" charset="0"/>
                <a:cs typeface="Arial" pitchFamily="34" charset="0"/>
              </a:rPr>
              <a:t>SU KAYNAKLARI MÜHENDİSLİĞİNDE TEMEL PROBLEMLER</a:t>
            </a:r>
            <a:endParaRPr lang="tr-TR" b="1" dirty="0">
              <a:latin typeface="Arial" pitchFamily="34" charset="0"/>
              <a:cs typeface="Arial" pitchFamily="34" charset="0"/>
            </a:endParaRPr>
          </a:p>
        </p:txBody>
      </p:sp>
    </p:spTree>
    <p:extLst>
      <p:ext uri="{BB962C8B-B14F-4D97-AF65-F5344CB8AC3E}">
        <p14:creationId xmlns:p14="http://schemas.microsoft.com/office/powerpoint/2010/main" val="152705195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549</TotalTime>
  <Words>1714</Words>
  <Application>Microsoft Office PowerPoint</Application>
  <PresentationFormat>Ekran Gösterisi (4:3)</PresentationFormat>
  <Paragraphs>201</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Calibri</vt:lpstr>
      <vt:lpstr>Times New Roman</vt:lpstr>
      <vt:lpstr>Ofis Teması</vt:lpstr>
      <vt:lpstr>SU KAYNAKLARI PROBLEMLERİNE SİSTEM YAKLAŞIMI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 KAYNAKLARI PROBLEMLERİNE YAKLAŞIMI</dc:title>
  <dc:creator>CAKMAK</dc:creator>
  <cp:lastModifiedBy>kenan</cp:lastModifiedBy>
  <cp:revision>58</cp:revision>
  <dcterms:created xsi:type="dcterms:W3CDTF">2013-10-02T11:07:14Z</dcterms:created>
  <dcterms:modified xsi:type="dcterms:W3CDTF">2017-12-28T13:04:47Z</dcterms:modified>
</cp:coreProperties>
</file>