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4" r:id="rId3"/>
    <p:sldId id="265" r:id="rId4"/>
    <p:sldId id="266" r:id="rId5"/>
    <p:sldId id="267" r:id="rId6"/>
    <p:sldId id="263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6/27/2020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6/27/2020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6/27/2020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licey.net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CB0B1-BEF2-4B2E-A81B-47F6AA2B0EE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Синтаксис </a:t>
            </a:r>
            <a:r>
              <a:rPr lang="tr-TR" dirty="0"/>
              <a:t>I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E08CD69-D3F2-4000-8667-1A55860AC75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Урок </a:t>
            </a:r>
            <a:r>
              <a:rPr lang="tr-TR" dirty="0"/>
              <a:t>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24384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EA6732-6A0C-4464-A3CD-23A1E8DBFF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848139"/>
            <a:ext cx="9601200" cy="5019261"/>
          </a:xfrm>
        </p:spPr>
        <p:txBody>
          <a:bodyPr/>
          <a:lstStyle/>
          <a:p>
            <a:r>
              <a:rPr lang="ru-RU" b="0" i="0" dirty="0">
                <a:solidFill>
                  <a:srgbClr val="4E4E3F"/>
                </a:solidFill>
                <a:effectLst/>
                <a:latin typeface="Open Sans"/>
              </a:rPr>
              <a:t>В зависимости от цели высказывания выделяются три вида предложений: повествовательные, вопросительные и побудительные.</a:t>
            </a:r>
          </a:p>
          <a:p>
            <a:r>
              <a:rPr lang="ru-RU" b="1" i="0" dirty="0">
                <a:solidFill>
                  <a:srgbClr val="4E4E3F"/>
                </a:solidFill>
                <a:effectLst/>
                <a:latin typeface="Open Sans"/>
              </a:rPr>
              <a:t>Повествовательными называются предложения, которые содержат некое сообщение, информацию для собеседника.</a:t>
            </a:r>
          </a:p>
          <a:p>
            <a:pPr marL="0" indent="0" algn="l">
              <a:buNone/>
            </a:pPr>
            <a:r>
              <a:rPr lang="ru-RU" dirty="0">
                <a:solidFill>
                  <a:srgbClr val="4E4E3F"/>
                </a:solidFill>
                <a:latin typeface="Open Sans"/>
              </a:rPr>
              <a:t>Пример: </a:t>
            </a:r>
            <a:r>
              <a:rPr lang="ru-RU" i="1" dirty="0">
                <a:solidFill>
                  <a:srgbClr val="4E4E3F"/>
                </a:solidFill>
                <a:effectLst/>
                <a:latin typeface="Open Sans"/>
              </a:rPr>
              <a:t>«Он взглянул в окно».</a:t>
            </a:r>
          </a:p>
          <a:p>
            <a:pPr marL="0" indent="0" algn="l">
              <a:buNone/>
            </a:pPr>
            <a:r>
              <a:rPr lang="ru-RU" i="1" dirty="0">
                <a:solidFill>
                  <a:srgbClr val="4E4E3F"/>
                </a:solidFill>
                <a:effectLst/>
                <a:latin typeface="Open Sans"/>
              </a:rPr>
              <a:t>	«Какая чудесная погода!»</a:t>
            </a:r>
          </a:p>
          <a:p>
            <a:r>
              <a:rPr lang="ru-RU" b="1" i="0" dirty="0">
                <a:solidFill>
                  <a:srgbClr val="4E4E3F"/>
                </a:solidFill>
                <a:effectLst/>
                <a:latin typeface="Open Sans"/>
              </a:rPr>
              <a:t>Побудительные предложения — это предложения, побуждающие к действию. С помощью таких предложений мы просим, приказываем, призываем к действию.</a:t>
            </a:r>
            <a:endParaRPr lang="ru-RU" b="1" i="1" dirty="0">
              <a:solidFill>
                <a:srgbClr val="4E4E3F"/>
              </a:solidFill>
              <a:latin typeface="Open Sans"/>
            </a:endParaRPr>
          </a:p>
          <a:p>
            <a:pPr marL="0" indent="0" algn="l">
              <a:buNone/>
            </a:pPr>
            <a:r>
              <a:rPr lang="ru-RU" b="1" i="1" dirty="0">
                <a:solidFill>
                  <a:srgbClr val="4E4E3F"/>
                </a:solidFill>
                <a:effectLst/>
                <a:latin typeface="Open Sans"/>
              </a:rPr>
              <a:t>Пример: </a:t>
            </a:r>
            <a:r>
              <a:rPr lang="ru-RU" b="0" i="1" dirty="0">
                <a:solidFill>
                  <a:srgbClr val="4E4E3F"/>
                </a:solidFill>
                <a:effectLst/>
                <a:latin typeface="Open Sans"/>
              </a:rPr>
              <a:t>«Завари мне, пожалуйста, чай».</a:t>
            </a:r>
          </a:p>
          <a:p>
            <a:pPr marL="0" indent="0" algn="l">
              <a:buNone/>
            </a:pPr>
            <a:r>
              <a:rPr lang="ru-RU" b="0" i="1" dirty="0">
                <a:solidFill>
                  <a:srgbClr val="4E4E3F"/>
                </a:solidFill>
                <a:effectLst/>
                <a:latin typeface="Open Sans"/>
              </a:rPr>
              <a:t>	«Немедленно отойди от дороги!»</a:t>
            </a:r>
          </a:p>
          <a:p>
            <a:pPr marL="0" indent="0">
              <a:buNone/>
            </a:pPr>
            <a:endParaRPr lang="ru-RU" i="1" dirty="0">
              <a:solidFill>
                <a:srgbClr val="4E4E3F"/>
              </a:solidFill>
              <a:effectLst/>
              <a:latin typeface="Open Sans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4569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9F6B6C-AB7F-4915-8763-C0F4698CDC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848139"/>
            <a:ext cx="9601200" cy="5632174"/>
          </a:xfrm>
        </p:spPr>
        <p:txBody>
          <a:bodyPr/>
          <a:lstStyle/>
          <a:p>
            <a:r>
              <a:rPr lang="ru-RU" b="1" i="0" dirty="0">
                <a:solidFill>
                  <a:srgbClr val="4E4E3F"/>
                </a:solidFill>
                <a:effectLst/>
                <a:latin typeface="Open Sans"/>
              </a:rPr>
              <a:t>Вопросительные предложения содержат вопрос. С помощью таких предложений мы спрашиваем что-либо у собеседника.</a:t>
            </a:r>
          </a:p>
          <a:p>
            <a:pPr algn="l"/>
            <a:r>
              <a:rPr lang="ru-RU" b="0" i="0" dirty="0">
                <a:solidFill>
                  <a:srgbClr val="4E4E3F"/>
                </a:solidFill>
                <a:effectLst/>
                <a:latin typeface="Open Sans"/>
              </a:rPr>
              <a:t>В конце вопросительного предложения ставится </a:t>
            </a:r>
            <a:r>
              <a:rPr lang="ru-RU" b="0" i="0" dirty="0">
                <a:solidFill>
                  <a:srgbClr val="76A900"/>
                </a:solidFill>
                <a:effectLst/>
                <a:latin typeface="Open Sans"/>
              </a:rPr>
              <a:t>вопросительный знак</a:t>
            </a:r>
            <a:r>
              <a:rPr lang="ru-RU" b="0" i="0" dirty="0">
                <a:solidFill>
                  <a:srgbClr val="4E4E3F"/>
                </a:solidFill>
                <a:effectLst/>
                <a:latin typeface="Open Sans"/>
              </a:rPr>
              <a:t>.</a:t>
            </a:r>
          </a:p>
          <a:p>
            <a:pPr algn="l"/>
            <a:r>
              <a:rPr lang="ru-RU" b="0" i="0" dirty="0">
                <a:solidFill>
                  <a:srgbClr val="4E4E3F"/>
                </a:solidFill>
                <a:effectLst/>
                <a:latin typeface="Open Sans"/>
              </a:rPr>
              <a:t>Вопрос в таком предложении выражается по-разному:</a:t>
            </a:r>
          </a:p>
          <a:p>
            <a:pPr marL="0" indent="0" algn="l">
              <a:buNone/>
            </a:pPr>
            <a:r>
              <a:rPr lang="ru-RU" b="0" i="0" dirty="0">
                <a:solidFill>
                  <a:srgbClr val="4E4E3F"/>
                </a:solidFill>
                <a:effectLst/>
                <a:latin typeface="Open Sans"/>
              </a:rPr>
              <a:t>	- А) с помощью вопросительных слов </a:t>
            </a:r>
            <a:r>
              <a:rPr lang="ru-RU" b="0" i="1" dirty="0">
                <a:solidFill>
                  <a:srgbClr val="4E4E3F"/>
                </a:solidFill>
                <a:effectLst/>
                <a:latin typeface="Open Sans"/>
              </a:rPr>
              <a:t>что, где, куда, откуда, кто, что</a:t>
            </a:r>
            <a:r>
              <a:rPr lang="ru-RU" b="0" i="0" dirty="0">
                <a:solidFill>
                  <a:srgbClr val="4E4E3F"/>
                </a:solidFill>
                <a:effectLst/>
                <a:latin typeface="Open Sans"/>
              </a:rPr>
              <a:t>.</a:t>
            </a:r>
            <a:endParaRPr lang="ru-RU" b="1" i="0" dirty="0">
              <a:solidFill>
                <a:srgbClr val="4E4E3F"/>
              </a:solidFill>
              <a:effectLst/>
              <a:latin typeface="Open Sans"/>
            </a:endParaRPr>
          </a:p>
          <a:p>
            <a:pPr marL="0" indent="0" algn="l">
              <a:buNone/>
            </a:pPr>
            <a:r>
              <a:rPr lang="ru-RU" dirty="0">
                <a:solidFill>
                  <a:srgbClr val="4E4E3F"/>
                </a:solidFill>
                <a:latin typeface="Open Sans"/>
              </a:rPr>
              <a:t>Пример: </a:t>
            </a:r>
            <a:r>
              <a:rPr lang="ru-RU" i="1" dirty="0">
                <a:solidFill>
                  <a:srgbClr val="4E4E3F"/>
                </a:solidFill>
                <a:effectLst/>
                <a:latin typeface="Open Sans"/>
              </a:rPr>
              <a:t>«Что вам рассказал учитель на предыдущем уроке?»</a:t>
            </a:r>
          </a:p>
          <a:p>
            <a:pPr marL="0" indent="0" algn="l">
              <a:buNone/>
            </a:pPr>
            <a:r>
              <a:rPr lang="ru-RU" i="1" dirty="0">
                <a:solidFill>
                  <a:srgbClr val="4E4E3F"/>
                </a:solidFill>
                <a:effectLst/>
                <a:latin typeface="Open Sans"/>
              </a:rPr>
              <a:t>	«Куда ты ездил на каникулах?»</a:t>
            </a:r>
          </a:p>
          <a:p>
            <a:pPr marL="0" indent="0" algn="l">
              <a:buNone/>
            </a:pPr>
            <a:r>
              <a:rPr lang="ru-RU" i="1" dirty="0">
                <a:solidFill>
                  <a:srgbClr val="4E4E3F"/>
                </a:solidFill>
                <a:latin typeface="Open Sans"/>
              </a:rPr>
              <a:t>	- </a:t>
            </a:r>
            <a:r>
              <a:rPr lang="ru-RU" b="0" i="0" dirty="0">
                <a:solidFill>
                  <a:srgbClr val="4E4E3F"/>
                </a:solidFill>
                <a:effectLst/>
                <a:latin typeface="Open Sans"/>
              </a:rPr>
              <a:t>Б) с помощью вопросительных частиц </a:t>
            </a:r>
            <a:r>
              <a:rPr lang="ru-RU" b="0" i="1" dirty="0">
                <a:solidFill>
                  <a:srgbClr val="4E4E3F"/>
                </a:solidFill>
                <a:effectLst/>
                <a:latin typeface="Open Sans"/>
              </a:rPr>
              <a:t>неужели, разве, ли</a:t>
            </a:r>
            <a:r>
              <a:rPr lang="ru-RU" b="0" i="0" dirty="0">
                <a:solidFill>
                  <a:srgbClr val="4E4E3F"/>
                </a:solidFill>
                <a:effectLst/>
                <a:latin typeface="Open Sans"/>
              </a:rPr>
              <a:t> и др.</a:t>
            </a:r>
          </a:p>
          <a:p>
            <a:pPr marL="0" indent="0" algn="l">
              <a:buNone/>
            </a:pPr>
            <a:r>
              <a:rPr lang="ru-RU" dirty="0">
                <a:solidFill>
                  <a:srgbClr val="4E4E3F"/>
                </a:solidFill>
                <a:latin typeface="Open Sans"/>
              </a:rPr>
              <a:t>Пример: </a:t>
            </a:r>
            <a:r>
              <a:rPr lang="ru-RU" b="0" i="1" dirty="0">
                <a:solidFill>
                  <a:srgbClr val="4E4E3F"/>
                </a:solidFill>
                <a:effectLst/>
                <a:latin typeface="Open Sans"/>
              </a:rPr>
              <a:t>«Разве тебе не нужно было сходить в магазин?»</a:t>
            </a:r>
          </a:p>
          <a:p>
            <a:pPr marL="0" indent="0" algn="l">
              <a:buNone/>
            </a:pPr>
            <a:r>
              <a:rPr lang="ru-RU" b="0" i="1" dirty="0">
                <a:solidFill>
                  <a:srgbClr val="4E4E3F"/>
                </a:solidFill>
                <a:effectLst/>
                <a:latin typeface="Open Sans"/>
              </a:rPr>
              <a:t>	«Не ты ли это на фотографии?»</a:t>
            </a:r>
          </a:p>
          <a:p>
            <a:pPr marL="0" indent="0" algn="l">
              <a:buNone/>
            </a:pPr>
            <a:r>
              <a:rPr lang="ru-RU" i="1" dirty="0">
                <a:solidFill>
                  <a:srgbClr val="4E4E3F"/>
                </a:solidFill>
                <a:latin typeface="Open Sans"/>
              </a:rPr>
              <a:t>	-</a:t>
            </a:r>
            <a:r>
              <a:rPr lang="ru-RU" b="0" i="0" dirty="0">
                <a:solidFill>
                  <a:srgbClr val="4E4E3F"/>
                </a:solidFill>
                <a:effectLst/>
                <a:latin typeface="Open Sans"/>
              </a:rPr>
              <a:t>В</a:t>
            </a:r>
            <a:r>
              <a:rPr lang="ru-RU" dirty="0">
                <a:solidFill>
                  <a:srgbClr val="4E4E3F"/>
                </a:solidFill>
                <a:latin typeface="Open Sans"/>
              </a:rPr>
              <a:t>)</a:t>
            </a:r>
            <a:r>
              <a:rPr lang="ru-RU" b="0" i="0" dirty="0">
                <a:solidFill>
                  <a:srgbClr val="4E4E3F"/>
                </a:solidFill>
                <a:effectLst/>
                <a:latin typeface="Open Sans"/>
              </a:rPr>
              <a:t> только вопросительной интонацией.</a:t>
            </a:r>
          </a:p>
          <a:p>
            <a:pPr marL="0" indent="0" algn="l">
              <a:buNone/>
            </a:pPr>
            <a:r>
              <a:rPr lang="ru-RU" dirty="0">
                <a:solidFill>
                  <a:srgbClr val="4E4E3F"/>
                </a:solidFill>
                <a:latin typeface="Open Sans"/>
              </a:rPr>
              <a:t>Пример: </a:t>
            </a:r>
            <a:r>
              <a:rPr lang="ru-RU" b="0" i="1" dirty="0">
                <a:solidFill>
                  <a:srgbClr val="4E4E3F"/>
                </a:solidFill>
                <a:effectLst/>
                <a:latin typeface="Open Sans"/>
              </a:rPr>
              <a:t>«Нам на завтра что-то задавали?»</a:t>
            </a:r>
          </a:p>
          <a:p>
            <a:pPr marL="0" indent="0" algn="l">
              <a:buNone/>
            </a:pPr>
            <a:endParaRPr lang="ru-RU" i="1" dirty="0">
              <a:solidFill>
                <a:srgbClr val="4E4E3F"/>
              </a:solidFill>
              <a:effectLst/>
              <a:latin typeface="Open Sans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16625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B898D5-6A79-4B1E-BC73-AEDDD128E4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179443"/>
            <a:ext cx="9601200" cy="4687957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b="0" i="0" dirty="0">
                <a:solidFill>
                  <a:schemeClr val="tx1"/>
                </a:solidFill>
                <a:effectLst/>
                <a:latin typeface="Open Sans"/>
              </a:rPr>
              <a:t>По эмоциональной окраске выделяют предложения: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chemeClr val="tx1"/>
                </a:solidFill>
                <a:effectLst/>
                <a:latin typeface="Open Sans"/>
              </a:rPr>
              <a:t>восклицательные (в них содержание сопровождается выражением чувств говорящего; восклицание передаётся особой интонацией, эмоциональными частицами, междометиями, на письме - восклицательным знаком): </a:t>
            </a:r>
          </a:p>
          <a:p>
            <a:pPr marL="0" indent="0" algn="just">
              <a:buNone/>
            </a:pPr>
            <a:r>
              <a:rPr lang="ru-RU" b="0" i="0" dirty="0">
                <a:solidFill>
                  <a:schemeClr val="tx1"/>
                </a:solidFill>
                <a:effectLst/>
                <a:latin typeface="Open Sans"/>
              </a:rPr>
              <a:t>Пример: Дети, учитесь в школе!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chemeClr val="tx1"/>
                </a:solidFill>
                <a:effectLst/>
                <a:latin typeface="Open Sans"/>
              </a:rPr>
              <a:t>невосклицательные (в них говорящий излагает содержание без выражения собственных эмоций): </a:t>
            </a:r>
          </a:p>
          <a:p>
            <a:pPr marL="0" indent="0" algn="just">
              <a:buNone/>
            </a:pPr>
            <a:r>
              <a:rPr lang="ru-RU" dirty="0">
                <a:solidFill>
                  <a:schemeClr val="tx1"/>
                </a:solidFill>
                <a:latin typeface="Open Sans"/>
              </a:rPr>
              <a:t>Пример:</a:t>
            </a:r>
            <a:r>
              <a:rPr lang="ru-RU" b="0" i="0" dirty="0">
                <a:solidFill>
                  <a:schemeClr val="tx1"/>
                </a:solidFill>
                <a:effectLst/>
                <a:latin typeface="Open Sans"/>
              </a:rPr>
              <a:t> Дети должны учиться в школе.</a:t>
            </a:r>
          </a:p>
          <a:p>
            <a:pPr algn="just"/>
            <a:r>
              <a:rPr lang="ru-RU" b="0" i="0" dirty="0">
                <a:solidFill>
                  <a:schemeClr val="tx1"/>
                </a:solidFill>
                <a:effectLst/>
                <a:latin typeface="Open Sans"/>
              </a:rPr>
              <a:t>В </a:t>
            </a:r>
            <a:r>
              <a:rPr lang="ru-RU" b="1" i="0" dirty="0">
                <a:solidFill>
                  <a:schemeClr val="tx1"/>
                </a:solidFill>
                <a:effectLst/>
                <a:latin typeface="Open Sans"/>
              </a:rPr>
              <a:t>восклицательных</a:t>
            </a:r>
            <a:r>
              <a:rPr lang="ru-RU" b="0" i="0" dirty="0">
                <a:solidFill>
                  <a:schemeClr val="tx1"/>
                </a:solidFill>
                <a:effectLst/>
                <a:latin typeface="Open Sans"/>
              </a:rPr>
              <a:t> предложениях выражаются эмоции (чувства) говорящего: радость, досада, угроза, восхищение и т. д.</a:t>
            </a:r>
          </a:p>
          <a:p>
            <a:pPr marL="0" indent="0" algn="just">
              <a:buNone/>
            </a:pPr>
            <a:endParaRPr lang="ru-RU" b="0" i="0" dirty="0">
              <a:solidFill>
                <a:schemeClr val="tx1"/>
              </a:solidFill>
              <a:effectLst/>
              <a:latin typeface="Open Sans"/>
            </a:endParaRPr>
          </a:p>
          <a:p>
            <a:pPr algn="just"/>
            <a:r>
              <a:rPr lang="ru-RU" b="0" i="0" dirty="0">
                <a:solidFill>
                  <a:schemeClr val="tx1"/>
                </a:solidFill>
                <a:effectLst/>
                <a:latin typeface="Open Sans"/>
              </a:rPr>
              <a:t>В конце предложения ставится восклицательный знак, в </a:t>
            </a:r>
            <a:r>
              <a:rPr lang="ru-RU" b="1" i="0" dirty="0">
                <a:solidFill>
                  <a:schemeClr val="tx1"/>
                </a:solidFill>
                <a:effectLst/>
                <a:latin typeface="Open Sans"/>
              </a:rPr>
              <a:t>вопросительно-восклицательных</a:t>
            </a:r>
            <a:r>
              <a:rPr lang="ru-RU" b="0" i="0" dirty="0">
                <a:solidFill>
                  <a:schemeClr val="tx1"/>
                </a:solidFill>
                <a:effectLst/>
                <a:latin typeface="Open Sans"/>
              </a:rPr>
              <a:t> предложениях в конце возможна постановка вопросительного и восклицательного знаков одновременно.</a:t>
            </a:r>
          </a:p>
          <a:p>
            <a:pPr marL="0" indent="0" algn="just">
              <a:buNone/>
            </a:pPr>
            <a:endParaRPr lang="ru-RU" b="0" i="0" dirty="0">
              <a:solidFill>
                <a:schemeClr val="tx1"/>
              </a:solidFill>
              <a:effectLst/>
              <a:latin typeface="Open Sans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05718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CA0E8B-021C-442B-BBB2-1546B49E3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96887" y="781878"/>
            <a:ext cx="9601200" cy="4992757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ru-RU" b="0" i="1" dirty="0">
                <a:solidFill>
                  <a:srgbClr val="4E4E3F"/>
                </a:solidFill>
                <a:effectLst/>
                <a:latin typeface="Open Sans"/>
              </a:rPr>
              <a:t>1. </a:t>
            </a:r>
            <a:r>
              <a:rPr lang="ru-RU" b="0" dirty="0">
                <a:solidFill>
                  <a:schemeClr val="tx1"/>
                </a:solidFill>
                <a:effectLst/>
                <a:latin typeface="Open Sans"/>
              </a:rPr>
              <a:t>«Как упоительны в России вечера!» (Песня)</a:t>
            </a:r>
          </a:p>
          <a:p>
            <a:pPr marL="0" indent="0" algn="just">
              <a:buNone/>
            </a:pPr>
            <a:r>
              <a:rPr lang="ru-RU" b="0" dirty="0">
                <a:solidFill>
                  <a:schemeClr val="tx1"/>
                </a:solidFill>
                <a:effectLst/>
                <a:latin typeface="Open Sans"/>
              </a:rPr>
              <a:t>— пред­ложение по цели высказывания повествовательное, по эмоциональной окраске — восклицательное.</a:t>
            </a:r>
          </a:p>
          <a:p>
            <a:pPr marL="0" indent="0" algn="just">
              <a:buNone/>
            </a:pPr>
            <a:r>
              <a:rPr lang="ru-RU" b="0" dirty="0">
                <a:solidFill>
                  <a:schemeClr val="tx1"/>
                </a:solidFill>
                <a:effectLst/>
                <a:latin typeface="Open Sans"/>
              </a:rPr>
              <a:t> </a:t>
            </a:r>
          </a:p>
          <a:p>
            <a:pPr marL="0" indent="0" algn="just">
              <a:buNone/>
            </a:pPr>
            <a:r>
              <a:rPr lang="ru-RU" b="0" dirty="0">
                <a:solidFill>
                  <a:schemeClr val="tx1"/>
                </a:solidFill>
                <a:effectLst/>
                <a:latin typeface="Open Sans"/>
              </a:rPr>
              <a:t>2. «О чём шумите вы, народные витии? Зачем анафемой грозите вы России? Что возмутило вас?» (А. Пушкин)</a:t>
            </a:r>
          </a:p>
          <a:p>
            <a:pPr marL="0" indent="0" algn="just">
              <a:buNone/>
            </a:pPr>
            <a:r>
              <a:rPr lang="ru-RU" b="0" dirty="0">
                <a:solidFill>
                  <a:schemeClr val="tx1"/>
                </a:solidFill>
                <a:effectLst/>
                <a:latin typeface="Open Sans"/>
              </a:rPr>
              <a:t>— предложения по цели высказывания вопросительные, по эмоциональной окраске — восклицательные.</a:t>
            </a:r>
          </a:p>
          <a:p>
            <a:pPr marL="0" indent="0" algn="just">
              <a:buNone/>
            </a:pPr>
            <a:r>
              <a:rPr lang="ru-RU" b="0" dirty="0">
                <a:solidFill>
                  <a:schemeClr val="tx1"/>
                </a:solidFill>
                <a:effectLst/>
                <a:latin typeface="Open Sans"/>
              </a:rPr>
              <a:t> </a:t>
            </a:r>
          </a:p>
          <a:p>
            <a:pPr marL="0" indent="0" algn="just">
              <a:buNone/>
            </a:pPr>
            <a:r>
              <a:rPr lang="ru-RU" b="0" dirty="0">
                <a:solidFill>
                  <a:schemeClr val="tx1"/>
                </a:solidFill>
                <a:effectLst/>
                <a:latin typeface="Open Sans"/>
              </a:rPr>
              <a:t>3. «Россия, бран­ная царица, вспомни древние права! Померкни, солнце </a:t>
            </a:r>
            <a:r>
              <a:rPr lang="ru-RU" b="0" dirty="0" err="1">
                <a:solidFill>
                  <a:schemeClr val="tx1"/>
                </a:solidFill>
                <a:effectLst/>
                <a:latin typeface="Open Sans"/>
              </a:rPr>
              <a:t>Австерлица</a:t>
            </a:r>
            <a:r>
              <a:rPr lang="ru-RU" b="0" dirty="0">
                <a:solidFill>
                  <a:schemeClr val="tx1"/>
                </a:solidFill>
                <a:effectLst/>
                <a:latin typeface="Open Sans"/>
              </a:rPr>
              <a:t>! Пылай, великая Москва!» (А. Пушкин)</a:t>
            </a:r>
          </a:p>
          <a:p>
            <a:pPr marL="0" indent="0" algn="just">
              <a:buNone/>
            </a:pPr>
            <a:r>
              <a:rPr lang="ru-RU" b="0" dirty="0">
                <a:solidFill>
                  <a:schemeClr val="tx1"/>
                </a:solidFill>
                <a:effectLst/>
                <a:latin typeface="Open Sans"/>
              </a:rPr>
              <a:t>— предложения по цели высказывания побудительные, по эмоциональной окраске — восклицательные.</a:t>
            </a:r>
          </a:p>
          <a:p>
            <a:pPr marL="0" indent="0" algn="just">
              <a:buNone/>
            </a:pPr>
            <a:r>
              <a:rPr lang="ru-RU" b="0" dirty="0">
                <a:solidFill>
                  <a:schemeClr val="tx1"/>
                </a:solidFill>
                <a:effectLst/>
                <a:latin typeface="Open Sans"/>
              </a:rPr>
              <a:t> </a:t>
            </a:r>
          </a:p>
          <a:p>
            <a:pPr marL="0" indent="0" algn="just">
              <a:buNone/>
            </a:pPr>
            <a:r>
              <a:rPr lang="ru-RU" b="0" dirty="0">
                <a:solidFill>
                  <a:schemeClr val="tx1"/>
                </a:solidFill>
                <a:effectLst/>
                <a:latin typeface="Open Sans"/>
              </a:rPr>
              <a:t>4. «Вдали ложился мягкий пар, тёплый на вид» (Л. Толстой)</a:t>
            </a:r>
          </a:p>
          <a:p>
            <a:pPr marL="0" indent="0" algn="just">
              <a:buNone/>
            </a:pPr>
            <a:r>
              <a:rPr lang="ru-RU" b="0" dirty="0">
                <a:solidFill>
                  <a:schemeClr val="tx1"/>
                </a:solidFill>
                <a:effectLst/>
                <a:latin typeface="Open Sans"/>
              </a:rPr>
              <a:t>— повествовательное невосклицательное предложение.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78223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021D1D-5D66-4DB7-A70C-9CE2B2CC1A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64704"/>
          </a:xfrm>
        </p:spPr>
        <p:txBody>
          <a:bodyPr/>
          <a:lstStyle/>
          <a:p>
            <a:r>
              <a:rPr lang="tr-TR" dirty="0"/>
              <a:t>Kaynakça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328E66-6187-4CB0-8599-77BFBBAB5C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722784"/>
            <a:ext cx="9601200" cy="3988904"/>
          </a:xfrm>
        </p:spPr>
        <p:txBody>
          <a:bodyPr>
            <a:normAutofit/>
          </a:bodyPr>
          <a:lstStyle/>
          <a:p>
            <a:r>
              <a:rPr lang="tr-TR" dirty="0" err="1"/>
              <a:t>Nenkova</a:t>
            </a:r>
            <a:r>
              <a:rPr lang="tr-TR" dirty="0"/>
              <a:t>, T. </a:t>
            </a:r>
            <a:r>
              <a:rPr lang="tr-TR" dirty="0" err="1"/>
              <a:t>Praktiçeskaya</a:t>
            </a:r>
            <a:r>
              <a:rPr lang="tr-TR" dirty="0"/>
              <a:t> </a:t>
            </a:r>
            <a:r>
              <a:rPr lang="tr-TR" dirty="0" err="1"/>
              <a:t>grammatika</a:t>
            </a:r>
            <a:r>
              <a:rPr lang="tr-TR" dirty="0"/>
              <a:t> </a:t>
            </a:r>
            <a:r>
              <a:rPr lang="tr-TR" dirty="0" err="1"/>
              <a:t>russkogo</a:t>
            </a:r>
            <a:r>
              <a:rPr lang="tr-TR" dirty="0"/>
              <a:t> </a:t>
            </a:r>
            <a:r>
              <a:rPr lang="tr-TR" dirty="0" err="1"/>
              <a:t>yazıka</a:t>
            </a:r>
            <a:r>
              <a:rPr lang="tr-TR" dirty="0"/>
              <a:t>, </a:t>
            </a:r>
            <a:r>
              <a:rPr lang="tr-TR" dirty="0" err="1"/>
              <a:t>Veles</a:t>
            </a:r>
            <a:r>
              <a:rPr lang="tr-TR" dirty="0"/>
              <a:t>, Sofya, 2002.</a:t>
            </a:r>
          </a:p>
          <a:p>
            <a:r>
              <a:rPr lang="tr-TR" dirty="0" err="1"/>
              <a:t>Lekant</a:t>
            </a:r>
            <a:r>
              <a:rPr lang="tr-TR" dirty="0"/>
              <a:t>, P.A.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Sovremennıy</a:t>
            </a:r>
            <a:r>
              <a:rPr lang="tr-TR" dirty="0"/>
              <a:t> </a:t>
            </a:r>
            <a:r>
              <a:rPr lang="tr-TR" dirty="0" err="1"/>
              <a:t>russkiy</a:t>
            </a:r>
            <a:r>
              <a:rPr lang="tr-TR" dirty="0"/>
              <a:t> yazık, </a:t>
            </a:r>
            <a:r>
              <a:rPr lang="tr-TR" dirty="0" err="1"/>
              <a:t>Drofa</a:t>
            </a:r>
            <a:r>
              <a:rPr lang="tr-TR" dirty="0"/>
              <a:t>, </a:t>
            </a:r>
            <a:r>
              <a:rPr lang="tr-TR" dirty="0" err="1"/>
              <a:t>Moskva</a:t>
            </a:r>
            <a:r>
              <a:rPr lang="tr-TR" dirty="0"/>
              <a:t>, 2001.</a:t>
            </a:r>
          </a:p>
          <a:p>
            <a:r>
              <a:rPr lang="tr-TR" dirty="0" err="1"/>
              <a:t>İvanova</a:t>
            </a:r>
            <a:r>
              <a:rPr lang="tr-TR" dirty="0"/>
              <a:t>, İ.S.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Sintaksis</a:t>
            </a:r>
            <a:r>
              <a:rPr lang="tr-TR" dirty="0"/>
              <a:t>, </a:t>
            </a:r>
            <a:r>
              <a:rPr lang="tr-TR" dirty="0" err="1"/>
              <a:t>Zlatoust</a:t>
            </a:r>
            <a:r>
              <a:rPr lang="tr-TR" dirty="0"/>
              <a:t>, </a:t>
            </a:r>
            <a:r>
              <a:rPr lang="tr-TR" dirty="0" err="1"/>
              <a:t>Sankt</a:t>
            </a:r>
            <a:r>
              <a:rPr lang="tr-TR" dirty="0"/>
              <a:t>-Petersburg, 2018.</a:t>
            </a:r>
          </a:p>
          <a:p>
            <a:r>
              <a:rPr lang="tr-TR" dirty="0" err="1"/>
              <a:t>Veliçko</a:t>
            </a:r>
            <a:r>
              <a:rPr lang="tr-TR" dirty="0"/>
              <a:t>, A.V.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Kniga</a:t>
            </a:r>
            <a:r>
              <a:rPr lang="tr-TR" dirty="0"/>
              <a:t> o </a:t>
            </a:r>
            <a:r>
              <a:rPr lang="tr-TR" dirty="0" err="1"/>
              <a:t>grammatike</a:t>
            </a:r>
            <a:r>
              <a:rPr lang="tr-TR" dirty="0"/>
              <a:t>, </a:t>
            </a:r>
            <a:r>
              <a:rPr lang="tr-TR" dirty="0" err="1"/>
              <a:t>Zlatoust</a:t>
            </a:r>
            <a:r>
              <a:rPr lang="tr-TR" dirty="0"/>
              <a:t>, </a:t>
            </a:r>
            <a:r>
              <a:rPr lang="tr-TR" dirty="0" err="1"/>
              <a:t>Sankt</a:t>
            </a:r>
            <a:r>
              <a:rPr lang="tr-TR" dirty="0"/>
              <a:t>-Petersburg, 2018.</a:t>
            </a:r>
          </a:p>
          <a:p>
            <a:r>
              <a:rPr lang="tr-TR" dirty="0" err="1"/>
              <a:t>Babaytseva</a:t>
            </a:r>
            <a:r>
              <a:rPr lang="tr-TR" dirty="0"/>
              <a:t>, V.V.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Russkiy</a:t>
            </a:r>
            <a:r>
              <a:rPr lang="tr-TR" dirty="0"/>
              <a:t> yazık, </a:t>
            </a:r>
            <a:r>
              <a:rPr lang="tr-TR" dirty="0" err="1"/>
              <a:t>Drofa</a:t>
            </a:r>
            <a:r>
              <a:rPr lang="tr-TR" dirty="0"/>
              <a:t>, </a:t>
            </a:r>
            <a:r>
              <a:rPr lang="tr-TR" dirty="0" err="1"/>
              <a:t>Moskva</a:t>
            </a:r>
            <a:r>
              <a:rPr lang="tr-TR" dirty="0"/>
              <a:t>, 2010.</a:t>
            </a:r>
          </a:p>
          <a:p>
            <a:r>
              <a:rPr lang="tr-TR" dirty="0" err="1"/>
              <a:t>Rozental</a:t>
            </a:r>
            <a:r>
              <a:rPr lang="tr-TR" dirty="0"/>
              <a:t>, D.E.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Sovremennıy</a:t>
            </a:r>
            <a:r>
              <a:rPr lang="tr-TR" dirty="0"/>
              <a:t> </a:t>
            </a:r>
            <a:r>
              <a:rPr lang="tr-TR" dirty="0" err="1"/>
              <a:t>russkiy</a:t>
            </a:r>
            <a:r>
              <a:rPr lang="tr-TR" dirty="0"/>
              <a:t> yazık, </a:t>
            </a:r>
            <a:r>
              <a:rPr lang="tr-TR" dirty="0" err="1"/>
              <a:t>Ayris-Press</a:t>
            </a:r>
            <a:r>
              <a:rPr lang="tr-TR" dirty="0"/>
              <a:t>: </a:t>
            </a:r>
            <a:r>
              <a:rPr lang="tr-TR" dirty="0" err="1"/>
              <a:t>Moskva</a:t>
            </a:r>
            <a:r>
              <a:rPr lang="tr-TR" dirty="0"/>
              <a:t>, 2004.</a:t>
            </a:r>
            <a:endParaRPr lang="ru-RU" dirty="0"/>
          </a:p>
          <a:p>
            <a:r>
              <a:rPr lang="tr-TR" dirty="0" err="1"/>
              <a:t>Skoblikova</a:t>
            </a:r>
            <a:r>
              <a:rPr lang="tr-TR" dirty="0"/>
              <a:t>, Ye.S.,</a:t>
            </a:r>
            <a:r>
              <a:rPr lang="tr-TR" dirty="0" err="1"/>
              <a:t>Sovremennıy</a:t>
            </a:r>
            <a:r>
              <a:rPr lang="tr-TR" dirty="0"/>
              <a:t> </a:t>
            </a:r>
            <a:r>
              <a:rPr lang="tr-TR" dirty="0" err="1"/>
              <a:t>russkiy</a:t>
            </a:r>
            <a:r>
              <a:rPr lang="tr-TR" dirty="0"/>
              <a:t> yazık. </a:t>
            </a:r>
            <a:r>
              <a:rPr lang="tr-TR" dirty="0" err="1"/>
              <a:t>Sintaksis</a:t>
            </a:r>
            <a:r>
              <a:rPr lang="tr-TR" dirty="0"/>
              <a:t> </a:t>
            </a:r>
            <a:r>
              <a:rPr lang="tr-TR" dirty="0" err="1"/>
              <a:t>slojnogopredlojeniya</a:t>
            </a:r>
            <a:r>
              <a:rPr lang="tr-TR" dirty="0"/>
              <a:t>, </a:t>
            </a:r>
            <a:r>
              <a:rPr lang="tr-TR" dirty="0" err="1"/>
              <a:t>Flinta</a:t>
            </a:r>
            <a:r>
              <a:rPr lang="tr-TR" dirty="0"/>
              <a:t>, </a:t>
            </a:r>
            <a:r>
              <a:rPr lang="tr-TR" dirty="0" err="1"/>
              <a:t>Moskva</a:t>
            </a:r>
            <a:r>
              <a:rPr lang="tr-TR" dirty="0"/>
              <a:t>, 2006.</a:t>
            </a:r>
            <a:endParaRPr lang="ru-RU" dirty="0"/>
          </a:p>
          <a:p>
            <a:r>
              <a:rPr lang="en-US" dirty="0">
                <a:hlinkClick r:id="rId2"/>
              </a:rPr>
              <a:t>https://licey.net/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9351121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1337</TotalTime>
  <Words>583</Words>
  <Application>Microsoft Office PowerPoint</Application>
  <PresentationFormat>Widescreen</PresentationFormat>
  <Paragraphs>48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Franklin Gothic Book</vt:lpstr>
      <vt:lpstr>Open Sans</vt:lpstr>
      <vt:lpstr>Crop</vt:lpstr>
      <vt:lpstr>Синтаксис I</vt:lpstr>
      <vt:lpstr>PowerPoint Presentation</vt:lpstr>
      <vt:lpstr>PowerPoint Presentation</vt:lpstr>
      <vt:lpstr>PowerPoint Presentation</vt:lpstr>
      <vt:lpstr>PowerPoint Presentation</vt:lpstr>
      <vt:lpstr>Kaynakça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Синтаксис II</dc:title>
  <dc:creator>asus</dc:creator>
  <cp:lastModifiedBy>asus</cp:lastModifiedBy>
  <cp:revision>214</cp:revision>
  <dcterms:created xsi:type="dcterms:W3CDTF">2020-03-16T17:46:39Z</dcterms:created>
  <dcterms:modified xsi:type="dcterms:W3CDTF">2020-06-27T15:03:44Z</dcterms:modified>
</cp:coreProperties>
</file>