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HİZMET EĞİTİM PROGRAMLARININ ANALİZİ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</a:t>
            </a:r>
            <a:r>
              <a:rPr lang="tr-TR" sz="300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Veli </a:t>
            </a:r>
            <a:r>
              <a:rPr lang="tr-TR" sz="300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DUYAN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>
          <a:xfrm>
            <a:off x="251520" y="1268760"/>
            <a:ext cx="4464496" cy="732974"/>
          </a:xfrm>
        </p:spPr>
        <p:txBody>
          <a:bodyPr/>
          <a:lstStyle/>
          <a:p>
            <a:r>
              <a:rPr lang="tr-TR" dirty="0" smtClean="0"/>
              <a:t>HACETTEPE ÜNİVERSİTESİ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tr-TR" dirty="0" smtClean="0"/>
              <a:t>BAŞKENT ÜNİVERSİTESİ</a:t>
            </a:r>
            <a:endParaRPr lang="tr-TR" dirty="0"/>
          </a:p>
        </p:txBody>
      </p:sp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HİZMET LİSANS EĞİTİMİ</a:t>
            </a:r>
            <a:endParaRPr lang="tr-T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12976"/>
            <a:ext cx="3362566" cy="1708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75" y="3312319"/>
            <a:ext cx="2686050" cy="213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783600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>
          <a:xfrm>
            <a:off x="179512" y="1524000"/>
            <a:ext cx="4392488" cy="732974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HACETTEPE ÜNİVERSİTESİ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BAŞKENT ÜNİVERSİTESİ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Sosyal Hizmet Akademisi- </a:t>
            </a:r>
            <a:r>
              <a:rPr lang="tr-TR" dirty="0"/>
              <a:t>Sağlık ve Sosyal Yardım </a:t>
            </a:r>
            <a:r>
              <a:rPr lang="tr-TR" dirty="0" smtClean="0"/>
              <a:t>Bakanlığı (1961-1982)</a:t>
            </a:r>
          </a:p>
          <a:p>
            <a:r>
              <a:rPr lang="tr-TR" dirty="0" smtClean="0"/>
              <a:t>1961 </a:t>
            </a:r>
            <a:r>
              <a:rPr lang="tr-TR" dirty="0"/>
              <a:t>yılında </a:t>
            </a:r>
            <a:r>
              <a:rPr lang="tr-TR" dirty="0" smtClean="0"/>
              <a:t>kurulmuştur</a:t>
            </a:r>
          </a:p>
          <a:p>
            <a:r>
              <a:rPr lang="tr-TR" dirty="0" smtClean="0"/>
              <a:t>İlk mezunları 1964-1965: 28 kişi</a:t>
            </a:r>
          </a:p>
          <a:p>
            <a:r>
              <a:rPr lang="tr-TR" dirty="0" smtClean="0"/>
              <a:t>1967-1968 H.Ü. Sosyal </a:t>
            </a:r>
            <a:r>
              <a:rPr lang="tr-TR" dirty="0"/>
              <a:t>ve İdari Bilimler </a:t>
            </a:r>
            <a:r>
              <a:rPr lang="tr-TR" dirty="0" smtClean="0"/>
              <a:t>Fakültesi-Sosyal </a:t>
            </a:r>
            <a:r>
              <a:rPr lang="tr-TR" dirty="0"/>
              <a:t>Çalışma </a:t>
            </a:r>
            <a:r>
              <a:rPr lang="tr-TR" dirty="0" smtClean="0"/>
              <a:t>Bölümü açıldı. 1982 de kapatıldı- YÖK</a:t>
            </a:r>
          </a:p>
          <a:p>
            <a:r>
              <a:rPr lang="tr-TR" dirty="0" smtClean="0"/>
              <a:t>1982: HÜ Rektörlüğü- SHYO</a:t>
            </a:r>
          </a:p>
          <a:p>
            <a:r>
              <a:rPr lang="tr-TR" dirty="0" smtClean="0"/>
              <a:t>2006: İİBF- SH Bölümü 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/>
              <a:t>Sosyal Hizmet Bölümü- Sağlık Bilimleri Fakültesi </a:t>
            </a:r>
          </a:p>
          <a:p>
            <a:r>
              <a:rPr lang="tr-TR" dirty="0" smtClean="0"/>
              <a:t>2002 yılında kurulmuştur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SOSYAL HİZMET BÖLÜMÜ TARİHÇESİ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89742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79512" y="1524000"/>
            <a:ext cx="4392488" cy="732974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HACETTEPE ÜNİVERSİTESİ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BAŞKENT ÜNİVERSİTESİ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Sosyal Hizmetler Akademisi</a:t>
            </a:r>
            <a:r>
              <a:rPr lang="tr-TR" dirty="0" smtClean="0"/>
              <a:t>: üniversite </a:t>
            </a:r>
            <a:r>
              <a:rPr lang="tr-TR" dirty="0"/>
              <a:t>giriş </a:t>
            </a:r>
            <a:r>
              <a:rPr lang="tr-TR" dirty="0" smtClean="0"/>
              <a:t>sınavı puanı + kişilik </a:t>
            </a:r>
            <a:r>
              <a:rPr lang="tr-TR" dirty="0"/>
              <a:t>envanteri </a:t>
            </a:r>
            <a:r>
              <a:rPr lang="tr-TR" dirty="0" smtClean="0"/>
              <a:t>uygulaması + görüşme </a:t>
            </a:r>
          </a:p>
          <a:p>
            <a:r>
              <a:rPr lang="tr-TR" dirty="0" smtClean="0"/>
              <a:t>Sosyal Hizmetler Bölümü LYS – EA puanı</a:t>
            </a:r>
          </a:p>
          <a:p>
            <a:r>
              <a:rPr lang="tr-TR" dirty="0" smtClean="0"/>
              <a:t>4 yıllık- yılda 190 öğrenci</a:t>
            </a:r>
          </a:p>
          <a:p>
            <a:r>
              <a:rPr lang="tr-TR" dirty="0" smtClean="0"/>
              <a:t>K/E eşit sayıda alınıyor</a:t>
            </a:r>
          </a:p>
          <a:p>
            <a:r>
              <a:rPr lang="tr-TR" dirty="0" smtClean="0"/>
              <a:t>Eğitim Dili: Türkçe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/>
              <a:t>LYS- EA puanı</a:t>
            </a:r>
          </a:p>
          <a:p>
            <a:r>
              <a:rPr lang="tr-TR" dirty="0" smtClean="0"/>
              <a:t>4 yıllık- yılda 35 öğrenci kabul edilmektedir</a:t>
            </a:r>
          </a:p>
          <a:p>
            <a:r>
              <a:rPr lang="tr-TR" dirty="0" smtClean="0"/>
              <a:t>Eğitim Dili: Türkçe</a:t>
            </a:r>
            <a:endParaRPr lang="tr-TR" dirty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ÖĞRENCİ KABUL KOŞULLARI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027322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>
          <a:xfrm>
            <a:off x="179512" y="1524000"/>
            <a:ext cx="4464496" cy="732974"/>
          </a:xfrm>
        </p:spPr>
        <p:txBody>
          <a:bodyPr/>
          <a:lstStyle/>
          <a:p>
            <a:pPr algn="ctr"/>
            <a:r>
              <a:rPr lang="tr-TR" dirty="0"/>
              <a:t>HACETTEPE ÜNİVERSİTESİ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tr-TR" dirty="0"/>
              <a:t>BAŞKENT </a:t>
            </a:r>
            <a:r>
              <a:rPr lang="tr-TR" dirty="0" smtClean="0"/>
              <a:t>ÜNİVERSİTESİ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En az 156 yerel kredi ve 240 AKTS</a:t>
            </a:r>
          </a:p>
          <a:p>
            <a:r>
              <a:rPr lang="tr-TR" dirty="0" smtClean="0"/>
              <a:t>Tüm zorunlu derslerden başarılı olunmalı: 126 yerel kredi ve 180 AKTS</a:t>
            </a:r>
          </a:p>
          <a:p>
            <a:r>
              <a:rPr lang="tr-TR" dirty="0" smtClean="0"/>
              <a:t>Seçmeli </a:t>
            </a:r>
            <a:r>
              <a:rPr lang="tr-TR" dirty="0"/>
              <a:t>derslerden asgari 30 yerel kredi ve 60 AKTS miktarı karşılığı dersten başarılı </a:t>
            </a:r>
            <a:r>
              <a:rPr lang="tr-TR" dirty="0" smtClean="0"/>
              <a:t>olunmalıdır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En az 240 AKTS ve </a:t>
            </a:r>
            <a:r>
              <a:rPr lang="tr-TR" dirty="0"/>
              <a:t>genel not ortalamasının 4,00 üzerinden en az 2,00 olması gerekmektedir</a:t>
            </a:r>
            <a:endParaRPr lang="tr-TR" dirty="0" smtClean="0"/>
          </a:p>
          <a:p>
            <a:r>
              <a:rPr lang="tr-TR" dirty="0" smtClean="0"/>
              <a:t>Tüm </a:t>
            </a:r>
            <a:r>
              <a:rPr lang="tr-TR" dirty="0"/>
              <a:t>derslerini başarmış olması, F1, ya da F2 notunun </a:t>
            </a:r>
            <a:r>
              <a:rPr lang="tr-TR" dirty="0" smtClean="0"/>
              <a:t>olmaması</a:t>
            </a:r>
            <a:endParaRPr lang="tr-TR" dirty="0"/>
          </a:p>
        </p:txBody>
      </p:sp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MEZUNİYET ŞARTLARI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368468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>
          <a:xfrm>
            <a:off x="179512" y="1524000"/>
            <a:ext cx="4464496" cy="732974"/>
          </a:xfrm>
        </p:spPr>
        <p:txBody>
          <a:bodyPr/>
          <a:lstStyle/>
          <a:p>
            <a:r>
              <a:rPr lang="tr-TR" dirty="0" smtClean="0"/>
              <a:t>HACETTEPE ÜNİVERSİTESİ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tr-TR" dirty="0" smtClean="0"/>
              <a:t>BAŞKENT ÜNİVERSİTESİ</a:t>
            </a:r>
            <a:endParaRPr lang="tr-TR" dirty="0"/>
          </a:p>
        </p:txBody>
      </p:sp>
      <p:graphicFrame>
        <p:nvGraphicFramePr>
          <p:cNvPr id="9" name="İçerik Yer Tutucusu 8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="" xmlns:p14="http://schemas.microsoft.com/office/powerpoint/2010/main" val="3009609952"/>
              </p:ext>
            </p:extLst>
          </p:nvPr>
        </p:nvGraphicFramePr>
        <p:xfrm>
          <a:off x="251520" y="2348886"/>
          <a:ext cx="4032447" cy="39604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4149"/>
                <a:gridCol w="1344149"/>
                <a:gridCol w="1344149"/>
              </a:tblGrid>
              <a:tr h="5032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Harf Notu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Katsayı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Harf Not Aralığı</a:t>
                      </a:r>
                      <a:br>
                        <a:rPr lang="tr-TR" sz="1100">
                          <a:effectLst/>
                        </a:rPr>
                      </a:br>
                      <a:r>
                        <a:rPr lang="tr-TR" sz="1100">
                          <a:effectLst/>
                        </a:rPr>
                        <a:t>(100 üzerinden)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</a:tr>
              <a:tr h="265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A1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4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95-100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</a:tr>
              <a:tr h="265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A2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3,7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90-94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</a:tr>
              <a:tr h="265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A3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3,3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85-89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</a:tr>
              <a:tr h="265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B1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3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80-84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</a:tr>
              <a:tr h="265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B2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2,7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75-79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</a:tr>
              <a:tr h="265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B3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2,3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70-74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</a:tr>
              <a:tr h="265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C1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2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65-69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</a:tr>
              <a:tr h="265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C2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1,7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60-64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</a:tr>
              <a:tr h="265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C3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1,3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55-59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</a:tr>
              <a:tr h="265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D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1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50-54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</a:tr>
              <a:tr h="265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F3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0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0-49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</a:tr>
              <a:tr h="265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F2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0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-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1" marR="4511" marT="4511" marB="4511" anchor="ctr"/>
                </a:tc>
              </a:tr>
              <a:tr h="265939"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F1</a:t>
                      </a:r>
                      <a:endParaRPr kumimoji="0" lang="tr-TR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1" marR="4511" marT="4511" marB="4511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kumimoji="0"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11" marR="4511" marT="4511" marB="4511" anchor="ctr"/>
                </a:tc>
              </a:tr>
            </a:tbl>
          </a:graphicData>
        </a:graphic>
      </p:graphicFrame>
      <p:graphicFrame>
        <p:nvGraphicFramePr>
          <p:cNvPr id="8" name="İçerik Yer Tutucusu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1117872145"/>
              </p:ext>
            </p:extLst>
          </p:nvPr>
        </p:nvGraphicFramePr>
        <p:xfrm>
          <a:off x="4800600" y="2348880"/>
          <a:ext cx="4038600" cy="40126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6200"/>
                <a:gridCol w="1346200"/>
                <a:gridCol w="1346200"/>
              </a:tblGrid>
              <a:tr h="539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Harf Notu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Katsayı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Harf Not Aralığı</a:t>
                      </a:r>
                      <a:br>
                        <a:rPr lang="tr-TR" sz="1200">
                          <a:effectLst/>
                        </a:rPr>
                      </a:br>
                      <a:r>
                        <a:rPr lang="tr-TR" sz="1200">
                          <a:effectLst/>
                        </a:rPr>
                        <a:t>(100 üzerinden)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</a:tr>
              <a:tr h="285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A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4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95-100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</a:tr>
              <a:tr h="285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A-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3,7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90-94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</a:tr>
              <a:tr h="285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B+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3,3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85-89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</a:tr>
              <a:tr h="285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B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3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80-84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</a:tr>
              <a:tr h="285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B-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2,7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75-79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</a:tr>
              <a:tr h="285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C+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2,3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70-74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</a:tr>
              <a:tr h="285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C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65-69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</a:tr>
              <a:tr h="285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C-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1,7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60-64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</a:tr>
              <a:tr h="285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D+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1,3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55-59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</a:tr>
              <a:tr h="285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D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50-54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</a:tr>
              <a:tr h="285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F1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0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0-49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</a:tr>
              <a:tr h="285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F2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0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-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7" marR="4507" marT="4507" marB="4507" anchor="ctr"/>
                </a:tc>
              </a:tr>
            </a:tbl>
          </a:graphicData>
        </a:graphic>
      </p:graphicFrame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HARF NOTLARI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572399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>
          <a:xfrm>
            <a:off x="179512" y="1484784"/>
            <a:ext cx="4342256" cy="732974"/>
          </a:xfrm>
        </p:spPr>
        <p:txBody>
          <a:bodyPr/>
          <a:lstStyle/>
          <a:p>
            <a:r>
              <a:rPr lang="tr-TR" dirty="0" smtClean="0"/>
              <a:t>HACETTEPE ÜNİVERSİTESİ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tr-TR" dirty="0" smtClean="0"/>
              <a:t>BAŞKENT ÜNİVERSİTESİ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Zorunlu ders oranı </a:t>
            </a:r>
            <a:r>
              <a:rPr lang="tr-TR" dirty="0" smtClean="0"/>
              <a:t>%75 </a:t>
            </a:r>
          </a:p>
          <a:p>
            <a:r>
              <a:rPr lang="tr-TR" dirty="0" smtClean="0"/>
              <a:t>Seçmeli </a:t>
            </a:r>
            <a:r>
              <a:rPr lang="tr-TR" dirty="0"/>
              <a:t>ders oranı </a:t>
            </a:r>
            <a:r>
              <a:rPr lang="tr-TR" dirty="0" smtClean="0"/>
              <a:t>%25</a:t>
            </a:r>
          </a:p>
          <a:p>
            <a:pPr lvl="1"/>
            <a:r>
              <a:rPr lang="tr-TR" dirty="0"/>
              <a:t>2. </a:t>
            </a:r>
            <a:r>
              <a:rPr lang="tr-TR" dirty="0" smtClean="0"/>
              <a:t>yarıyıl: 1 seçmeli ders</a:t>
            </a:r>
            <a:endParaRPr lang="tr-TR" dirty="0"/>
          </a:p>
          <a:p>
            <a:pPr lvl="1"/>
            <a:r>
              <a:rPr lang="tr-TR" dirty="0" smtClean="0"/>
              <a:t>4</a:t>
            </a:r>
            <a:r>
              <a:rPr lang="tr-TR" dirty="0"/>
              <a:t>. </a:t>
            </a:r>
            <a:r>
              <a:rPr lang="tr-TR" dirty="0" smtClean="0"/>
              <a:t>yarıyıl: 2 </a:t>
            </a:r>
            <a:r>
              <a:rPr lang="tr-TR" dirty="0"/>
              <a:t>seçmeli </a:t>
            </a:r>
            <a:r>
              <a:rPr lang="tr-TR" dirty="0" smtClean="0"/>
              <a:t>ders</a:t>
            </a:r>
            <a:endParaRPr lang="tr-TR" dirty="0"/>
          </a:p>
          <a:p>
            <a:pPr lvl="1"/>
            <a:r>
              <a:rPr lang="tr-TR" dirty="0" smtClean="0"/>
              <a:t>5</a:t>
            </a:r>
            <a:r>
              <a:rPr lang="tr-TR" dirty="0"/>
              <a:t>. </a:t>
            </a:r>
            <a:r>
              <a:rPr lang="tr-TR" dirty="0" smtClean="0"/>
              <a:t>yarıyıl: 3 </a:t>
            </a:r>
            <a:r>
              <a:rPr lang="tr-TR" dirty="0"/>
              <a:t>seçmeli </a:t>
            </a:r>
            <a:r>
              <a:rPr lang="tr-TR" dirty="0" smtClean="0"/>
              <a:t>ders + isterse 1 bölüm dışı</a:t>
            </a:r>
            <a:endParaRPr lang="tr-TR" dirty="0"/>
          </a:p>
          <a:p>
            <a:pPr lvl="1"/>
            <a:r>
              <a:rPr lang="tr-TR" dirty="0" smtClean="0"/>
              <a:t>6</a:t>
            </a:r>
            <a:r>
              <a:rPr lang="tr-TR" dirty="0"/>
              <a:t>. </a:t>
            </a:r>
            <a:r>
              <a:rPr lang="tr-TR" dirty="0" smtClean="0"/>
              <a:t>yarıyıl:3 seçmeli ders </a:t>
            </a:r>
            <a:r>
              <a:rPr lang="tr-TR" dirty="0"/>
              <a:t>+ isterse 1 bölüm dışı</a:t>
            </a:r>
          </a:p>
          <a:p>
            <a:pPr lvl="1"/>
            <a:r>
              <a:rPr lang="tr-TR" dirty="0" smtClean="0"/>
              <a:t>7</a:t>
            </a:r>
            <a:r>
              <a:rPr lang="tr-TR" dirty="0"/>
              <a:t>. yarıyıl:3 seçmeli </a:t>
            </a:r>
            <a:r>
              <a:rPr lang="tr-TR" dirty="0" smtClean="0"/>
              <a:t>ders </a:t>
            </a:r>
            <a:r>
              <a:rPr lang="tr-TR" dirty="0"/>
              <a:t>+ isterse 1 bölüm </a:t>
            </a:r>
            <a:r>
              <a:rPr lang="tr-TR" dirty="0" smtClean="0"/>
              <a:t>dışı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/>
              <a:t>Zorunlu ders oranı %75 </a:t>
            </a:r>
            <a:endParaRPr lang="tr-TR" dirty="0" smtClean="0"/>
          </a:p>
          <a:p>
            <a:r>
              <a:rPr lang="tr-TR" dirty="0" smtClean="0"/>
              <a:t>Seçmeli </a:t>
            </a:r>
            <a:r>
              <a:rPr lang="tr-TR" dirty="0"/>
              <a:t>ders oranı %25</a:t>
            </a:r>
          </a:p>
          <a:p>
            <a:pPr lvl="1"/>
            <a:r>
              <a:rPr lang="tr-TR" dirty="0" smtClean="0"/>
              <a:t>1. yarıyıl:1 </a:t>
            </a:r>
            <a:r>
              <a:rPr lang="tr-TR" dirty="0"/>
              <a:t>seçmeli </a:t>
            </a:r>
            <a:r>
              <a:rPr lang="tr-TR" dirty="0" smtClean="0"/>
              <a:t>ders</a:t>
            </a:r>
          </a:p>
          <a:p>
            <a:pPr lvl="1"/>
            <a:r>
              <a:rPr lang="tr-TR" dirty="0" smtClean="0"/>
              <a:t>2. yarıyıl:1 </a:t>
            </a:r>
            <a:r>
              <a:rPr lang="tr-TR" dirty="0"/>
              <a:t>seçmeli </a:t>
            </a:r>
            <a:r>
              <a:rPr lang="tr-TR" dirty="0" smtClean="0"/>
              <a:t>ders</a:t>
            </a:r>
          </a:p>
          <a:p>
            <a:pPr lvl="1"/>
            <a:r>
              <a:rPr lang="tr-TR" dirty="0" smtClean="0"/>
              <a:t>3. yarıyıl:2 </a:t>
            </a:r>
            <a:r>
              <a:rPr lang="tr-TR" dirty="0"/>
              <a:t>seçmeli </a:t>
            </a:r>
            <a:r>
              <a:rPr lang="tr-TR" dirty="0" smtClean="0"/>
              <a:t>ders</a:t>
            </a:r>
          </a:p>
          <a:p>
            <a:pPr lvl="1"/>
            <a:r>
              <a:rPr lang="tr-TR" dirty="0" smtClean="0"/>
              <a:t>4. yarıyıl:1 </a:t>
            </a:r>
            <a:r>
              <a:rPr lang="tr-TR" dirty="0"/>
              <a:t>seçmeli </a:t>
            </a:r>
            <a:r>
              <a:rPr lang="tr-TR" dirty="0" smtClean="0"/>
              <a:t>ders</a:t>
            </a:r>
          </a:p>
          <a:p>
            <a:pPr lvl="1"/>
            <a:r>
              <a:rPr lang="tr-TR" dirty="0" smtClean="0"/>
              <a:t>5. yarıyıl:2 </a:t>
            </a:r>
            <a:r>
              <a:rPr lang="tr-TR" dirty="0"/>
              <a:t>seçmeli </a:t>
            </a:r>
            <a:r>
              <a:rPr lang="tr-TR" dirty="0" smtClean="0"/>
              <a:t>ders</a:t>
            </a:r>
          </a:p>
          <a:p>
            <a:pPr lvl="1"/>
            <a:r>
              <a:rPr lang="tr-TR" dirty="0" smtClean="0"/>
              <a:t>6. yarıyıl:2 </a:t>
            </a:r>
            <a:r>
              <a:rPr lang="tr-TR" dirty="0"/>
              <a:t>seçmeli </a:t>
            </a:r>
            <a:r>
              <a:rPr lang="tr-TR" dirty="0" smtClean="0"/>
              <a:t>ders</a:t>
            </a:r>
          </a:p>
          <a:p>
            <a:pPr lvl="1"/>
            <a:r>
              <a:rPr lang="tr-TR" dirty="0" smtClean="0"/>
              <a:t>7. yarıyıl:4 </a:t>
            </a:r>
            <a:r>
              <a:rPr lang="tr-TR" dirty="0"/>
              <a:t>seçmeli ders</a:t>
            </a:r>
          </a:p>
        </p:txBody>
      </p:sp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PROGRAM </a:t>
            </a:r>
            <a:r>
              <a:rPr lang="tr-TR" dirty="0" smtClean="0"/>
              <a:t>YAPISI-  Z/S DERS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61927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>
          <a:xfrm>
            <a:off x="179512" y="1524000"/>
            <a:ext cx="4392488" cy="732974"/>
          </a:xfrm>
        </p:spPr>
        <p:txBody>
          <a:bodyPr/>
          <a:lstStyle/>
          <a:p>
            <a:r>
              <a:rPr lang="tr-TR" dirty="0"/>
              <a:t>HACETTEPE </a:t>
            </a:r>
            <a:r>
              <a:rPr lang="tr-TR" dirty="0" smtClean="0"/>
              <a:t>ÜNİVERSİTESİ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tr-TR" dirty="0"/>
              <a:t>BAŞKENT </a:t>
            </a:r>
            <a:r>
              <a:rPr lang="tr-TR" dirty="0" smtClean="0"/>
              <a:t>ÜNİVERSİTESİ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tr-TR" dirty="0" smtClean="0"/>
              <a:t>Uygulama ağırlığı: %20</a:t>
            </a:r>
          </a:p>
          <a:p>
            <a:r>
              <a:rPr lang="tr-TR" dirty="0" smtClean="0"/>
              <a:t>7. ve 8. dönem</a:t>
            </a:r>
          </a:p>
          <a:p>
            <a:r>
              <a:rPr lang="tr-TR" dirty="0" smtClean="0"/>
              <a:t>Uygulamalı araştırma: 5. ve 6. yarıyıl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Uygulama ağırlığı : %33</a:t>
            </a:r>
          </a:p>
          <a:p>
            <a:r>
              <a:rPr lang="tr-TR" dirty="0" smtClean="0"/>
              <a:t>Sosyal hizmet uygulaması I-haftada bir gün. (5. yarıyıl)</a:t>
            </a:r>
          </a:p>
          <a:p>
            <a:r>
              <a:rPr lang="tr-TR" dirty="0" smtClean="0"/>
              <a:t>Sosyal </a:t>
            </a:r>
            <a:r>
              <a:rPr lang="tr-TR" dirty="0"/>
              <a:t>hizmet uygulaması </a:t>
            </a:r>
            <a:r>
              <a:rPr lang="tr-TR" dirty="0" smtClean="0"/>
              <a:t>II-haftada </a:t>
            </a:r>
            <a:r>
              <a:rPr lang="tr-TR" dirty="0"/>
              <a:t>iki </a:t>
            </a:r>
            <a:r>
              <a:rPr lang="tr-TR" dirty="0" smtClean="0"/>
              <a:t>gün. (7. yarıyıl) </a:t>
            </a:r>
          </a:p>
          <a:p>
            <a:r>
              <a:rPr lang="tr-TR" dirty="0" smtClean="0"/>
              <a:t>Yaz Stajı- 6. yarıyıl</a:t>
            </a:r>
          </a:p>
          <a:p>
            <a:r>
              <a:rPr lang="tr-TR" dirty="0" smtClean="0"/>
              <a:t>Blok </a:t>
            </a:r>
            <a:r>
              <a:rPr lang="tr-TR" dirty="0"/>
              <a:t>uygulama staj-haftanın 5 </a:t>
            </a:r>
            <a:r>
              <a:rPr lang="tr-TR" dirty="0" smtClean="0"/>
              <a:t>günü (8. yarıyıl)</a:t>
            </a:r>
          </a:p>
          <a:p>
            <a:r>
              <a:rPr lang="tr-TR" dirty="0"/>
              <a:t>Uygulamalı araştırma: 5. ve 6. </a:t>
            </a:r>
            <a:r>
              <a:rPr lang="tr-TR" dirty="0" smtClean="0"/>
              <a:t>yarıyıl</a:t>
            </a:r>
            <a:endParaRPr lang="tr-TR" dirty="0"/>
          </a:p>
        </p:txBody>
      </p:sp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PROGRAM YAPISI- UYGULAMA DERSLERİ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806013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PROGRAM YETERLİLİKLERİ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Sosyal hizmet </a:t>
            </a:r>
            <a:r>
              <a:rPr lang="tr-TR" dirty="0" smtClean="0"/>
              <a:t>uygulama alanlarına ilişkin bilgi edinme</a:t>
            </a:r>
          </a:p>
          <a:p>
            <a:r>
              <a:rPr lang="tr-TR" dirty="0" err="1"/>
              <a:t>Genelci</a:t>
            </a:r>
            <a:r>
              <a:rPr lang="tr-TR" dirty="0"/>
              <a:t> sosyal hizmet bilgi ve becerisini farklı sosyal hizmet alanlarında </a:t>
            </a:r>
            <a:r>
              <a:rPr lang="tr-TR" dirty="0" smtClean="0"/>
              <a:t>kullanabilme</a:t>
            </a:r>
          </a:p>
          <a:p>
            <a:pPr lvl="0"/>
            <a:r>
              <a:rPr lang="tr-TR" dirty="0"/>
              <a:t>Mesleği ile ilgili görev, yetki, hak ve sorumlulukları; insan hakları ve sosyal adalet ilkeleri çerçevesinde gerçekleştirebilme.</a:t>
            </a:r>
          </a:p>
          <a:p>
            <a:pPr lvl="0"/>
            <a:r>
              <a:rPr lang="tr-TR" dirty="0"/>
              <a:t>Sosyal ve kültürel çevrenin insan davranışları üzerindeki etkisini bilme ve sosyal hizmet uygulamalarında kullanma.</a:t>
            </a:r>
          </a:p>
          <a:p>
            <a:pPr lvl="0"/>
            <a:r>
              <a:rPr lang="tr-TR" dirty="0"/>
              <a:t>Toplumsal sorunlara bilimsel veriler; kanıtlar doğrultusunda çözüm üretme ve sosyal politikalar geliştirilmesine katkı verme.</a:t>
            </a:r>
          </a:p>
          <a:p>
            <a:pPr lvl="0"/>
            <a:r>
              <a:rPr lang="tr-TR" dirty="0"/>
              <a:t>Alanına özgü bilimsel bilgi üretme sorumluluğunu yerine getirme ve bilimsel araştırma sürecini yönetebilme.</a:t>
            </a:r>
          </a:p>
          <a:p>
            <a:pPr lvl="0"/>
            <a:r>
              <a:rPr lang="tr-TR" dirty="0"/>
              <a:t>Alanında edindiği bilgi ve becerileri eleştirel bir bakışla değerlendirebilme, analiz ve sentez yapabilme</a:t>
            </a:r>
          </a:p>
          <a:p>
            <a:pPr lvl="0"/>
            <a:r>
              <a:rPr lang="tr-TR" dirty="0"/>
              <a:t>Karmaşık sosyal sorunların çözümünde farklı disiplinlerden edindiği bilgileri kullanma, yorumlama ve sentezleme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62788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</TotalTime>
  <Words>611</Words>
  <Application>Microsoft Office PowerPoint</Application>
  <PresentationFormat>Ekran Gösterisi (4:3)</PresentationFormat>
  <Paragraphs>160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Kaynak</vt:lpstr>
      <vt:lpstr>Ankara Üniversitesi  Sağlık Bilimleri Fakültesi Sosyal Hizmet Bölümü</vt:lpstr>
      <vt:lpstr>SOSYAL HİZMET LİSANS EĞİTİMİ</vt:lpstr>
      <vt:lpstr>SOSYAL HİZMET BÖLÜMÜ TARİHÇESİ</vt:lpstr>
      <vt:lpstr>ÖĞRENCİ KABUL KOŞULLARI</vt:lpstr>
      <vt:lpstr>MEZUNİYET ŞARTLARI</vt:lpstr>
      <vt:lpstr>HARF NOTLARI</vt:lpstr>
      <vt:lpstr>PROGRAM YAPISI-  Z/S DERS</vt:lpstr>
      <vt:lpstr>PROGRAM YAPISI- UYGULAMA DERSLERİ</vt:lpstr>
      <vt:lpstr>PROGRAM YETERLİLİKLERİ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acer</cp:lastModifiedBy>
  <cp:revision>11</cp:revision>
  <dcterms:created xsi:type="dcterms:W3CDTF">2017-04-26T08:36:58Z</dcterms:created>
  <dcterms:modified xsi:type="dcterms:W3CDTF">2018-02-08T12:41:09Z</dcterms:modified>
</cp:coreProperties>
</file>