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97" r:id="rId13"/>
    <p:sldId id="299" r:id="rId14"/>
    <p:sldId id="300" r:id="rId15"/>
    <p:sldId id="301" r:id="rId16"/>
    <p:sldId id="302" r:id="rId17"/>
    <p:sldId id="303" r:id="rId18"/>
    <p:sldId id="304" r:id="rId19"/>
    <p:sldId id="269" r:id="rId20"/>
    <p:sldId id="270" r:id="rId21"/>
    <p:sldId id="271" r:id="rId22"/>
    <p:sldId id="273" r:id="rId23"/>
    <p:sldId id="274" r:id="rId24"/>
    <p:sldId id="272" r:id="rId25"/>
    <p:sldId id="276" r:id="rId26"/>
    <p:sldId id="277" r:id="rId27"/>
    <p:sldId id="278" r:id="rId28"/>
    <p:sldId id="279" r:id="rId29"/>
    <p:sldId id="280" r:id="rId30"/>
    <p:sldId id="281" r:id="rId31"/>
    <p:sldId id="282" r:id="rId32"/>
    <p:sldId id="284" r:id="rId33"/>
    <p:sldId id="283" r:id="rId34"/>
    <p:sldId id="285" r:id="rId35"/>
    <p:sldId id="286" r:id="rId36"/>
    <p:sldId id="287" r:id="rId37"/>
    <p:sldId id="288" r:id="rId38"/>
    <p:sldId id="289" r:id="rId39"/>
    <p:sldId id="290" r:id="rId40"/>
    <p:sldId id="292" r:id="rId41"/>
    <p:sldId id="293" r:id="rId42"/>
    <p:sldId id="294" r:id="rId43"/>
    <p:sldId id="296"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8C8CBFE8-3121-4D19-A6ED-B66B5939B14A}" type="datetimeFigureOut">
              <a:rPr lang="tr-TR" smtClean="0"/>
              <a:pPr/>
              <a:t>29.01.2017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20C6ABB7-E98F-496F-8C92-D4B935EBC9D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8C8CBFE8-3121-4D19-A6ED-B66B5939B14A}" type="datetimeFigureOut">
              <a:rPr lang="tr-TR" smtClean="0"/>
              <a:pPr/>
              <a:t>29.01.2017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C6ABB7-E98F-496F-8C92-D4B935EBC9D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8C8CBFE8-3121-4D19-A6ED-B66B5939B14A}" type="datetimeFigureOut">
              <a:rPr lang="tr-TR" smtClean="0"/>
              <a:pPr/>
              <a:t>29.01.2017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0C6ABB7-E98F-496F-8C92-D4B935EBC9D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8C8CBFE8-3121-4D19-A6ED-B66B5939B14A}" type="datetimeFigureOut">
              <a:rPr lang="tr-TR" smtClean="0"/>
              <a:pPr/>
              <a:t>29.01.2017</a:t>
            </a:fld>
            <a:endParaRPr lang="tr-TR"/>
          </a:p>
        </p:txBody>
      </p:sp>
      <p:sp>
        <p:nvSpPr>
          <p:cNvPr id="9" name="Slayt Numarası Yer Tutucusu 8"/>
          <p:cNvSpPr>
            <a:spLocks noGrp="1"/>
          </p:cNvSpPr>
          <p:nvPr>
            <p:ph type="sldNum" sz="quarter" idx="15"/>
          </p:nvPr>
        </p:nvSpPr>
        <p:spPr/>
        <p:txBody>
          <a:bodyPr rtlCol="0"/>
          <a:lstStyle/>
          <a:p>
            <a:fld id="{20C6ABB7-E98F-496F-8C92-D4B935EBC9D6}"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8C8CBFE8-3121-4D19-A6ED-B66B5939B14A}" type="datetimeFigureOut">
              <a:rPr lang="tr-TR" smtClean="0"/>
              <a:pPr/>
              <a:t>29.01.2017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20C6ABB7-E98F-496F-8C92-D4B935EBC9D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8C8CBFE8-3121-4D19-A6ED-B66B5939B14A}" type="datetimeFigureOut">
              <a:rPr lang="tr-TR" smtClean="0"/>
              <a:pPr/>
              <a:t>29.01.2017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0C6ABB7-E98F-496F-8C92-D4B935EBC9D6}"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8C8CBFE8-3121-4D19-A6ED-B66B5939B14A}" type="datetimeFigureOut">
              <a:rPr lang="tr-TR" smtClean="0"/>
              <a:pPr/>
              <a:t>29.01.2017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0C6ABB7-E98F-496F-8C92-D4B935EBC9D6}"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8C8CBFE8-3121-4D19-A6ED-B66B5939B14A}" type="datetimeFigureOut">
              <a:rPr lang="tr-TR" smtClean="0"/>
              <a:pPr/>
              <a:t>29.01.2017</a:t>
            </a:fld>
            <a:endParaRPr lang="tr-TR"/>
          </a:p>
        </p:txBody>
      </p:sp>
      <p:sp>
        <p:nvSpPr>
          <p:cNvPr id="7" name="Slayt Numarası Yer Tutucusu 6"/>
          <p:cNvSpPr>
            <a:spLocks noGrp="1"/>
          </p:cNvSpPr>
          <p:nvPr>
            <p:ph type="sldNum" sz="quarter" idx="11"/>
          </p:nvPr>
        </p:nvSpPr>
        <p:spPr/>
        <p:txBody>
          <a:bodyPr rtlCol="0"/>
          <a:lstStyle/>
          <a:p>
            <a:fld id="{20C6ABB7-E98F-496F-8C92-D4B935EBC9D6}"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8CBFE8-3121-4D19-A6ED-B66B5939B14A}" type="datetimeFigureOut">
              <a:rPr lang="tr-TR" smtClean="0"/>
              <a:pPr/>
              <a:t>29.01.2017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0C6ABB7-E98F-496F-8C92-D4B935EBC9D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8C8CBFE8-3121-4D19-A6ED-B66B5939B14A}" type="datetimeFigureOut">
              <a:rPr lang="tr-TR" smtClean="0"/>
              <a:pPr/>
              <a:t>29.01.2017</a:t>
            </a:fld>
            <a:endParaRPr lang="tr-TR"/>
          </a:p>
        </p:txBody>
      </p:sp>
      <p:sp>
        <p:nvSpPr>
          <p:cNvPr id="22" name="Slayt Numarası Yer Tutucusu 21"/>
          <p:cNvSpPr>
            <a:spLocks noGrp="1"/>
          </p:cNvSpPr>
          <p:nvPr>
            <p:ph type="sldNum" sz="quarter" idx="15"/>
          </p:nvPr>
        </p:nvSpPr>
        <p:spPr/>
        <p:txBody>
          <a:bodyPr rtlCol="0"/>
          <a:lstStyle/>
          <a:p>
            <a:fld id="{20C6ABB7-E98F-496F-8C92-D4B935EBC9D6}"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8C8CBFE8-3121-4D19-A6ED-B66B5939B14A}" type="datetimeFigureOut">
              <a:rPr lang="tr-TR" smtClean="0"/>
              <a:pPr/>
              <a:t>29.01.2017</a:t>
            </a:fld>
            <a:endParaRPr lang="tr-TR"/>
          </a:p>
        </p:txBody>
      </p:sp>
      <p:sp>
        <p:nvSpPr>
          <p:cNvPr id="18" name="Slayt Numarası Yer Tutucusu 17"/>
          <p:cNvSpPr>
            <a:spLocks noGrp="1"/>
          </p:cNvSpPr>
          <p:nvPr>
            <p:ph type="sldNum" sz="quarter" idx="11"/>
          </p:nvPr>
        </p:nvSpPr>
        <p:spPr/>
        <p:txBody>
          <a:bodyPr rtlCol="0"/>
          <a:lstStyle/>
          <a:p>
            <a:fld id="{20C6ABB7-E98F-496F-8C92-D4B935EBC9D6}"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C8CBFE8-3121-4D19-A6ED-B66B5939B14A}" type="datetimeFigureOut">
              <a:rPr lang="tr-TR" smtClean="0"/>
              <a:pPr/>
              <a:t>29.01.2017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0C6ABB7-E98F-496F-8C92-D4B935EBC9D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BEBEKLİK DÖNEMİ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5907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BEDEN ORANI</a:t>
            </a:r>
            <a:endParaRPr lang="tr-TR" dirty="0"/>
          </a:p>
        </p:txBody>
      </p:sp>
      <p:sp>
        <p:nvSpPr>
          <p:cNvPr id="3" name="2 İçerik Yer Tutucusu"/>
          <p:cNvSpPr>
            <a:spLocks noGrp="1"/>
          </p:cNvSpPr>
          <p:nvPr>
            <p:ph sz="quarter" idx="1"/>
          </p:nvPr>
        </p:nvSpPr>
        <p:spPr/>
        <p:txBody>
          <a:bodyPr>
            <a:normAutofit/>
          </a:bodyPr>
          <a:lstStyle/>
          <a:p>
            <a:pPr algn="just" fontAlgn="base">
              <a:spcAft>
                <a:spcPct val="0"/>
              </a:spcAft>
              <a:buFont typeface="Arial" charset="0"/>
              <a:buChar char="•"/>
            </a:pPr>
            <a:r>
              <a:rPr lang="tr-TR" sz="3200" dirty="0" smtClean="0">
                <a:latin typeface="Arial" charset="0"/>
                <a:cs typeface="Arial" charset="0"/>
              </a:rPr>
              <a:t>Yeni doğan bir bebeğin başı, diğer beden organlarına göre daha büyüktür. </a:t>
            </a:r>
          </a:p>
          <a:p>
            <a:pPr algn="just" fontAlgn="base">
              <a:spcAft>
                <a:spcPct val="0"/>
              </a:spcAft>
              <a:buFont typeface="Arial" charset="0"/>
              <a:buChar char="•"/>
            </a:pPr>
            <a:r>
              <a:rPr lang="tr-TR" sz="3200" dirty="0" smtClean="0">
                <a:latin typeface="Arial" charset="0"/>
                <a:cs typeface="Arial" charset="0"/>
              </a:rPr>
              <a:t>Başın uzunluğu, toplam beden uzunluğunun yaklaşık dörtte biri (1/4) büyüklüğündedir. </a:t>
            </a:r>
          </a:p>
          <a:p>
            <a:pPr algn="just" fontAlgn="base">
              <a:spcAft>
                <a:spcPct val="0"/>
              </a:spcAft>
              <a:buFont typeface="Arial" charset="0"/>
              <a:buChar char="•"/>
            </a:pPr>
            <a:r>
              <a:rPr lang="tr-TR" sz="3200" dirty="0" smtClean="0">
                <a:latin typeface="Arial" charset="0"/>
                <a:cs typeface="Arial" charset="0"/>
              </a:rPr>
              <a:t>Bu oran yetişkinlerde sekizde bir (1/8) oranındadır. </a:t>
            </a:r>
          </a:p>
          <a:p>
            <a:endParaRPr lang="tr-T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MOTOR GELİŞİM</a:t>
            </a:r>
            <a:endParaRPr lang="tr-TR" dirty="0"/>
          </a:p>
        </p:txBody>
      </p:sp>
      <p:sp>
        <p:nvSpPr>
          <p:cNvPr id="3" name="2 İçerik Yer Tutucusu"/>
          <p:cNvSpPr>
            <a:spLocks noGrp="1"/>
          </p:cNvSpPr>
          <p:nvPr>
            <p:ph sz="quarter" idx="1"/>
          </p:nvPr>
        </p:nvSpPr>
        <p:spPr/>
        <p:txBody>
          <a:bodyPr/>
          <a:lstStyle/>
          <a:p>
            <a:pPr algn="just" fontAlgn="base">
              <a:spcAft>
                <a:spcPct val="0"/>
              </a:spcAft>
              <a:buFontTx/>
              <a:buChar char="•"/>
            </a:pPr>
            <a:r>
              <a:rPr lang="tr-TR" sz="3200" dirty="0" smtClean="0">
                <a:latin typeface="Arial" charset="0"/>
                <a:cs typeface="Arial" charset="0"/>
              </a:rPr>
              <a:t>Bebek hareket yeteneğini kazandıkça denemelere girişir, nesneleri alır, ağzına götürür, yere vurur ve bu sayede çevresini araştırır, zihinsel gelişim için gerekli hammaddeleri toplar. </a:t>
            </a:r>
          </a:p>
          <a:p>
            <a:pPr algn="just" fontAlgn="base">
              <a:spcAft>
                <a:spcPct val="0"/>
              </a:spcAft>
              <a:buFontTx/>
              <a:buChar char="•"/>
            </a:pPr>
            <a:r>
              <a:rPr lang="tr-TR" sz="3200" dirty="0" smtClean="0">
                <a:latin typeface="Arial" charset="0"/>
                <a:cs typeface="Arial" charset="0"/>
              </a:rPr>
              <a:t>Bu nedenle oyuncaklarıyla rahatça oynamasına izin verilmelidir</a:t>
            </a:r>
            <a:r>
              <a:rPr lang="tr-TR" dirty="0" smtClean="0">
                <a:latin typeface="Arial" charset="0"/>
                <a:cs typeface="Arial"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tr-TR" sz="3200" b="1" dirty="0" smtClean="0">
                <a:latin typeface="Arial" charset="0"/>
                <a:cs typeface="Arial" charset="0"/>
              </a:rPr>
              <a:t>2. ay: </a:t>
            </a:r>
            <a:r>
              <a:rPr lang="tr-TR" sz="3200" dirty="0" smtClean="0">
                <a:latin typeface="Arial" charset="0"/>
                <a:cs typeface="Arial" charset="0"/>
              </a:rPr>
              <a:t>Bebek oturur pozisyonda başını dik tutabilir. Oda içinde dolaşan bir kimseyi izleyebilir. Karın üstü yatırıldığında, baş ve omuzlarını kaldırabilir. </a:t>
            </a:r>
          </a:p>
          <a:p>
            <a:r>
              <a:rPr lang="tr-TR" sz="3200" b="1" dirty="0" smtClean="0">
                <a:latin typeface="Arial" charset="0"/>
                <a:cs typeface="Arial" charset="0"/>
              </a:rPr>
              <a:t>3. ay: </a:t>
            </a:r>
            <a:r>
              <a:rPr lang="tr-TR" sz="3200" dirty="0" smtClean="0">
                <a:latin typeface="Arial" charset="0"/>
                <a:cs typeface="Arial" charset="0"/>
              </a:rPr>
              <a:t>Bebek oturur durumda başını dimdik tutabilir. Karın üstü yatırıldığında kollarına dayanarak doğrulabilir. Gözleri önünde gezdirilen bir nesneyi başını çevirerek her iki yönde izleyebilir.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pPr>
            <a:r>
              <a:rPr lang="tr-TR" b="1" dirty="0" smtClean="0">
                <a:latin typeface="Arial" charset="0"/>
                <a:cs typeface="Arial" charset="0"/>
              </a:rPr>
              <a:t>4. ay</a:t>
            </a:r>
            <a:r>
              <a:rPr lang="tr-TR" dirty="0" smtClean="0">
                <a:latin typeface="Arial" charset="0"/>
                <a:cs typeface="Arial" charset="0"/>
              </a:rPr>
              <a:t>: Bebek sırtüstü yatarken eline verilen çıngırağı tutar ve sallayabilir. Uzatılan bir kalemi yakalayıp tutabilir.</a:t>
            </a:r>
          </a:p>
          <a:p>
            <a:pPr algn="just" fontAlgn="base">
              <a:spcAft>
                <a:spcPct val="0"/>
              </a:spcAft>
            </a:pPr>
            <a:endParaRPr lang="tr-TR" dirty="0" smtClean="0">
              <a:latin typeface="Arial" charset="0"/>
              <a:cs typeface="Arial" charset="0"/>
            </a:endParaRPr>
          </a:p>
          <a:p>
            <a:pPr algn="just" fontAlgn="base">
              <a:spcAft>
                <a:spcPct val="0"/>
              </a:spcAft>
            </a:pPr>
            <a:r>
              <a:rPr lang="tr-TR" b="1" dirty="0" smtClean="0">
                <a:latin typeface="Arial" charset="0"/>
                <a:cs typeface="Arial" charset="0"/>
              </a:rPr>
              <a:t>5. ay: </a:t>
            </a:r>
            <a:r>
              <a:rPr lang="tr-TR" dirty="0" smtClean="0">
                <a:latin typeface="Arial" charset="0"/>
                <a:cs typeface="Arial" charset="0"/>
              </a:rPr>
              <a:t>Bebek yattığı yerde yuvarlanarak ters dönebilir ve ulaşabildiği oyuncakları alabilir. Kendisine uzatılan bir nesneye elini uzatabilir.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fontAlgn="base">
              <a:spcAft>
                <a:spcPct val="0"/>
              </a:spcAft>
            </a:pPr>
            <a:r>
              <a:rPr lang="tr-TR" sz="3200" b="1" dirty="0" smtClean="0">
                <a:latin typeface="Arial" charset="0"/>
                <a:cs typeface="Arial" charset="0"/>
              </a:rPr>
              <a:t>6. ay:</a:t>
            </a:r>
            <a:r>
              <a:rPr lang="tr-TR" sz="3200" dirty="0" smtClean="0">
                <a:latin typeface="Arial" charset="0"/>
                <a:cs typeface="Arial" charset="0"/>
              </a:rPr>
              <a:t> Bebek destekle uzun süre oturabilir. Elleriyle ayaklarını tutabilir. Sırt üstü yatarken başına konan örtüyü çekip alabilir. </a:t>
            </a:r>
          </a:p>
          <a:p>
            <a:pPr algn="just" fontAlgn="base">
              <a:spcAft>
                <a:spcPct val="0"/>
              </a:spcAft>
            </a:pPr>
            <a:endParaRPr lang="tr-TR" sz="3200" dirty="0" smtClean="0">
              <a:latin typeface="Arial" charset="0"/>
              <a:cs typeface="Arial" charset="0"/>
            </a:endParaRPr>
          </a:p>
          <a:p>
            <a:pPr algn="just" fontAlgn="base">
              <a:spcAft>
                <a:spcPct val="0"/>
              </a:spcAft>
            </a:pPr>
            <a:r>
              <a:rPr lang="tr-TR" sz="3200" b="1" dirty="0" smtClean="0">
                <a:latin typeface="Arial" charset="0"/>
                <a:cs typeface="Arial" charset="0"/>
              </a:rPr>
              <a:t>7. ay: </a:t>
            </a:r>
            <a:r>
              <a:rPr lang="tr-TR" sz="3200" dirty="0" smtClean="0">
                <a:latin typeface="Arial" charset="0"/>
                <a:cs typeface="Arial" charset="0"/>
              </a:rPr>
              <a:t>Bebek bu ayda bir süre desteksiz oturabilir. İki elinde de birer nesne tutabilir. Oyuncağı bir elinden ötekine geçirebilir. </a:t>
            </a:r>
          </a:p>
          <a:p>
            <a:pPr algn="just" fontAlgn="base">
              <a:spcAft>
                <a:spcPct val="0"/>
              </a:spcAft>
            </a:pPr>
            <a:endParaRPr lang="tr-TR" sz="3200" dirty="0" smtClean="0">
              <a:latin typeface="Arial" charset="0"/>
              <a:cs typeface="Arial" charset="0"/>
            </a:endParaRPr>
          </a:p>
          <a:p>
            <a:endParaRPr lang="tr-T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Autofit/>
          </a:bodyPr>
          <a:lstStyle/>
          <a:p>
            <a:pPr algn="just" fontAlgn="base">
              <a:spcAft>
                <a:spcPct val="0"/>
              </a:spcAft>
            </a:pPr>
            <a:r>
              <a:rPr lang="tr-TR" sz="3200" b="1" dirty="0" smtClean="0">
                <a:latin typeface="Arial" charset="0"/>
                <a:cs typeface="Arial" charset="0"/>
              </a:rPr>
              <a:t>8.ay: </a:t>
            </a:r>
            <a:r>
              <a:rPr lang="tr-TR" sz="3200" dirty="0" smtClean="0">
                <a:latin typeface="Arial" charset="0"/>
                <a:cs typeface="Arial" charset="0"/>
              </a:rPr>
              <a:t>Bebek kollarından</a:t>
            </a:r>
            <a:r>
              <a:rPr lang="tr-TR" sz="3200" b="1" dirty="0" smtClean="0">
                <a:latin typeface="Arial" charset="0"/>
                <a:cs typeface="Arial" charset="0"/>
              </a:rPr>
              <a:t> </a:t>
            </a:r>
            <a:r>
              <a:rPr lang="tr-TR" sz="3200" dirty="0" smtClean="0">
                <a:latin typeface="Arial" charset="0"/>
                <a:cs typeface="Arial" charset="0"/>
              </a:rPr>
              <a:t>tutulunca doğrulup oturabilir. Sırt üstü yatarken karnı üstüne dönebilir. İki elinde birer oyuncak varken, birini bırakıp üçüncüsünü alabilir.</a:t>
            </a:r>
          </a:p>
          <a:p>
            <a:pPr algn="just" fontAlgn="base">
              <a:spcAft>
                <a:spcPct val="0"/>
              </a:spcAft>
            </a:pPr>
            <a:r>
              <a:rPr lang="tr-TR" sz="3200" b="1" dirty="0" smtClean="0">
                <a:latin typeface="Arial" charset="0"/>
                <a:cs typeface="Arial" charset="0"/>
              </a:rPr>
              <a:t>9. ay:</a:t>
            </a:r>
            <a:r>
              <a:rPr lang="tr-TR" sz="3200" dirty="0" smtClean="0">
                <a:latin typeface="Arial" charset="0"/>
                <a:cs typeface="Arial" charset="0"/>
              </a:rPr>
              <a:t> Bebek, destekle ayakta durabilir, yürüme hareketleri yapabilir. Yalnız başına oturup durum değiştirebilir. </a:t>
            </a:r>
          </a:p>
          <a:p>
            <a:endParaRPr lang="tr-T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Autofit/>
          </a:bodyPr>
          <a:lstStyle/>
          <a:p>
            <a:pPr algn="just" fontAlgn="base">
              <a:spcAft>
                <a:spcPct val="0"/>
              </a:spcAft>
            </a:pPr>
            <a:r>
              <a:rPr lang="tr-TR" sz="3200" b="1" dirty="0" smtClean="0">
                <a:latin typeface="Arial" charset="0"/>
                <a:cs typeface="Arial" charset="0"/>
              </a:rPr>
              <a:t>10. ay: </a:t>
            </a:r>
            <a:r>
              <a:rPr lang="tr-TR" sz="3200" dirty="0" smtClean="0">
                <a:latin typeface="Arial" charset="0"/>
                <a:cs typeface="Arial" charset="0"/>
              </a:rPr>
              <a:t>Bebek yardımsız ayağa kalkabilir. Gösterilince iki küpü bir fincanın içine koyabilir. Emeklemesi hızlanmıştır. Baş ve işaret parmaklarını kullanarak büyük nesneleri kaldırabilir. </a:t>
            </a:r>
          </a:p>
          <a:p>
            <a:pPr algn="just" fontAlgn="base">
              <a:spcAft>
                <a:spcPct val="0"/>
              </a:spcAft>
            </a:pPr>
            <a:r>
              <a:rPr lang="tr-TR" sz="3200" b="1" dirty="0" smtClean="0">
                <a:latin typeface="Arial" charset="0"/>
                <a:cs typeface="Arial" charset="0"/>
              </a:rPr>
              <a:t>12. ay: </a:t>
            </a:r>
            <a:r>
              <a:rPr lang="tr-TR" sz="3200" dirty="0" smtClean="0">
                <a:latin typeface="Arial" charset="0"/>
                <a:cs typeface="Arial" charset="0"/>
              </a:rPr>
              <a:t>Bebek elinden tutulunca yürüyebilir. Ayakta iken yerdeki bir oyuncağı eğilerek alabilir. Elinde iki küp varken bir üçüncüsünü alabilir. </a:t>
            </a:r>
          </a:p>
          <a:p>
            <a:endParaRPr lang="tr-T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Autofit/>
          </a:bodyPr>
          <a:lstStyle/>
          <a:p>
            <a:pPr algn="just" fontAlgn="base">
              <a:spcAft>
                <a:spcPct val="0"/>
              </a:spcAft>
            </a:pPr>
            <a:r>
              <a:rPr lang="tr-TR" sz="3200" b="1" dirty="0" smtClean="0">
                <a:latin typeface="Arial" charset="0"/>
                <a:cs typeface="Arial" charset="0"/>
              </a:rPr>
              <a:t>15.ay: </a:t>
            </a:r>
            <a:r>
              <a:rPr lang="tr-TR" sz="3200" dirty="0" smtClean="0">
                <a:latin typeface="Arial" charset="0"/>
                <a:cs typeface="Arial" charset="0"/>
              </a:rPr>
              <a:t>Bebek yardımsız yürüyebilir. Kollarını ve bacaklarını kullanarak basamakları tırmanabilir. Su kabını tutup ağzına götürebilir. İki küpü üst üste koyabilir. Bir kaba oyuncaklarını doldurabilir. </a:t>
            </a:r>
          </a:p>
          <a:p>
            <a:pPr algn="just" fontAlgn="base">
              <a:spcAft>
                <a:spcPct val="0"/>
              </a:spcAft>
            </a:pPr>
            <a:r>
              <a:rPr lang="tr-TR" sz="3200" b="1" dirty="0" smtClean="0">
                <a:latin typeface="Arial" charset="0"/>
                <a:cs typeface="Arial" charset="0"/>
              </a:rPr>
              <a:t>18.ay:</a:t>
            </a:r>
            <a:r>
              <a:rPr lang="tr-TR" sz="3200" dirty="0" smtClean="0">
                <a:latin typeface="Arial" charset="0"/>
                <a:cs typeface="Arial" charset="0"/>
              </a:rPr>
              <a:t> Bebek yürüyebilir, sendeleyerek koşabilir. Üç küple bir kule yapabilir. Bir kitabın sayfalarını çevirebilir. </a:t>
            </a:r>
          </a:p>
          <a:p>
            <a:endParaRPr lang="tr-TR"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pPr>
            <a:r>
              <a:rPr lang="tr-TR" sz="3200" b="1" dirty="0" smtClean="0">
                <a:latin typeface="Arial" charset="0"/>
                <a:cs typeface="Arial" charset="0"/>
              </a:rPr>
              <a:t>21.ay:</a:t>
            </a:r>
            <a:r>
              <a:rPr lang="tr-TR" sz="3200" dirty="0" smtClean="0">
                <a:latin typeface="Arial" charset="0"/>
                <a:cs typeface="Arial" charset="0"/>
              </a:rPr>
              <a:t>Bebek beş küple kule yapabilir. Küpleri yan yana sıralayarak tren yapabilir. Ellerinden tutulursa basamaklardan inebilir. </a:t>
            </a:r>
          </a:p>
          <a:p>
            <a:pPr algn="just" fontAlgn="base">
              <a:spcAft>
                <a:spcPct val="0"/>
              </a:spcAft>
            </a:pPr>
            <a:endParaRPr lang="tr-TR" sz="3200" dirty="0" smtClean="0">
              <a:latin typeface="Arial" charset="0"/>
              <a:cs typeface="Arial" charset="0"/>
            </a:endParaRPr>
          </a:p>
          <a:p>
            <a:pPr algn="just" fontAlgn="base">
              <a:spcAft>
                <a:spcPct val="0"/>
              </a:spcAft>
            </a:pPr>
            <a:r>
              <a:rPr lang="tr-TR" sz="3200" b="1" dirty="0" smtClean="0">
                <a:latin typeface="Arial" charset="0"/>
                <a:cs typeface="Arial" charset="0"/>
              </a:rPr>
              <a:t>24.ay:</a:t>
            </a:r>
            <a:r>
              <a:rPr lang="tr-TR" sz="3200" dirty="0" smtClean="0">
                <a:latin typeface="Arial" charset="0"/>
                <a:cs typeface="Arial" charset="0"/>
              </a:rPr>
              <a:t>Bebek kapıyı aç gibi kısa komutları anlayıp yerine getirebilir. Topu atabilir, tekme vurabilir. </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BİLİŞSEL GELİŞİM</a:t>
            </a:r>
            <a:endParaRPr lang="tr-TR"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Bebek bu dönemde kendini dış dünyadan ayrı bir varlık olarak algılayamaz. </a:t>
            </a:r>
          </a:p>
          <a:p>
            <a:pPr algn="just" fontAlgn="base">
              <a:spcAft>
                <a:spcPct val="0"/>
              </a:spcAft>
              <a:buFont typeface="Arial" charset="0"/>
              <a:buChar char="•"/>
            </a:pPr>
            <a:r>
              <a:rPr lang="tr-TR" dirty="0" smtClean="0">
                <a:latin typeface="Arial" charset="0"/>
                <a:cs typeface="Arial" charset="0"/>
              </a:rPr>
              <a:t>Bu nedenle kendi dışındaki nesnelerin hareketlerinden habersizdir. </a:t>
            </a:r>
          </a:p>
          <a:p>
            <a:pPr algn="just" fontAlgn="base">
              <a:spcAft>
                <a:spcPct val="0"/>
              </a:spcAft>
              <a:buFont typeface="Arial" charset="0"/>
              <a:buChar char="•"/>
            </a:pPr>
            <a:r>
              <a:rPr lang="tr-TR" dirty="0" smtClean="0">
                <a:latin typeface="Arial" charset="0"/>
                <a:cs typeface="Arial" charset="0"/>
              </a:rPr>
              <a:t>Bunu tam olarak ancak iki yaşa (24 aya) yaklaştığı sırada anlayabilir. </a:t>
            </a:r>
          </a:p>
          <a:p>
            <a:pPr algn="just" fontAlgn="base">
              <a:spcAft>
                <a:spcPct val="0"/>
              </a:spcAft>
              <a:buFont typeface="Arial" charset="0"/>
              <a:buChar char="•"/>
            </a:pPr>
            <a:r>
              <a:rPr lang="tr-TR" dirty="0" smtClean="0">
                <a:latin typeface="Arial" charset="0"/>
                <a:cs typeface="Arial" charset="0"/>
              </a:rPr>
              <a:t>İlk iki yılda bilişsel gelişimde görülen değişim süreci aylara göre aşağıda açıklanmıştır.</a:t>
            </a:r>
          </a:p>
          <a:p>
            <a:pPr algn="just" fontAlgn="base">
              <a:spcAft>
                <a:spcPct val="0"/>
              </a:spcAft>
            </a:pPr>
            <a:r>
              <a:rPr lang="tr-TR" dirty="0" smtClean="0">
                <a:latin typeface="Arial" charset="0"/>
                <a:cs typeface="Arial" charset="0"/>
              </a:rPr>
              <a:t>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lnSpc>
                <a:spcPct val="120000"/>
              </a:lnSpc>
              <a:spcAft>
                <a:spcPts val="600"/>
              </a:spcAft>
              <a:buNone/>
            </a:pPr>
            <a:r>
              <a:rPr lang="tr-TR" sz="1800" b="1" dirty="0" smtClean="0">
                <a:latin typeface="Times New Roman" pitchFamily="18" charset="0"/>
                <a:cs typeface="Times New Roman" pitchFamily="18" charset="0"/>
              </a:rPr>
              <a:t>Bu bölüm; </a:t>
            </a:r>
          </a:p>
          <a:p>
            <a:pPr>
              <a:lnSpc>
                <a:spcPct val="120000"/>
              </a:lnSpc>
              <a:spcAft>
                <a:spcPts val="600"/>
              </a:spcAft>
              <a:buFont typeface="Arial" charset="0"/>
              <a:buChar char="•"/>
            </a:pPr>
            <a:r>
              <a:rPr lang="tr-TR" sz="1800" dirty="0" smtClean="0">
                <a:latin typeface="Times New Roman" pitchFamily="18" charset="0"/>
                <a:cs typeface="Times New Roman" pitchFamily="18" charset="0"/>
              </a:rPr>
              <a:t>Baran, G., 2011. </a:t>
            </a:r>
            <a:r>
              <a:rPr lang="tr-TR" sz="1800" i="1" dirty="0" smtClean="0">
                <a:latin typeface="Times New Roman" pitchFamily="18" charset="0"/>
                <a:cs typeface="Times New Roman" pitchFamily="18" charset="0"/>
              </a:rPr>
              <a:t>Çocuk Gelişimine Giriş. </a:t>
            </a:r>
            <a:r>
              <a:rPr lang="tr-TR" sz="1800" dirty="0" smtClean="0">
                <a:latin typeface="Times New Roman" pitchFamily="18" charset="0"/>
                <a:cs typeface="Times New Roman" pitchFamily="18" charset="0"/>
              </a:rPr>
              <a:t>Çocuk Gelişimi (</a:t>
            </a:r>
            <a:r>
              <a:rPr lang="tr-TR" sz="1800" dirty="0" err="1" smtClean="0">
                <a:latin typeface="Times New Roman" pitchFamily="18" charset="0"/>
                <a:cs typeface="Times New Roman" pitchFamily="18" charset="0"/>
              </a:rPr>
              <a:t>Edit</a:t>
            </a:r>
            <a:r>
              <a:rPr lang="tr-TR" sz="1800" dirty="0" smtClean="0">
                <a:latin typeface="Times New Roman" pitchFamily="18" charset="0"/>
                <a:cs typeface="Times New Roman" pitchFamily="18" charset="0"/>
              </a:rPr>
              <a:t>:N. Aral ve G. Baran),17-51, İstanbul: Ya-</a:t>
            </a:r>
            <a:r>
              <a:rPr lang="tr-TR" sz="1800" dirty="0" err="1" smtClean="0">
                <a:latin typeface="Times New Roman" pitchFamily="18" charset="0"/>
                <a:cs typeface="Times New Roman" pitchFamily="18" charset="0"/>
              </a:rPr>
              <a:t>Pa</a:t>
            </a:r>
            <a:r>
              <a:rPr lang="tr-TR" sz="1800" dirty="0" smtClean="0">
                <a:latin typeface="Times New Roman" pitchFamily="18" charset="0"/>
                <a:cs typeface="Times New Roman" pitchFamily="18" charset="0"/>
              </a:rPr>
              <a:t> Yayınları.</a:t>
            </a:r>
          </a:p>
          <a:p>
            <a:pPr>
              <a:lnSpc>
                <a:spcPct val="120000"/>
              </a:lnSpc>
              <a:spcAft>
                <a:spcPts val="600"/>
              </a:spcAft>
              <a:buFont typeface="Arial" charset="0"/>
              <a:buChar char="•"/>
            </a:pPr>
            <a:r>
              <a:rPr lang="tr-TR" sz="1800" dirty="0" smtClean="0">
                <a:latin typeface="Times New Roman" pitchFamily="18" charset="0"/>
                <a:cs typeface="Times New Roman" pitchFamily="18" charset="0"/>
              </a:rPr>
              <a:t>Sağlam, M. ve Aral, N. 2014. </a:t>
            </a:r>
            <a:r>
              <a:rPr lang="tr-TR" sz="1800" i="1" dirty="0" smtClean="0">
                <a:latin typeface="Times New Roman" pitchFamily="18" charset="0"/>
                <a:cs typeface="Times New Roman" pitchFamily="18" charset="0"/>
              </a:rPr>
              <a:t>Bebeklik Döneminde Gelişim.</a:t>
            </a:r>
            <a:r>
              <a:rPr lang="tr-TR" sz="1800" dirty="0" smtClean="0">
                <a:latin typeface="Times New Roman" pitchFamily="18" charset="0"/>
                <a:cs typeface="Times New Roman" pitchFamily="18" charset="0"/>
              </a:rPr>
              <a:t> Aileler ve Öğretmenler Tüm Yönleriyle Özel Bebekler ve Çocukların Gelişimi ve Etkinlik Örnekleri (</a:t>
            </a:r>
            <a:r>
              <a:rPr lang="tr-TR" sz="1800" dirty="0" err="1" smtClean="0">
                <a:latin typeface="Times New Roman" pitchFamily="18" charset="0"/>
                <a:cs typeface="Times New Roman" pitchFamily="18" charset="0"/>
              </a:rPr>
              <a:t>Edit</a:t>
            </a:r>
            <a:r>
              <a:rPr lang="tr-TR" sz="1800" dirty="0" smtClean="0">
                <a:latin typeface="Times New Roman" pitchFamily="18" charset="0"/>
                <a:cs typeface="Times New Roman" pitchFamily="18" charset="0"/>
              </a:rPr>
              <a:t>: S. Yıldırım Doğru ve A. Şükran), 107-123, Ankara: Eğiten Kitap Yayınları. </a:t>
            </a:r>
          </a:p>
          <a:p>
            <a:pPr marL="0" indent="0">
              <a:lnSpc>
                <a:spcPct val="120000"/>
              </a:lnSpc>
              <a:spcAft>
                <a:spcPts val="600"/>
              </a:spcAft>
              <a:buNone/>
            </a:pPr>
            <a:r>
              <a:rPr lang="tr-TR" sz="1800" b="1" dirty="0" smtClean="0">
                <a:latin typeface="Times New Roman" pitchFamily="18" charset="0"/>
                <a:cs typeface="Times New Roman" pitchFamily="18" charset="0"/>
              </a:rPr>
              <a:t>kaynaklarından yararlanılarak hazırlanmıştır.</a:t>
            </a:r>
          </a:p>
          <a:p>
            <a:endParaRPr lang="tr-TR" sz="1800" dirty="0">
              <a:latin typeface="Times New Roman" pitchFamily="18" charset="0"/>
              <a:cs typeface="Times New Roman" pitchFamily="18" charset="0"/>
            </a:endParaRPr>
          </a:p>
        </p:txBody>
      </p:sp>
    </p:spTree>
    <p:extLst>
      <p:ext uri="{BB962C8B-B14F-4D97-AF65-F5344CB8AC3E}">
        <p14:creationId xmlns:p14="http://schemas.microsoft.com/office/powerpoint/2010/main" val="1800291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latin typeface="Arial" charset="0"/>
                <a:cs typeface="Arial" charset="0"/>
              </a:rPr>
              <a:t>0-4 ay arası:</a:t>
            </a:r>
            <a:r>
              <a:rPr lang="tr-TR" dirty="0" smtClean="0">
                <a:latin typeface="Arial" charset="0"/>
                <a:cs typeface="Arial" charset="0"/>
              </a:rPr>
              <a:t> Bu dönemde </a:t>
            </a:r>
          </a:p>
          <a:p>
            <a:r>
              <a:rPr lang="tr-TR" dirty="0" smtClean="0">
                <a:latin typeface="Arial" charset="0"/>
                <a:cs typeface="Arial" charset="0"/>
              </a:rPr>
              <a:t>Nesnelerin seslerine tepki gösterebilir. </a:t>
            </a:r>
          </a:p>
          <a:p>
            <a:r>
              <a:rPr lang="tr-TR" dirty="0" smtClean="0">
                <a:latin typeface="Arial" charset="0"/>
                <a:cs typeface="Arial" charset="0"/>
              </a:rPr>
              <a:t>Görsel alanı içine giren nesneleri gözleyebilir ve sesin geldiği yöne bakmaya başlar. </a:t>
            </a:r>
          </a:p>
          <a:p>
            <a:r>
              <a:rPr lang="tr-TR" dirty="0" smtClean="0">
                <a:latin typeface="Arial" charset="0"/>
                <a:cs typeface="Arial" charset="0"/>
              </a:rPr>
              <a:t>Bebek bir aylık olduğunda haz duymak için basit hareketleri denemeye başlar. Elinin hareketlerini izler. Bu hareketten memnun kalan bebek hareketi tekrarlamaya başlar ve buna </a:t>
            </a:r>
            <a:r>
              <a:rPr lang="tr-TR" i="1" dirty="0" smtClean="0">
                <a:latin typeface="Arial" charset="0"/>
                <a:cs typeface="Arial" charset="0"/>
              </a:rPr>
              <a:t>birinci döngüsel tepkiler </a:t>
            </a:r>
            <a:r>
              <a:rPr lang="tr-TR" dirty="0" smtClean="0">
                <a:latin typeface="Arial" charset="0"/>
                <a:cs typeface="Arial" charset="0"/>
              </a:rPr>
              <a:t>denilir.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latin typeface="Arial" charset="0"/>
                <a:cs typeface="Arial" charset="0"/>
              </a:rPr>
              <a:t>4-8 ay arası:</a:t>
            </a:r>
            <a:r>
              <a:rPr lang="tr-TR" dirty="0" smtClean="0">
                <a:latin typeface="Arial" charset="0"/>
                <a:cs typeface="Arial" charset="0"/>
              </a:rPr>
              <a:t> Bu dönemde bebek görme ve dokunma duyuları arasında koordinasyon gösterebilir. </a:t>
            </a:r>
          </a:p>
          <a:p>
            <a:r>
              <a:rPr lang="tr-TR" dirty="0" smtClean="0">
                <a:latin typeface="Arial" charset="0"/>
                <a:cs typeface="Arial" charset="0"/>
              </a:rPr>
              <a:t>Jestleri ve hareketleri taklit edebilir. Bu aşamada görme ile alma düzenlenir. </a:t>
            </a:r>
          </a:p>
          <a:p>
            <a:r>
              <a:rPr lang="tr-TR" dirty="0" smtClean="0">
                <a:latin typeface="Arial" charset="0"/>
                <a:cs typeface="Arial" charset="0"/>
              </a:rPr>
              <a:t>Bebek dört buçuk aylık olduğunda gördüğü nesneyi yakalayabilir. </a:t>
            </a:r>
          </a:p>
          <a:p>
            <a:r>
              <a:rPr lang="tr-TR" dirty="0" smtClean="0">
                <a:latin typeface="Arial" charset="0"/>
                <a:cs typeface="Arial" charset="0"/>
              </a:rPr>
              <a:t>İnsanların ya da nesnelerin kaybolup tekrar ortaya çıktığı “</a:t>
            </a:r>
            <a:r>
              <a:rPr lang="tr-TR" dirty="0" err="1" smtClean="0">
                <a:latin typeface="Arial" charset="0"/>
                <a:cs typeface="Arial" charset="0"/>
              </a:rPr>
              <a:t>cee</a:t>
            </a:r>
            <a:r>
              <a:rPr lang="tr-TR" dirty="0" smtClean="0">
                <a:latin typeface="Arial" charset="0"/>
                <a:cs typeface="Arial" charset="0"/>
              </a:rPr>
              <a:t>” oyunlardan çok hoşlanır. </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pPr algn="just" fontAlgn="base">
              <a:spcAft>
                <a:spcPct val="0"/>
              </a:spcAft>
              <a:buFont typeface="Arial" charset="0"/>
              <a:buChar char="•"/>
            </a:pPr>
            <a:r>
              <a:rPr lang="tr-TR" sz="3200" dirty="0" smtClean="0">
                <a:latin typeface="Arial" charset="0"/>
                <a:cs typeface="Arial" charset="0"/>
              </a:rPr>
              <a:t>Yaklaşık yedinci aya geldiğinde bebeğiniz artık özel birine bağlanmış olup bu kişi genelde annesidir. Özel bir bağlılık geliştirdiği annesinden ayrı kaldığında, bu duruma olumsuz tepki gösterir. </a:t>
            </a:r>
          </a:p>
          <a:p>
            <a:pPr algn="just" fontAlgn="base">
              <a:spcAft>
                <a:spcPct val="0"/>
              </a:spcAft>
              <a:buFont typeface="Arial" charset="0"/>
              <a:buChar char="•"/>
            </a:pPr>
            <a:r>
              <a:rPr lang="tr-TR" sz="3200" dirty="0" smtClean="0">
                <a:latin typeface="Arial" charset="0"/>
                <a:cs typeface="Arial" charset="0"/>
              </a:rPr>
              <a:t>Sekizinci aydan sonra bebek, yabancılardan korkmaya başlar, yabancılarla tanıdığı kişiler arasında belirgin biçimde ayrım yapabilir.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pPr algn="just" fontAlgn="base">
              <a:spcAft>
                <a:spcPct val="0"/>
              </a:spcAft>
            </a:pPr>
            <a:r>
              <a:rPr lang="tr-TR" sz="3200" b="1" dirty="0" smtClean="0">
                <a:latin typeface="Arial" charset="0"/>
                <a:cs typeface="Arial" charset="0"/>
              </a:rPr>
              <a:t>12-18 ay arası:</a:t>
            </a:r>
            <a:r>
              <a:rPr lang="tr-TR" sz="3200" dirty="0" smtClean="0">
                <a:latin typeface="Arial" charset="0"/>
                <a:cs typeface="Arial" charset="0"/>
              </a:rPr>
              <a:t> Bu dönemde bebek çevresindeki insanlara, olaylara görsel açıdan büyük ilgi duyar. Kendisine uzatılan nesneyi uzanarak alabilir ve bir elinden diğerine geçirebilir, altını üstüne çevirip, dikkatini yoğunlaştırabilir. </a:t>
            </a:r>
          </a:p>
          <a:p>
            <a:pPr algn="just" fontAlgn="base">
              <a:spcAft>
                <a:spcPct val="0"/>
              </a:spcAft>
            </a:pPr>
            <a:r>
              <a:rPr lang="tr-TR" sz="3200" dirty="0" smtClean="0">
                <a:latin typeface="Arial" charset="0"/>
                <a:cs typeface="Arial" charset="0"/>
              </a:rPr>
              <a:t>Küçük nesneleri başparmağı ve işaret parmağını kullanarak eline alabilir. Oyuncağını düşürdüğünde doğru yöne bakıp oyuncağı arayabilir. </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fontAlgn="base">
              <a:spcAft>
                <a:spcPct val="0"/>
              </a:spcAft>
              <a:buFont typeface="Arial" charset="0"/>
              <a:buChar char="•"/>
            </a:pPr>
            <a:r>
              <a:rPr lang="tr-TR" sz="3200" dirty="0" smtClean="0">
                <a:latin typeface="Arial" charset="0"/>
                <a:cs typeface="Arial" charset="0"/>
              </a:rPr>
              <a:t>Bu dönemin önemli kazanımlarından biri </a:t>
            </a:r>
            <a:r>
              <a:rPr lang="tr-TR" sz="3200" b="1" dirty="0" smtClean="0">
                <a:latin typeface="Arial" charset="0"/>
                <a:cs typeface="Arial" charset="0"/>
              </a:rPr>
              <a:t>nesnenin sürekliliğinin </a:t>
            </a:r>
            <a:r>
              <a:rPr lang="tr-TR" sz="3200" dirty="0" smtClean="0">
                <a:latin typeface="Arial" charset="0"/>
                <a:cs typeface="Arial" charset="0"/>
              </a:rPr>
              <a:t>kazanılmasıdır. Nesne sürekliliğinin kazanılması ile bebek görüş alanı dışına çıkan nesne ya da kişilerin aslında yok olmadıklarını kavramış olurlar.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tr-TR" b="1" dirty="0" smtClean="0">
                <a:latin typeface="Arial" charset="0"/>
                <a:cs typeface="Arial" charset="0"/>
              </a:rPr>
              <a:t>18-24 ay arası:</a:t>
            </a:r>
            <a:r>
              <a:rPr lang="tr-TR" dirty="0" smtClean="0">
                <a:latin typeface="Arial" charset="0"/>
                <a:cs typeface="Arial" charset="0"/>
              </a:rPr>
              <a:t> </a:t>
            </a:r>
          </a:p>
          <a:p>
            <a:r>
              <a:rPr lang="tr-TR" sz="3200" dirty="0" smtClean="0">
                <a:latin typeface="Arial" charset="0"/>
                <a:cs typeface="Arial" charset="0"/>
              </a:rPr>
              <a:t>Nesneleri ayırt etme ve nesnelerin ortak özelliklerini bulma becerisi gelişir. Bebek aynı renkteki küpleri eşleştirebilir, benzer nesneler içinde en büyük ve en küçük nesneyi gösterebilir. Bu dönemde bebek sorulduğunda resim üzerinde yüzdeki organları(ağız, burun, göz gibi) gösterebilir, küpleri üst üste koyup bozabilir. </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GELİŞİMİ</a:t>
            </a:r>
            <a:endParaRPr lang="tr-TR" dirty="0"/>
          </a:p>
        </p:txBody>
      </p:sp>
      <p:sp>
        <p:nvSpPr>
          <p:cNvPr id="3" name="2 İçerik Yer Tutucusu"/>
          <p:cNvSpPr>
            <a:spLocks noGrp="1"/>
          </p:cNvSpPr>
          <p:nvPr>
            <p:ph sz="quarter" idx="1"/>
          </p:nvPr>
        </p:nvSpPr>
        <p:spPr/>
        <p:txBody>
          <a:bodyPr/>
          <a:lstStyle/>
          <a:p>
            <a:pPr marL="0" indent="0" algn="just">
              <a:buFont typeface="Arial" charset="0"/>
              <a:buChar char="•"/>
            </a:pPr>
            <a:r>
              <a:rPr lang="tr-TR" sz="3200" dirty="0" smtClean="0">
                <a:latin typeface="Arial" pitchFamily="34" charset="0"/>
                <a:cs typeface="Arial" pitchFamily="34" charset="0"/>
              </a:rPr>
              <a:t>Doğumdan başlayarak dil gelişimi çeşitli aşamalardan geçer. </a:t>
            </a:r>
          </a:p>
          <a:p>
            <a:pPr marL="0" indent="0" algn="just">
              <a:buFont typeface="Arial" charset="0"/>
              <a:buChar char="•"/>
            </a:pPr>
            <a:r>
              <a:rPr lang="tr-TR" sz="3200" dirty="0" smtClean="0">
                <a:latin typeface="Arial" pitchFamily="34" charset="0"/>
                <a:cs typeface="Arial" pitchFamily="34" charset="0"/>
              </a:rPr>
              <a:t>Bebeğin dil kazanma süreci </a:t>
            </a:r>
          </a:p>
          <a:p>
            <a:pPr marL="0" indent="0" algn="just">
              <a:buFont typeface="Arial" charset="0"/>
              <a:buChar char="•"/>
            </a:pPr>
            <a:r>
              <a:rPr lang="tr-TR" sz="3200" dirty="0" smtClean="0">
                <a:latin typeface="Arial" pitchFamily="34" charset="0"/>
                <a:cs typeface="Arial" pitchFamily="34" charset="0"/>
              </a:rPr>
              <a:t>“konuşma öncesi dönem” ve </a:t>
            </a:r>
          </a:p>
          <a:p>
            <a:pPr marL="0" indent="0" algn="just">
              <a:buFont typeface="Arial" charset="0"/>
              <a:buChar char="•"/>
            </a:pPr>
            <a:r>
              <a:rPr lang="tr-TR" sz="3200" dirty="0" smtClean="0">
                <a:latin typeface="Arial" pitchFamily="34" charset="0"/>
                <a:cs typeface="Arial" pitchFamily="34" charset="0"/>
              </a:rPr>
              <a:t>“konuşma dönemi” olmak üzere iki aşamada gerçekleşir.</a:t>
            </a:r>
          </a:p>
          <a:p>
            <a:pPr marL="0" indent="0">
              <a:buNone/>
            </a:pPr>
            <a:endParaRPr lang="tr-TR" dirty="0" smtClean="0">
              <a:solidFill>
                <a:srgbClr val="595959"/>
              </a:solidFill>
              <a:cs typeface="Arial" charset="0"/>
            </a:endParaRP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pPr>
            <a:r>
              <a:rPr lang="tr-TR" sz="3200" b="1" dirty="0" smtClean="0">
                <a:latin typeface="Arial" pitchFamily="34" charset="0"/>
                <a:cs typeface="Arial" pitchFamily="34" charset="0"/>
              </a:rPr>
              <a:t>Konuşma öncesi dönem </a:t>
            </a:r>
            <a:endParaRPr lang="tr-TR" sz="3200" dirty="0" smtClean="0">
              <a:latin typeface="Arial" pitchFamily="34" charset="0"/>
              <a:cs typeface="Arial" pitchFamily="34" charset="0"/>
            </a:endParaRPr>
          </a:p>
          <a:p>
            <a:pPr marL="742950" lvl="1" indent="-285750" algn="just"/>
            <a:r>
              <a:rPr lang="tr-TR" sz="3200" dirty="0" smtClean="0">
                <a:latin typeface="Arial" pitchFamily="34" charset="0"/>
                <a:cs typeface="Arial" pitchFamily="34" charset="0"/>
              </a:rPr>
              <a:t>yeni doğan dönemi  (ağlama), </a:t>
            </a:r>
          </a:p>
          <a:p>
            <a:pPr marL="742950" lvl="1" indent="-285750" algn="just"/>
            <a:r>
              <a:rPr lang="tr-TR" sz="3200" dirty="0" err="1" smtClean="0">
                <a:latin typeface="Arial" pitchFamily="34" charset="0"/>
                <a:cs typeface="Arial" pitchFamily="34" charset="0"/>
              </a:rPr>
              <a:t>gığıldama</a:t>
            </a:r>
            <a:r>
              <a:rPr lang="tr-TR" sz="3200" dirty="0" smtClean="0">
                <a:latin typeface="Arial" pitchFamily="34" charset="0"/>
                <a:cs typeface="Arial" pitchFamily="34" charset="0"/>
              </a:rPr>
              <a:t>, </a:t>
            </a:r>
          </a:p>
          <a:p>
            <a:pPr marL="742950" lvl="1" indent="-285750" algn="just"/>
            <a:r>
              <a:rPr lang="tr-TR" sz="3200" dirty="0" smtClean="0">
                <a:latin typeface="Arial" pitchFamily="34" charset="0"/>
                <a:cs typeface="Arial" pitchFamily="34" charset="0"/>
              </a:rPr>
              <a:t>mırıldanma, </a:t>
            </a:r>
          </a:p>
          <a:p>
            <a:pPr marL="742950" lvl="1" indent="-285750" algn="just"/>
            <a:r>
              <a:rPr lang="tr-TR" sz="3200" dirty="0" smtClean="0">
                <a:latin typeface="Arial" pitchFamily="34" charset="0"/>
                <a:cs typeface="Arial" pitchFamily="34" charset="0"/>
              </a:rPr>
              <a:t>mırıldanmanın tekrarı dönemlerinden oluşur.</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AĞLAMA</a:t>
            </a:r>
            <a:endParaRPr lang="tr-TR" dirty="0"/>
          </a:p>
        </p:txBody>
      </p:sp>
      <p:sp>
        <p:nvSpPr>
          <p:cNvPr id="3" name="2 İçerik Yer Tutucusu"/>
          <p:cNvSpPr>
            <a:spLocks noGrp="1"/>
          </p:cNvSpPr>
          <p:nvPr>
            <p:ph sz="quarter" idx="1"/>
          </p:nvPr>
        </p:nvSpPr>
        <p:spPr/>
        <p:txBody>
          <a:bodyPr>
            <a:normAutofit/>
          </a:bodyPr>
          <a:lstStyle/>
          <a:p>
            <a:pPr algn="just" fontAlgn="base">
              <a:spcAft>
                <a:spcPct val="0"/>
              </a:spcAft>
              <a:buFont typeface="Arial" charset="0"/>
              <a:buChar char="•"/>
            </a:pPr>
            <a:r>
              <a:rPr lang="tr-TR" sz="3200" dirty="0" smtClean="0">
                <a:latin typeface="Arial" charset="0"/>
                <a:cs typeface="Arial" charset="0"/>
              </a:rPr>
              <a:t>İlk iki ayı kapsar. Bu dönemde yeni doğanın davranışlarının çoğu istem dışıdır. Konuşmanın gelişiminde arama, emme, yutma refleksleri önemli bir yer tutar. İlk üç haftada çıkarılan sesler farklılaşmamış, amaçsız, anlamsız rastgele çıkarılan seslerdir. İkinci üç haftalık dönemde farklılaşmış seslerin ortaya çıktığı görülür. </a:t>
            </a:r>
          </a:p>
          <a:p>
            <a:endParaRPr lang="tr-TR"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GIĞILDANMA</a:t>
            </a:r>
            <a:endParaRPr lang="tr-TR"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sz="3200" dirty="0" smtClean="0">
                <a:latin typeface="Arial" charset="0"/>
                <a:cs typeface="Arial" charset="0"/>
              </a:rPr>
              <a:t>İki-dört ay arasında görülür. </a:t>
            </a:r>
          </a:p>
          <a:p>
            <a:pPr algn="just" fontAlgn="base">
              <a:spcAft>
                <a:spcPct val="0"/>
              </a:spcAft>
              <a:buFont typeface="Arial" charset="0"/>
              <a:buChar char="•"/>
            </a:pPr>
            <a:endParaRPr lang="tr-TR" sz="3200" dirty="0">
              <a:latin typeface="Arial" charset="0"/>
              <a:cs typeface="Arial" charset="0"/>
            </a:endParaRPr>
          </a:p>
          <a:p>
            <a:pPr algn="just" fontAlgn="base">
              <a:spcAft>
                <a:spcPct val="0"/>
              </a:spcAft>
              <a:buFont typeface="Arial" charset="0"/>
              <a:buChar char="•"/>
            </a:pPr>
            <a:r>
              <a:rPr lang="tr-TR" sz="3200" dirty="0" smtClean="0">
                <a:latin typeface="Arial" charset="0"/>
                <a:cs typeface="Arial" charset="0"/>
              </a:rPr>
              <a:t>Rastgele olarak çıkarılan “a, u, o” gibi ünlü seslerini uzatan bebek daha sonra da bu seslerin sonuna “h”  ekleyerek “ah, </a:t>
            </a:r>
            <a:r>
              <a:rPr lang="tr-TR" sz="3200" dirty="0" err="1" smtClean="0">
                <a:latin typeface="Arial" charset="0"/>
                <a:cs typeface="Arial" charset="0"/>
              </a:rPr>
              <a:t>uh</a:t>
            </a:r>
            <a:r>
              <a:rPr lang="tr-TR" sz="3200" dirty="0" smtClean="0">
                <a:latin typeface="Arial" charset="0"/>
                <a:cs typeface="Arial" charset="0"/>
              </a:rPr>
              <a:t>” şeklinde sesler üretir. Bu dönemde ses üretimi hâlâ </a:t>
            </a:r>
            <a:r>
              <a:rPr lang="tr-TR" sz="3200" dirty="0" err="1" smtClean="0">
                <a:latin typeface="Arial" charset="0"/>
                <a:cs typeface="Arial" charset="0"/>
              </a:rPr>
              <a:t>refleksif</a:t>
            </a:r>
            <a:r>
              <a:rPr lang="tr-TR" sz="3200" dirty="0" smtClean="0">
                <a:latin typeface="Arial" charset="0"/>
                <a:cs typeface="Arial" charset="0"/>
              </a:rPr>
              <a:t> olarak gerçekleşir.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smtClean="0">
                <a:latin typeface="Arial" charset="0"/>
                <a:cs typeface="Arial" charset="0"/>
              </a:rPr>
              <a:t>Bu dönemde bebekler </a:t>
            </a:r>
          </a:p>
          <a:p>
            <a:r>
              <a:rPr lang="tr-TR" dirty="0" smtClean="0">
                <a:latin typeface="Arial" charset="0"/>
                <a:cs typeface="Arial" charset="0"/>
              </a:rPr>
              <a:t>fiziksel, </a:t>
            </a:r>
          </a:p>
          <a:p>
            <a:r>
              <a:rPr lang="tr-TR" dirty="0" smtClean="0">
                <a:latin typeface="Arial" charset="0"/>
                <a:cs typeface="Arial" charset="0"/>
              </a:rPr>
              <a:t>motor,</a:t>
            </a:r>
          </a:p>
          <a:p>
            <a:r>
              <a:rPr lang="tr-TR" dirty="0" smtClean="0">
                <a:latin typeface="Arial" charset="0"/>
                <a:cs typeface="Arial" charset="0"/>
              </a:rPr>
              <a:t> bilişsel, </a:t>
            </a:r>
          </a:p>
          <a:p>
            <a:r>
              <a:rPr lang="tr-TR" dirty="0" smtClean="0">
                <a:latin typeface="Arial" charset="0"/>
                <a:cs typeface="Arial" charset="0"/>
              </a:rPr>
              <a:t>dil, </a:t>
            </a:r>
          </a:p>
          <a:p>
            <a:r>
              <a:rPr lang="tr-TR" dirty="0" smtClean="0">
                <a:latin typeface="Arial" charset="0"/>
                <a:cs typeface="Arial" charset="0"/>
              </a:rPr>
              <a:t>sosyal ve duygusal yönden oldukça hızlı bir gelişim gösterir. </a:t>
            </a:r>
          </a:p>
          <a:p>
            <a:r>
              <a:rPr lang="tr-TR" dirty="0" smtClean="0">
                <a:latin typeface="Arial" charset="0"/>
                <a:cs typeface="Arial" charset="0"/>
              </a:rPr>
              <a:t>Bebeklerde görülen değişimler gelişim alanlarına göre ele alınacaktır </a:t>
            </a:r>
          </a:p>
          <a:p>
            <a:endParaRPr lang="tr-TR" dirty="0"/>
          </a:p>
        </p:txBody>
      </p:sp>
    </p:spTree>
    <p:extLst>
      <p:ext uri="{BB962C8B-B14F-4D97-AF65-F5344CB8AC3E}">
        <p14:creationId xmlns:p14="http://schemas.microsoft.com/office/powerpoint/2010/main" val="15595943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MIRILDANMA</a:t>
            </a:r>
            <a:endParaRPr lang="tr-TR"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Dört-altı aylar arasında görülür. Bu dönemde bebeğin ses mekanizması üzerindeki kontrolü artar. Bebek, dili yuvarlama ve ileri uzatma becerisini gösterir, memnuniyetini belirten sesler çıkarır. </a:t>
            </a:r>
          </a:p>
          <a:p>
            <a:pPr algn="just" fontAlgn="base">
              <a:spcAft>
                <a:spcPct val="0"/>
              </a:spcAft>
              <a:buFont typeface="Arial" charset="0"/>
              <a:buChar char="•"/>
            </a:pPr>
            <a:r>
              <a:rPr lang="tr-TR" dirty="0" smtClean="0">
                <a:latin typeface="Arial" charset="0"/>
                <a:cs typeface="Arial" charset="0"/>
              </a:rPr>
              <a:t>Bebeğin bu dönemde çıkardığı sesler amaçlı sesler haline dönüşür. Bebeğin “</a:t>
            </a:r>
            <a:r>
              <a:rPr lang="tr-TR" dirty="0" err="1" smtClean="0">
                <a:latin typeface="Arial" charset="0"/>
                <a:cs typeface="Arial" charset="0"/>
              </a:rPr>
              <a:t>ma</a:t>
            </a:r>
            <a:r>
              <a:rPr lang="tr-TR" dirty="0" smtClean="0">
                <a:latin typeface="Arial" charset="0"/>
                <a:cs typeface="Arial" charset="0"/>
              </a:rPr>
              <a:t>-</a:t>
            </a:r>
            <a:r>
              <a:rPr lang="tr-TR" dirty="0" err="1" smtClean="0">
                <a:latin typeface="Arial" charset="0"/>
                <a:cs typeface="Arial" charset="0"/>
              </a:rPr>
              <a:t>ma</a:t>
            </a:r>
            <a:r>
              <a:rPr lang="tr-TR" dirty="0" smtClean="0">
                <a:latin typeface="Arial" charset="0"/>
                <a:cs typeface="Arial" charset="0"/>
              </a:rPr>
              <a:t>-</a:t>
            </a:r>
            <a:r>
              <a:rPr lang="tr-TR" dirty="0" err="1" smtClean="0">
                <a:latin typeface="Arial" charset="0"/>
                <a:cs typeface="Arial" charset="0"/>
              </a:rPr>
              <a:t>ma</a:t>
            </a:r>
            <a:r>
              <a:rPr lang="tr-TR" dirty="0" smtClean="0">
                <a:latin typeface="Arial" charset="0"/>
                <a:cs typeface="Arial" charset="0"/>
              </a:rPr>
              <a:t>”, “</a:t>
            </a:r>
            <a:r>
              <a:rPr lang="tr-TR" dirty="0" err="1" smtClean="0">
                <a:latin typeface="Arial" charset="0"/>
                <a:cs typeface="Arial" charset="0"/>
              </a:rPr>
              <a:t>ba</a:t>
            </a:r>
            <a:r>
              <a:rPr lang="tr-TR" dirty="0" smtClean="0">
                <a:latin typeface="Arial" charset="0"/>
                <a:cs typeface="Arial" charset="0"/>
              </a:rPr>
              <a:t>-</a:t>
            </a:r>
            <a:r>
              <a:rPr lang="tr-TR" dirty="0" err="1" smtClean="0">
                <a:latin typeface="Arial" charset="0"/>
                <a:cs typeface="Arial" charset="0"/>
              </a:rPr>
              <a:t>ba</a:t>
            </a:r>
            <a:r>
              <a:rPr lang="tr-TR" dirty="0" smtClean="0">
                <a:latin typeface="Arial" charset="0"/>
                <a:cs typeface="Arial" charset="0"/>
              </a:rPr>
              <a:t>-</a:t>
            </a:r>
            <a:r>
              <a:rPr lang="tr-TR" dirty="0" err="1" smtClean="0">
                <a:latin typeface="Arial" charset="0"/>
                <a:cs typeface="Arial" charset="0"/>
              </a:rPr>
              <a:t>ba</a:t>
            </a:r>
            <a:r>
              <a:rPr lang="tr-TR" dirty="0" smtClean="0">
                <a:latin typeface="Arial" charset="0"/>
                <a:cs typeface="Arial" charset="0"/>
              </a:rPr>
              <a:t>” gibi sesleri tekrar etmekten hoşlanır. Bebek  bu dönemde “b, m, p” gibi dudak seslerini çıkarır. Kendi kendine konuşmaya başlar </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MIRILDANMANIN TEKRARI</a:t>
            </a:r>
            <a:endParaRPr lang="tr-TR"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Altı-dokuz aylar arasında görülür. Bu dönem, ses oyunlarının tekrarı dönemidir.  Bebek  ses üretimi ile işitmeyi birleştirebilir, işitilen sesleri tekrarlayabilir. Bu aşamada bebek çevredeki dilin niteliklerini kazanmaya başlar. Ünlü-ünsüz birleşimlerinin tekrarıyla “</a:t>
            </a:r>
            <a:r>
              <a:rPr lang="tr-TR" dirty="0" err="1" smtClean="0">
                <a:latin typeface="Arial" charset="0"/>
                <a:cs typeface="Arial" charset="0"/>
              </a:rPr>
              <a:t>ba</a:t>
            </a:r>
            <a:r>
              <a:rPr lang="tr-TR" dirty="0" smtClean="0">
                <a:latin typeface="Arial" charset="0"/>
                <a:cs typeface="Arial" charset="0"/>
              </a:rPr>
              <a:t>-</a:t>
            </a:r>
            <a:r>
              <a:rPr lang="tr-TR" dirty="0" err="1" smtClean="0">
                <a:latin typeface="Arial" charset="0"/>
                <a:cs typeface="Arial" charset="0"/>
              </a:rPr>
              <a:t>ba</a:t>
            </a:r>
            <a:r>
              <a:rPr lang="tr-TR" dirty="0" smtClean="0">
                <a:latin typeface="Arial" charset="0"/>
                <a:cs typeface="Arial" charset="0"/>
              </a:rPr>
              <a:t>-</a:t>
            </a:r>
            <a:r>
              <a:rPr lang="tr-TR" dirty="0" err="1" smtClean="0">
                <a:latin typeface="Arial" charset="0"/>
                <a:cs typeface="Arial" charset="0"/>
              </a:rPr>
              <a:t>ba</a:t>
            </a:r>
            <a:r>
              <a:rPr lang="tr-TR" dirty="0" smtClean="0">
                <a:latin typeface="Arial" charset="0"/>
                <a:cs typeface="Arial" charset="0"/>
              </a:rPr>
              <a:t>”, “de-de-de”  “</a:t>
            </a:r>
            <a:r>
              <a:rPr lang="tr-TR" dirty="0" err="1" smtClean="0">
                <a:latin typeface="Arial" charset="0"/>
                <a:cs typeface="Arial" charset="0"/>
              </a:rPr>
              <a:t>ma</a:t>
            </a:r>
            <a:r>
              <a:rPr lang="tr-TR" dirty="0" smtClean="0">
                <a:latin typeface="Arial" charset="0"/>
                <a:cs typeface="Arial" charset="0"/>
              </a:rPr>
              <a:t>-</a:t>
            </a:r>
            <a:r>
              <a:rPr lang="tr-TR" dirty="0" err="1" smtClean="0">
                <a:latin typeface="Arial" charset="0"/>
                <a:cs typeface="Arial" charset="0"/>
              </a:rPr>
              <a:t>ma</a:t>
            </a:r>
            <a:r>
              <a:rPr lang="tr-TR" dirty="0" smtClean="0">
                <a:latin typeface="Arial" charset="0"/>
                <a:cs typeface="Arial" charset="0"/>
              </a:rPr>
              <a:t>-</a:t>
            </a:r>
            <a:r>
              <a:rPr lang="tr-TR" dirty="0" err="1" smtClean="0">
                <a:latin typeface="Arial" charset="0"/>
                <a:cs typeface="Arial" charset="0"/>
              </a:rPr>
              <a:t>ma</a:t>
            </a:r>
            <a:r>
              <a:rPr lang="tr-TR" dirty="0" smtClean="0">
                <a:latin typeface="Arial" charset="0"/>
                <a:cs typeface="Arial" charset="0"/>
              </a:rPr>
              <a:t>”  şeklinde görülür. Bebek ses oyunlarında ritim kullanmaya başlar.</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pPr algn="just" fontAlgn="base">
              <a:spcAft>
                <a:spcPct val="0"/>
              </a:spcAft>
              <a:buFont typeface="Arial" charset="0"/>
              <a:buChar char="•"/>
            </a:pPr>
            <a:r>
              <a:rPr lang="tr-TR" sz="3200" b="1" dirty="0" smtClean="0">
                <a:solidFill>
                  <a:srgbClr val="435E23"/>
                </a:solidFill>
                <a:latin typeface="Arial" charset="0"/>
                <a:cs typeface="Arial" charset="0"/>
              </a:rPr>
              <a:t>Konuşma Dönemi </a:t>
            </a:r>
            <a:r>
              <a:rPr lang="tr-TR" sz="2800" dirty="0" smtClean="0">
                <a:latin typeface="Arial" charset="0"/>
                <a:cs typeface="Arial" charset="0"/>
              </a:rPr>
              <a:t>;  </a:t>
            </a:r>
          </a:p>
          <a:p>
            <a:pPr marL="742950" lvl="1" indent="-285750" algn="just"/>
            <a:r>
              <a:rPr lang="tr-TR" sz="2800" dirty="0" smtClean="0">
                <a:latin typeface="Arial" pitchFamily="34" charset="0"/>
                <a:cs typeface="Arial" pitchFamily="34" charset="0"/>
              </a:rPr>
              <a:t>ses sözcük,  </a:t>
            </a:r>
          </a:p>
          <a:p>
            <a:pPr marL="742950" lvl="1" indent="-285750" algn="just"/>
            <a:r>
              <a:rPr lang="tr-TR" sz="2800" dirty="0" smtClean="0">
                <a:latin typeface="Arial" pitchFamily="34" charset="0"/>
                <a:cs typeface="Arial" pitchFamily="34" charset="0"/>
              </a:rPr>
              <a:t>tek sözcük,  </a:t>
            </a:r>
          </a:p>
          <a:p>
            <a:pPr marL="742950" lvl="1" indent="-285750" algn="just"/>
            <a:r>
              <a:rPr lang="tr-TR" sz="2800" dirty="0" smtClean="0">
                <a:latin typeface="Arial" pitchFamily="34" charset="0"/>
                <a:cs typeface="Arial" pitchFamily="34" charset="0"/>
              </a:rPr>
              <a:t>iki sözcüklü ifadeler,  </a:t>
            </a:r>
          </a:p>
          <a:p>
            <a:pPr marL="742950" lvl="1" indent="-285750" algn="just"/>
            <a:r>
              <a:rPr lang="tr-TR" sz="2800" dirty="0" smtClean="0">
                <a:latin typeface="Arial" pitchFamily="34" charset="0"/>
                <a:cs typeface="Arial" pitchFamily="34" charset="0"/>
              </a:rPr>
              <a:t>üç ve daha fazla sözcüklü ifadeler ve </a:t>
            </a:r>
          </a:p>
          <a:p>
            <a:pPr marL="742950" lvl="1" indent="-285750" algn="just"/>
            <a:r>
              <a:rPr lang="tr-TR" sz="2800" dirty="0" smtClean="0">
                <a:latin typeface="Arial" pitchFamily="34" charset="0"/>
                <a:cs typeface="Arial" pitchFamily="34" charset="0"/>
              </a:rPr>
              <a:t>gramer kurallarına uygun konuşma dönemlerini kapsar. </a:t>
            </a:r>
          </a:p>
          <a:p>
            <a:pPr algn="just" fontAlgn="base">
              <a:spcAft>
                <a:spcPct val="0"/>
              </a:spcAft>
              <a:buFont typeface="Arial" charset="0"/>
              <a:buChar char="•"/>
            </a:pPr>
            <a:r>
              <a:rPr lang="tr-TR" sz="2800" dirty="0" smtClean="0">
                <a:latin typeface="Arial" pitchFamily="34" charset="0"/>
                <a:cs typeface="Arial" pitchFamily="34" charset="0"/>
              </a:rPr>
              <a:t>Konuşma döneminin aşamalarından  ses sözcük, tek sözcük ve iki sözcüklü ifadeler dönemi bebeklik döneminde görüldüğü için aşağıda bu dönemler açıklanacaktır.</a:t>
            </a:r>
          </a:p>
          <a:p>
            <a:endParaRPr lang="tr-TR"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SÖZCÜK DÖNEMİ</a:t>
            </a:r>
            <a:endParaRPr lang="tr-TR" dirty="0"/>
          </a:p>
        </p:txBody>
      </p:sp>
      <p:sp>
        <p:nvSpPr>
          <p:cNvPr id="3" name="2 İçerik Yer Tutucusu"/>
          <p:cNvSpPr>
            <a:spLocks noGrp="1"/>
          </p:cNvSpPr>
          <p:nvPr>
            <p:ph sz="quarter" idx="1"/>
          </p:nvPr>
        </p:nvSpPr>
        <p:spPr/>
        <p:txBody>
          <a:bodyPr>
            <a:normAutofit/>
          </a:bodyPr>
          <a:lstStyle/>
          <a:p>
            <a:r>
              <a:rPr lang="tr-TR" sz="3200" dirty="0" smtClean="0">
                <a:latin typeface="Arial" charset="0"/>
                <a:cs typeface="Arial" charset="0"/>
              </a:rPr>
              <a:t>Dokuz-on iki aylar arasında görülür. İnsan sesleri bilinçli bir şekilde taklit edilir. Bebek sık sık mırıldanarak yetişkin konuşmasına benzeyen dizeler oluşturur</a:t>
            </a:r>
            <a:endParaRPr lang="tr-TR"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TEK SÖZCÜK DÖNEMİ</a:t>
            </a:r>
            <a:endParaRPr lang="tr-TR" dirty="0"/>
          </a:p>
        </p:txBody>
      </p:sp>
      <p:sp>
        <p:nvSpPr>
          <p:cNvPr id="3" name="2 İçerik Yer Tutucusu"/>
          <p:cNvSpPr>
            <a:spLocks noGrp="1"/>
          </p:cNvSpPr>
          <p:nvPr>
            <p:ph sz="quarter" idx="1"/>
          </p:nvPr>
        </p:nvSpPr>
        <p:spPr/>
        <p:txBody>
          <a:bodyPr>
            <a:normAutofit/>
          </a:bodyPr>
          <a:lstStyle/>
          <a:p>
            <a:r>
              <a:rPr lang="tr-TR" sz="3200" dirty="0" smtClean="0">
                <a:latin typeface="Arial" charset="0"/>
                <a:cs typeface="Arial" charset="0"/>
              </a:rPr>
              <a:t>On iki-on sekiz aylar arasında görülür. Bebek gerçek konuşmaya geçer. Sözcüklerin gerçek bir sözcük olarak kabul edilmesi için bu sözcüğün, belli bir durum ya da nesneyi belirtmek üzere tutarlı ve doğru olarak kullanması gerekir. </a:t>
            </a:r>
            <a:endParaRPr lang="tr-TR" sz="3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İKİ SÖZCÜKLÜ İFADELER DÖNEMİ</a:t>
            </a:r>
            <a:endParaRPr lang="tr-TR" dirty="0"/>
          </a:p>
        </p:txBody>
      </p:sp>
      <p:sp>
        <p:nvSpPr>
          <p:cNvPr id="3" name="2 İçerik Yer Tutucusu"/>
          <p:cNvSpPr>
            <a:spLocks noGrp="1"/>
          </p:cNvSpPr>
          <p:nvPr>
            <p:ph sz="quarter" idx="1"/>
          </p:nvPr>
        </p:nvSpPr>
        <p:spPr/>
        <p:txBody>
          <a:bodyPr/>
          <a:lstStyle/>
          <a:p>
            <a:r>
              <a:rPr lang="tr-TR" sz="3200" dirty="0" smtClean="0">
                <a:latin typeface="Arial" charset="0"/>
                <a:cs typeface="Arial" charset="0"/>
              </a:rPr>
              <a:t>On sekiz-yirmi dört aylar arasında görülür. Bu dönemin başında bebekler sözcükleri birleştirir. Bebek iki yılın sonuna doğru sözcüklerin birbiriyle olan ilişkilerini anlayarak onları yan yana getirerek farklı anlamlar ifade etmeye çalışır. </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3200" dirty="0" smtClean="0">
                <a:latin typeface="Arial" charset="0"/>
                <a:cs typeface="Arial" charset="0"/>
              </a:rPr>
              <a:t>Baba gel”, “Top at” şeklinde oluşan iki sözcüklü cümleler, isim ve fiillerden oluşur. Yalnızca anlam taşıyan sözcüklerden oluşan bu cümleler, telgraf konuşması olarak ifade edilir. İki kelimenin birleşmesinden oluşan konuşma tarzı ile bebek, kendi ana dilinin gramer yapısını öğrenmeye başlar. </a:t>
            </a:r>
          </a:p>
          <a:p>
            <a:endParaRPr lang="tr-TR" sz="32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DUYGUSAL GELİŞİM</a:t>
            </a:r>
            <a:endParaRPr lang="tr-TR" dirty="0"/>
          </a:p>
        </p:txBody>
      </p:sp>
      <p:sp>
        <p:nvSpPr>
          <p:cNvPr id="3" name="2 İçerik Yer Tutucusu"/>
          <p:cNvSpPr>
            <a:spLocks noGrp="1"/>
          </p:cNvSpPr>
          <p:nvPr>
            <p:ph sz="quarter" idx="1"/>
          </p:nvPr>
        </p:nvSpPr>
        <p:spPr/>
        <p:txBody>
          <a:bodyPr/>
          <a:lstStyle/>
          <a:p>
            <a:r>
              <a:rPr lang="tr-TR" sz="3200" dirty="0" smtClean="0">
                <a:latin typeface="Arial" pitchFamily="34" charset="0"/>
                <a:cs typeface="Arial" pitchFamily="34" charset="0"/>
              </a:rPr>
              <a:t>Bebeklik döneminde bebek yetişkinlere bağımlı olduğu gibi aynı zamanda çok hızlı büyür ve gelişir. Bebekte mutluluk, kızgınlık ve korku duyguları ön plana çıkar. Bunun yanında bebek bakarak ya da değişik sesler çıkararak çevreleri ile iletişim kurmaya başlar </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sz="3200" dirty="0" smtClean="0">
                <a:latin typeface="Arial" charset="0"/>
                <a:cs typeface="Arial" charset="0"/>
              </a:rPr>
              <a:t>Bebeklik dönemini olumsuz yaşayan, diğer bir ifadeyle temel güven duygusundan yoksun olarak yetişmiş bebekler ileriki yaşamlarında sosyal ilişki kurmaktan kaçınma, çekingen, kaygılı, gergin, kararsız, karamsar ve kendine güvensiz olma gibi kişisel özellikler taşıyabilir. </a:t>
            </a:r>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sz="3200" dirty="0" smtClean="0">
                <a:latin typeface="Arial" charset="0"/>
                <a:cs typeface="Arial" charset="0"/>
              </a:rPr>
              <a:t>Çevrelerindeki kişilere öfke ve mutluluk sinyalleri vererek tepkide bulunur. Örneğin; bir aylık bebeğin yüz ifadesi hala belirsiz, anlaşılmaz olmakla birlikte, giderek daha çok anlam taşımaya başlar. Göz teması kurabilir.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FİZİKSEL GELİŞİM</a:t>
            </a:r>
            <a:endParaRPr lang="tr-TR" dirty="0"/>
          </a:p>
        </p:txBody>
      </p:sp>
      <p:sp>
        <p:nvSpPr>
          <p:cNvPr id="3" name="İçerik Yer Tutucusu 2"/>
          <p:cNvSpPr>
            <a:spLocks noGrp="1"/>
          </p:cNvSpPr>
          <p:nvPr>
            <p:ph sz="quarter" idx="1"/>
          </p:nvPr>
        </p:nvSpPr>
        <p:spPr/>
        <p:txBody>
          <a:bodyPr>
            <a:noAutofit/>
          </a:bodyPr>
          <a:lstStyle/>
          <a:p>
            <a:pPr algn="just">
              <a:buFont typeface="Arial" pitchFamily="34" charset="0"/>
              <a:buChar char="•"/>
              <a:defRPr/>
            </a:pPr>
            <a:r>
              <a:rPr lang="tr-TR" sz="3200" dirty="0" smtClean="0">
                <a:latin typeface="Arial" pitchFamily="34" charset="0"/>
                <a:cs typeface="Arial" pitchFamily="34" charset="0"/>
              </a:rPr>
              <a:t>AĞIRLIK</a:t>
            </a:r>
          </a:p>
          <a:p>
            <a:pPr algn="just">
              <a:buFont typeface="Arial" pitchFamily="34" charset="0"/>
              <a:buChar char="•"/>
              <a:defRPr/>
            </a:pPr>
            <a:r>
              <a:rPr lang="tr-TR" sz="3200" dirty="0" smtClean="0">
                <a:latin typeface="Arial" pitchFamily="34" charset="0"/>
                <a:cs typeface="Arial" pitchFamily="34" charset="0"/>
              </a:rPr>
              <a:t>Normal zamanında doğan bebeklerin ağırlığı 2500-5000 gram arasında değişir. </a:t>
            </a:r>
          </a:p>
          <a:p>
            <a:pPr algn="just">
              <a:buFont typeface="Arial" pitchFamily="34" charset="0"/>
              <a:buChar char="•"/>
              <a:defRPr/>
            </a:pPr>
            <a:r>
              <a:rPr lang="tr-TR" sz="3200" dirty="0" smtClean="0">
                <a:latin typeface="Arial" pitchFamily="34" charset="0"/>
                <a:cs typeface="Arial" pitchFamily="34" charset="0"/>
              </a:rPr>
              <a:t>Bebekler doğumdan sonraki ilk birkaç günde ağırlıklarından bir miktar kaybeder, ancak sonrasında hızlı bir şekilde kilo almaya başlarlar. Bebekler haftada ortalama 150-200 gram alırlar. </a:t>
            </a:r>
            <a:endParaRPr lang="tr-TR" sz="3200" dirty="0">
              <a:latin typeface="Arial" pitchFamily="34" charset="0"/>
              <a:cs typeface="Arial" pitchFamily="34" charset="0"/>
            </a:endParaRPr>
          </a:p>
        </p:txBody>
      </p:sp>
    </p:spTree>
    <p:extLst>
      <p:ext uri="{BB962C8B-B14F-4D97-AF65-F5344CB8AC3E}">
        <p14:creationId xmlns:p14="http://schemas.microsoft.com/office/powerpoint/2010/main" val="1949956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3 AYLIK</a:t>
            </a:r>
            <a:endParaRPr lang="tr-TR" dirty="0"/>
          </a:p>
        </p:txBody>
      </p:sp>
      <p:sp>
        <p:nvSpPr>
          <p:cNvPr id="3" name="2 İçerik Yer Tutucusu"/>
          <p:cNvSpPr>
            <a:spLocks noGrp="1"/>
          </p:cNvSpPr>
          <p:nvPr>
            <p:ph sz="quarter" idx="1"/>
          </p:nvPr>
        </p:nvSpPr>
        <p:spPr/>
        <p:txBody>
          <a:bodyPr/>
          <a:lstStyle/>
          <a:p>
            <a:r>
              <a:rPr lang="tr-TR" sz="3200" dirty="0" smtClean="0">
                <a:latin typeface="Arial" charset="0"/>
                <a:cs typeface="Arial" charset="0"/>
              </a:rPr>
              <a:t>Üç aylıkken gülümseyerek ya da ses çıkararak ilgi çekmeye, iletişim kurmaya çalışır, gülümsemesine tüm vücudu ile eşlik ederek ellerini açar, kollarını kaldırır ve bacağını hareket ettirir, bazı hareket ve yüz mimiklerini taklit edebilir. </a:t>
            </a:r>
          </a:p>
          <a:p>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AYLIK</a:t>
            </a:r>
            <a:endParaRPr lang="tr-TR" dirty="0"/>
          </a:p>
        </p:txBody>
      </p:sp>
      <p:sp>
        <p:nvSpPr>
          <p:cNvPr id="3" name="2 İçerik Yer Tutucusu"/>
          <p:cNvSpPr>
            <a:spLocks noGrp="1"/>
          </p:cNvSpPr>
          <p:nvPr>
            <p:ph sz="quarter" idx="1"/>
          </p:nvPr>
        </p:nvSpPr>
        <p:spPr/>
        <p:txBody>
          <a:bodyPr/>
          <a:lstStyle/>
          <a:p>
            <a:pPr fontAlgn="base">
              <a:spcAft>
                <a:spcPct val="0"/>
              </a:spcAft>
              <a:buFont typeface="Arial" charset="0"/>
              <a:buChar char="•"/>
            </a:pPr>
            <a:r>
              <a:rPr lang="tr-TR" sz="2800" dirty="0" smtClean="0">
                <a:latin typeface="Arial" charset="0"/>
                <a:cs typeface="Arial" charset="0"/>
              </a:rPr>
              <a:t>Dört aylık olduğunda ilgisi çocuklara yönelir. Gıdıklanma ve iletişim halinde güler. Oyun oynayabilir ve oynadığı oyun kesildiğinde tepki verebilir. </a:t>
            </a:r>
          </a:p>
          <a:p>
            <a:pPr fontAlgn="base">
              <a:spcAft>
                <a:spcPct val="0"/>
              </a:spcAft>
              <a:buFont typeface="Arial" charset="0"/>
              <a:buChar char="•"/>
            </a:pPr>
            <a:r>
              <a:rPr lang="tr-TR" sz="2800" dirty="0" smtClean="0">
                <a:latin typeface="Arial" charset="0"/>
                <a:cs typeface="Arial" charset="0"/>
              </a:rPr>
              <a:t>On ikinci haftada tanıdıkları yüze ve seslere karşı gülümser. Gülümseme duruma bağlı olarak değişebilir. Bebek duygusal ifadelerini kontrol etmeye ve farklı duygusal ifadeleri göstermeye başlar. </a:t>
            </a:r>
          </a:p>
          <a:p>
            <a:pPr fontAlgn="base">
              <a:spcAft>
                <a:spcPct val="0"/>
              </a:spcAft>
              <a:buFont typeface="Arial" charset="0"/>
              <a:buChar char="•"/>
            </a:pPr>
            <a:endParaRPr lang="tr-TR" sz="2800" dirty="0" smtClean="0">
              <a:latin typeface="Arial" charset="0"/>
              <a:cs typeface="Arial" charset="0"/>
            </a:endParaRP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6-8 AYLIK</a:t>
            </a:r>
            <a:endParaRPr lang="tr-TR"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sz="2800" dirty="0" smtClean="0">
                <a:latin typeface="Arial" charset="0"/>
                <a:cs typeface="Arial" charset="0"/>
              </a:rPr>
              <a:t>Altı- sekiz ay arasında kendisine bakan kişiye farklı davranarak bağlanma evresine ulaşır. Bu dönemden iki yaşa kadar olan süreçte ise kendisine bakan tanıdığı kişiye bağlanır. Bir yaşından sonra tek kişiye olan bu bağlılığı başka kişilere de yayılır. </a:t>
            </a:r>
          </a:p>
          <a:p>
            <a:pPr fontAlgn="base">
              <a:spcAft>
                <a:spcPct val="0"/>
              </a:spcAft>
            </a:pPr>
            <a:endParaRPr lang="tr-TR" dirty="0" smtClean="0">
              <a:solidFill>
                <a:srgbClr val="595959"/>
              </a:solidFill>
              <a:latin typeface="Arial" charset="0"/>
              <a:cs typeface="Arial" charset="0"/>
            </a:endParaRPr>
          </a:p>
          <a:p>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1-3 YAŞ</a:t>
            </a:r>
            <a:endParaRPr lang="tr-TR" dirty="0"/>
          </a:p>
        </p:txBody>
      </p:sp>
      <p:sp>
        <p:nvSpPr>
          <p:cNvPr id="3" name="2 İçerik Yer Tutucusu"/>
          <p:cNvSpPr>
            <a:spLocks noGrp="1"/>
          </p:cNvSpPr>
          <p:nvPr>
            <p:ph sz="quarter" idx="1"/>
          </p:nvPr>
        </p:nvSpPr>
        <p:spPr/>
        <p:txBody>
          <a:bodyPr>
            <a:normAutofit/>
          </a:bodyPr>
          <a:lstStyle/>
          <a:p>
            <a:pPr lvl="0">
              <a:buClr>
                <a:srgbClr val="FE8637"/>
              </a:buClr>
            </a:pPr>
            <a:r>
              <a:rPr lang="tr-TR" sz="2800" dirty="0">
                <a:solidFill>
                  <a:prstClr val="black"/>
                </a:solidFill>
                <a:latin typeface="Arial" panose="020B0604020202020204" pitchFamily="34" charset="0"/>
                <a:cs typeface="Arial" panose="020B0604020202020204" pitchFamily="34" charset="0"/>
              </a:rPr>
              <a:t>Bir yaşından sonra, duygularını düzenlemede yetişkinlerden yardım alır. Uyarıcı olayın devamı olmaksızın uzun bir süre mutlu kalabilir. </a:t>
            </a:r>
            <a:endParaRPr lang="tr-TR" sz="2800" dirty="0" smtClean="0">
              <a:latin typeface="Arial" charset="0"/>
              <a:cs typeface="Arial" charset="0"/>
            </a:endParaRPr>
          </a:p>
          <a:p>
            <a:r>
              <a:rPr lang="tr-TR" sz="2800" dirty="0" smtClean="0">
                <a:latin typeface="Arial" charset="0"/>
                <a:cs typeface="Arial" charset="0"/>
              </a:rPr>
              <a:t>İki-üç yaşta duygusal ifadeler, iletişim durumlarıyla yakından ilişkili olmaya devam eder. “Benim” kelimesini kullanmaya başlayan, olaylar ve kişilerle daha yakından ilgilenen iki yaş bebeği benmerkezcidir. </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AĞIRLIK</a:t>
            </a:r>
            <a:endParaRPr lang="tr-TR" dirty="0"/>
          </a:p>
        </p:txBody>
      </p:sp>
      <p:sp>
        <p:nvSpPr>
          <p:cNvPr id="3" name="İçerik Yer Tutucusu 2"/>
          <p:cNvSpPr>
            <a:spLocks noGrp="1"/>
          </p:cNvSpPr>
          <p:nvPr>
            <p:ph sz="quarter" idx="1"/>
          </p:nvPr>
        </p:nvSpPr>
        <p:spPr/>
        <p:txBody>
          <a:bodyPr>
            <a:normAutofit/>
          </a:bodyPr>
          <a:lstStyle/>
          <a:p>
            <a:r>
              <a:rPr lang="tr-TR" sz="3200" dirty="0" smtClean="0">
                <a:latin typeface="Arial" charset="0"/>
                <a:cs typeface="Arial" charset="0"/>
              </a:rPr>
              <a:t>İlk yılın sonunda bebeğin ağırlığı, doğum ağırlığının yaklaşık üç katı ağırlığa ulaşır. Bir yaşından sonra, bebek yürümeye başlar, yürüme ile birlikte hareketlerde artış görülür. </a:t>
            </a:r>
            <a:endParaRPr lang="tr-TR" sz="3200" dirty="0"/>
          </a:p>
        </p:txBody>
      </p:sp>
    </p:spTree>
    <p:extLst>
      <p:ext uri="{BB962C8B-B14F-4D97-AF65-F5344CB8AC3E}">
        <p14:creationId xmlns:p14="http://schemas.microsoft.com/office/powerpoint/2010/main" val="132925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BOY UZUNLUĞU</a:t>
            </a:r>
            <a:endParaRPr lang="tr-TR" dirty="0"/>
          </a:p>
        </p:txBody>
      </p:sp>
      <p:sp>
        <p:nvSpPr>
          <p:cNvPr id="3" name="2 İçerik Yer Tutucusu"/>
          <p:cNvSpPr>
            <a:spLocks noGrp="1"/>
          </p:cNvSpPr>
          <p:nvPr>
            <p:ph sz="quarter" idx="1"/>
          </p:nvPr>
        </p:nvSpPr>
        <p:spPr/>
        <p:txBody>
          <a:bodyPr>
            <a:normAutofit/>
          </a:bodyPr>
          <a:lstStyle/>
          <a:p>
            <a:r>
              <a:rPr lang="tr-TR" sz="2800" dirty="0" smtClean="0">
                <a:latin typeface="Arial" charset="0"/>
                <a:cs typeface="Arial" charset="0"/>
              </a:rPr>
              <a:t>Bebeğin normal koşullarda ortalama olarak boy uzunluğu 45-53 cm arasında değişir. Doğumdan itibaren bebeğin boyu hızlı bir şekilde artmaya başlar, birinci ayın sonunda yaklaşık 2- 3 cm., dördüncü ayın sonunda ise yaklaşık 8- 10 cm.dir. </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DİŞ GELİŞİMİ</a:t>
            </a:r>
            <a:endParaRPr lang="tr-TR" dirty="0"/>
          </a:p>
        </p:txBody>
      </p:sp>
      <p:sp>
        <p:nvSpPr>
          <p:cNvPr id="3" name="2 İçerik Yer Tutucusu"/>
          <p:cNvSpPr>
            <a:spLocks noGrp="1"/>
          </p:cNvSpPr>
          <p:nvPr>
            <p:ph sz="quarter" idx="1"/>
          </p:nvPr>
        </p:nvSpPr>
        <p:spPr/>
        <p:txBody>
          <a:bodyPr>
            <a:normAutofit/>
          </a:bodyPr>
          <a:lstStyle/>
          <a:p>
            <a:pPr algn="just" fontAlgn="base">
              <a:lnSpc>
                <a:spcPct val="90000"/>
              </a:lnSpc>
              <a:spcAft>
                <a:spcPct val="0"/>
              </a:spcAft>
              <a:buFont typeface="Arial" charset="0"/>
              <a:buChar char="•"/>
            </a:pPr>
            <a:r>
              <a:rPr lang="tr-TR" sz="2800" dirty="0" smtClean="0">
                <a:latin typeface="Arial" charset="0"/>
                <a:cs typeface="Arial" charset="0"/>
              </a:rPr>
              <a:t>Çocukların çoğu ilk dişlerini altıncı- yedinci ayda çıkarır. Ancak daha önceki dönemde de ilk dişini çıkaran çocuklar vardır.</a:t>
            </a:r>
          </a:p>
          <a:p>
            <a:pPr algn="just" fontAlgn="base">
              <a:lnSpc>
                <a:spcPct val="90000"/>
              </a:lnSpc>
              <a:spcAft>
                <a:spcPct val="0"/>
              </a:spcAft>
              <a:buFont typeface="Arial" charset="0"/>
              <a:buChar char="•"/>
            </a:pPr>
            <a:r>
              <a:rPr lang="tr-TR" sz="2800" dirty="0" smtClean="0">
                <a:latin typeface="Arial" charset="0"/>
                <a:cs typeface="Arial" charset="0"/>
              </a:rPr>
              <a:t> Diş çıkarma yaşı genetik durumdan ve kemik gelişim hızından etkilenmektedir. Bebek16. aya kadar diş çıkarmamış ise diş çıkarma gecikmiş olarak değerlendirilir. </a:t>
            </a:r>
          </a:p>
          <a:p>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DİŞ GELİŞİMİ</a:t>
            </a:r>
            <a:endParaRPr lang="tr-TR" dirty="0"/>
          </a:p>
        </p:txBody>
      </p:sp>
      <p:sp>
        <p:nvSpPr>
          <p:cNvPr id="3" name="2 İçerik Yer Tutucusu"/>
          <p:cNvSpPr>
            <a:spLocks noGrp="1"/>
          </p:cNvSpPr>
          <p:nvPr>
            <p:ph sz="quarter" idx="1"/>
          </p:nvPr>
        </p:nvSpPr>
        <p:spPr/>
        <p:txBody>
          <a:bodyPr>
            <a:normAutofit/>
          </a:bodyPr>
          <a:lstStyle/>
          <a:p>
            <a:pPr algn="just" fontAlgn="base">
              <a:lnSpc>
                <a:spcPct val="90000"/>
              </a:lnSpc>
              <a:spcAft>
                <a:spcPct val="0"/>
              </a:spcAft>
              <a:buFont typeface="Arial" charset="0"/>
              <a:buChar char="•"/>
            </a:pPr>
            <a:r>
              <a:rPr lang="tr-TR" sz="2800" dirty="0" smtClean="0">
                <a:latin typeface="Arial" charset="0"/>
                <a:cs typeface="Arial" charset="0"/>
              </a:rPr>
              <a:t>Çocuklar iki buçuk- üç  yaşında toplam 20 süt dişinin hepsi tamamlanır. </a:t>
            </a:r>
          </a:p>
          <a:p>
            <a:pPr algn="just" fontAlgn="base">
              <a:lnSpc>
                <a:spcPct val="90000"/>
              </a:lnSpc>
              <a:spcAft>
                <a:spcPct val="0"/>
              </a:spcAft>
              <a:buFont typeface="Arial" charset="0"/>
              <a:buChar char="•"/>
            </a:pPr>
            <a:r>
              <a:rPr lang="tr-TR" sz="2800" dirty="0" smtClean="0">
                <a:latin typeface="Arial" charset="0"/>
                <a:cs typeface="Arial" charset="0"/>
              </a:rPr>
              <a:t>Süt dişlerini belli bir sıra takip ederek çıkarır. </a:t>
            </a:r>
          </a:p>
          <a:p>
            <a:pPr algn="just" fontAlgn="base">
              <a:lnSpc>
                <a:spcPct val="80000"/>
              </a:lnSpc>
              <a:spcAft>
                <a:spcPct val="0"/>
              </a:spcAft>
              <a:buFontTx/>
              <a:buChar char="•"/>
            </a:pPr>
            <a:r>
              <a:rPr lang="tr-TR" sz="2800" dirty="0" smtClean="0">
                <a:latin typeface="Arial" charset="0"/>
                <a:cs typeface="Arial" charset="0"/>
              </a:rPr>
              <a:t>İlk kalıcı diş, beş- yedi yaşları arasında çıkan birinci büyük azıdır. </a:t>
            </a:r>
          </a:p>
          <a:p>
            <a:pPr algn="just" fontAlgn="base">
              <a:lnSpc>
                <a:spcPct val="80000"/>
              </a:lnSpc>
              <a:spcAft>
                <a:spcPct val="0"/>
              </a:spcAft>
              <a:buFontTx/>
              <a:buChar char="•"/>
            </a:pPr>
            <a:r>
              <a:rPr lang="tr-TR" sz="2800" dirty="0" smtClean="0">
                <a:latin typeface="Arial" charset="0"/>
                <a:cs typeface="Arial" charset="0"/>
              </a:rPr>
              <a:t>Daha sonra süt dişlerinin çıkma sırasına göre, süt dişleri dökülerek yerine kalıcı dişler çıkar.</a:t>
            </a:r>
          </a:p>
          <a:p>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BEDEN ORANI</a:t>
            </a:r>
            <a:endParaRPr lang="tr-TR" dirty="0"/>
          </a:p>
        </p:txBody>
      </p:sp>
      <p:sp>
        <p:nvSpPr>
          <p:cNvPr id="3" name="2 İçerik Yer Tutucusu"/>
          <p:cNvSpPr>
            <a:spLocks noGrp="1"/>
          </p:cNvSpPr>
          <p:nvPr>
            <p:ph sz="quarter" idx="1"/>
          </p:nvPr>
        </p:nvSpPr>
        <p:spPr/>
        <p:txBody>
          <a:bodyPr>
            <a:normAutofit/>
          </a:bodyPr>
          <a:lstStyle/>
          <a:p>
            <a:pPr algn="just" fontAlgn="base">
              <a:spcAft>
                <a:spcPct val="0"/>
              </a:spcAft>
              <a:buFont typeface="Arial" charset="0"/>
              <a:buChar char="•"/>
            </a:pPr>
            <a:r>
              <a:rPr lang="tr-TR" sz="2800" dirty="0" smtClean="0">
                <a:latin typeface="Arial" charset="0"/>
                <a:cs typeface="Arial" charset="0"/>
              </a:rPr>
              <a:t>Yeni doğan bebeklerin beden oranı ile yetişkinlerin beden oranı arasında belirgin bir farklılık vardır.</a:t>
            </a:r>
          </a:p>
          <a:p>
            <a:pPr algn="just" fontAlgn="base">
              <a:spcAft>
                <a:spcPct val="0"/>
              </a:spcAft>
              <a:buFont typeface="Arial" charset="0"/>
              <a:buChar char="•"/>
            </a:pPr>
            <a:r>
              <a:rPr lang="tr-TR" sz="2800" dirty="0" smtClean="0">
                <a:latin typeface="Arial" charset="0"/>
                <a:cs typeface="Arial" charset="0"/>
              </a:rPr>
              <a:t> Bunun nedeni yeni doğan bebeklerin bedenlerinin üst kısımlarının alt kısımlarına oranla daha büyük ve yapılı olmasıdır. </a:t>
            </a:r>
          </a:p>
          <a:p>
            <a:endParaRPr lang="tr-TR"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83</TotalTime>
  <Words>1892</Words>
  <Application>Microsoft Office PowerPoint</Application>
  <PresentationFormat>Ekran Gösterisi (4:3)</PresentationFormat>
  <Paragraphs>125</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Cumba</vt:lpstr>
      <vt:lpstr>BEBEKLİK DÖNEMİ</vt:lpstr>
      <vt:lpstr>PowerPoint Sunusu</vt:lpstr>
      <vt:lpstr>PowerPoint Sunusu</vt:lpstr>
      <vt:lpstr>FİZİKSEL GELİŞİM</vt:lpstr>
      <vt:lpstr>AĞIRLIK</vt:lpstr>
      <vt:lpstr>BOY UZUNLUĞU</vt:lpstr>
      <vt:lpstr>DİŞ GELİŞİMİ</vt:lpstr>
      <vt:lpstr>DİŞ GELİŞİMİ</vt:lpstr>
      <vt:lpstr>BEDEN ORANI</vt:lpstr>
      <vt:lpstr>BEDEN ORANI</vt:lpstr>
      <vt:lpstr>MOTOR GELİŞİM</vt:lpstr>
      <vt:lpstr>PowerPoint Sunusu</vt:lpstr>
      <vt:lpstr>PowerPoint Sunusu</vt:lpstr>
      <vt:lpstr>PowerPoint Sunusu</vt:lpstr>
      <vt:lpstr>PowerPoint Sunusu</vt:lpstr>
      <vt:lpstr>PowerPoint Sunusu</vt:lpstr>
      <vt:lpstr>PowerPoint Sunusu</vt:lpstr>
      <vt:lpstr>PowerPoint Sunusu</vt:lpstr>
      <vt:lpstr>BİLİŞSEL GELİŞİM</vt:lpstr>
      <vt:lpstr>PowerPoint Sunusu</vt:lpstr>
      <vt:lpstr>PowerPoint Sunusu</vt:lpstr>
      <vt:lpstr>PowerPoint Sunusu</vt:lpstr>
      <vt:lpstr>PowerPoint Sunusu</vt:lpstr>
      <vt:lpstr>PowerPoint Sunusu</vt:lpstr>
      <vt:lpstr>PowerPoint Sunusu</vt:lpstr>
      <vt:lpstr>DİL GELİŞİMİ</vt:lpstr>
      <vt:lpstr>PowerPoint Sunusu</vt:lpstr>
      <vt:lpstr>AĞLAMA</vt:lpstr>
      <vt:lpstr>GIĞILDANMA</vt:lpstr>
      <vt:lpstr>MIRILDANMA</vt:lpstr>
      <vt:lpstr>MIRILDANMANIN TEKRARI</vt:lpstr>
      <vt:lpstr>PowerPoint Sunusu</vt:lpstr>
      <vt:lpstr>SES SÖZCÜK DÖNEMİ</vt:lpstr>
      <vt:lpstr>TEK SÖZCÜK DÖNEMİ</vt:lpstr>
      <vt:lpstr>İKİ SÖZCÜKLÜ İFADELER DÖNEMİ</vt:lpstr>
      <vt:lpstr>PowerPoint Sunusu</vt:lpstr>
      <vt:lpstr>SOSYAL DUYGUSAL GELİŞİM</vt:lpstr>
      <vt:lpstr>PowerPoint Sunusu</vt:lpstr>
      <vt:lpstr>PowerPoint Sunusu</vt:lpstr>
      <vt:lpstr>3 AYLIK</vt:lpstr>
      <vt:lpstr>4 AYLIK</vt:lpstr>
      <vt:lpstr>6-8 AYLIK</vt:lpstr>
      <vt:lpstr>1-3 YAŞ</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 Gürsoy</dc:creator>
  <cp:lastModifiedBy>Figen Gürsoy</cp:lastModifiedBy>
  <cp:revision>31</cp:revision>
  <dcterms:created xsi:type="dcterms:W3CDTF">2017-01-02T20:36:25Z</dcterms:created>
  <dcterms:modified xsi:type="dcterms:W3CDTF">2017-01-29T19:20:36Z</dcterms:modified>
</cp:coreProperties>
</file>