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86C84-239A-45B8-B087-8E90B966EED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D28E7-6F07-4AA1-8339-6B529FDF0C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3448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86C84-239A-45B8-B087-8E90B966EED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D28E7-6F07-4AA1-8339-6B529FDF0C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9368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86C84-239A-45B8-B087-8E90B966EED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D28E7-6F07-4AA1-8339-6B529FDF0C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4611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86C84-239A-45B8-B087-8E90B966EED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D28E7-6F07-4AA1-8339-6B529FDF0C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9549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86C84-239A-45B8-B087-8E90B966EED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D28E7-6F07-4AA1-8339-6B529FDF0C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7580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86C84-239A-45B8-B087-8E90B966EED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D28E7-6F07-4AA1-8339-6B529FDF0C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8533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86C84-239A-45B8-B087-8E90B966EED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D28E7-6F07-4AA1-8339-6B529FDF0C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8961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86C84-239A-45B8-B087-8E90B966EED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D28E7-6F07-4AA1-8339-6B529FDF0C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911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86C84-239A-45B8-B087-8E90B966EED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D28E7-6F07-4AA1-8339-6B529FDF0C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2295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86C84-239A-45B8-B087-8E90B966EED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D28E7-6F07-4AA1-8339-6B529FDF0C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658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86C84-239A-45B8-B087-8E90B966EED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D28E7-6F07-4AA1-8339-6B529FDF0C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852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86C84-239A-45B8-B087-8E90B966EED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D28E7-6F07-4AA1-8339-6B529FDF0C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344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Senkronizasyon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738414" y="1571613"/>
            <a:ext cx="3400420" cy="4525963"/>
          </a:xfrm>
        </p:spPr>
        <p:txBody>
          <a:bodyPr/>
          <a:lstStyle/>
          <a:p>
            <a:pPr algn="just">
              <a:buNone/>
            </a:pPr>
            <a:r>
              <a:rPr lang="tr-TR" dirty="0" err="1" smtClean="0"/>
              <a:t>Östrus</a:t>
            </a:r>
            <a:r>
              <a:rPr lang="tr-TR" dirty="0" smtClean="0"/>
              <a:t> Kontrolü</a:t>
            </a:r>
          </a:p>
          <a:p>
            <a:pPr algn="just">
              <a:buFontTx/>
              <a:buChar char="-"/>
            </a:pPr>
            <a:r>
              <a:rPr lang="tr-TR" dirty="0" err="1"/>
              <a:t>Progesteron</a:t>
            </a:r>
            <a:endParaRPr lang="tr-TR" dirty="0"/>
          </a:p>
          <a:p>
            <a:pPr algn="just">
              <a:buFontTx/>
              <a:buChar char="-"/>
            </a:pPr>
            <a:r>
              <a:rPr lang="tr-TR" dirty="0"/>
              <a:t>PGF2</a:t>
            </a:r>
            <a:r>
              <a:rPr lang="el-GR" dirty="0"/>
              <a:t>α</a:t>
            </a:r>
            <a:endParaRPr lang="tr-TR" dirty="0"/>
          </a:p>
          <a:p>
            <a:pPr algn="just">
              <a:buFontTx/>
              <a:buChar char="-"/>
            </a:pPr>
            <a:endParaRPr lang="tr-TR" dirty="0" smtClean="0"/>
          </a:p>
        </p:txBody>
      </p:sp>
      <p:sp>
        <p:nvSpPr>
          <p:cNvPr id="4" name="3 Metin kutusu"/>
          <p:cNvSpPr txBox="1"/>
          <p:nvPr/>
        </p:nvSpPr>
        <p:spPr>
          <a:xfrm>
            <a:off x="6167438" y="1530048"/>
            <a:ext cx="3456954" cy="31598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000" indent="-342000">
              <a:spcBef>
                <a:spcPts val="672"/>
              </a:spcBef>
            </a:pPr>
            <a:r>
              <a:rPr lang="tr-TR" sz="3200" dirty="0" err="1"/>
              <a:t>Ovulasyon</a:t>
            </a:r>
            <a:r>
              <a:rPr lang="tr-TR" sz="3200" dirty="0"/>
              <a:t> Kontrolü</a:t>
            </a:r>
          </a:p>
          <a:p>
            <a:pPr>
              <a:spcBef>
                <a:spcPts val="672"/>
              </a:spcBef>
            </a:pPr>
            <a:r>
              <a:rPr lang="tr-TR" sz="2800" dirty="0"/>
              <a:t>       </a:t>
            </a:r>
            <a:r>
              <a:rPr lang="tr-TR" sz="2800" dirty="0" err="1"/>
              <a:t>Gonadotropin</a:t>
            </a:r>
            <a:r>
              <a:rPr lang="tr-TR" sz="2800" dirty="0"/>
              <a:t> </a:t>
            </a:r>
          </a:p>
          <a:p>
            <a:pPr>
              <a:spcBef>
                <a:spcPts val="672"/>
              </a:spcBef>
            </a:pPr>
            <a:r>
              <a:rPr lang="tr-TR" sz="2800" dirty="0"/>
              <a:t>	      +</a:t>
            </a:r>
          </a:p>
          <a:p>
            <a:pPr>
              <a:spcBef>
                <a:spcPts val="672"/>
              </a:spcBef>
            </a:pPr>
            <a:r>
              <a:rPr lang="tr-TR" sz="2800" dirty="0" err="1"/>
              <a:t>Progesteron</a:t>
            </a:r>
            <a:r>
              <a:rPr lang="tr-TR" sz="2800" dirty="0"/>
              <a:t> ve PGF2</a:t>
            </a:r>
            <a:r>
              <a:rPr lang="el-GR" sz="2800" dirty="0"/>
              <a:t>α</a:t>
            </a:r>
            <a:r>
              <a:rPr lang="tr-TR" sz="2800" dirty="0"/>
              <a:t> kombinasyonu</a:t>
            </a:r>
            <a:endParaRPr lang="tr-TR" sz="3200" dirty="0"/>
          </a:p>
          <a:p>
            <a:pPr marL="342000" indent="-342000">
              <a:spcBef>
                <a:spcPts val="672"/>
              </a:spcBef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880284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Sperma saklama</a:t>
            </a:r>
          </a:p>
          <a:p>
            <a:pPr>
              <a:buNone/>
            </a:pPr>
            <a:r>
              <a:rPr lang="tr-TR" dirty="0" smtClean="0"/>
              <a:t>Dondurulmuş sperma: </a:t>
            </a:r>
          </a:p>
          <a:p>
            <a:pPr>
              <a:buFontTx/>
              <a:buChar char="-"/>
            </a:pPr>
            <a:r>
              <a:rPr lang="tr-TR" dirty="0" smtClean="0"/>
              <a:t>Her zaman her yerde kullanılabilir. Zaman ve mekan kısıtlaması yoktur.</a:t>
            </a:r>
          </a:p>
          <a:p>
            <a:pPr>
              <a:buFontTx/>
              <a:buChar char="-"/>
            </a:pPr>
            <a:r>
              <a:rPr lang="tr-TR" dirty="0" smtClean="0"/>
              <a:t>Sürüde ya da yakında erkek hayvan bulundurulmasını gerektirmez</a:t>
            </a:r>
          </a:p>
          <a:p>
            <a:pPr>
              <a:buFontTx/>
              <a:buChar char="-"/>
            </a:pPr>
            <a:r>
              <a:rPr lang="tr-TR" dirty="0" smtClean="0"/>
              <a:t>Sezon dışı uygulamalarda da kullanılabilir.</a:t>
            </a:r>
            <a:endParaRPr lang="tr-TR" dirty="0"/>
          </a:p>
        </p:txBody>
      </p:sp>
      <p:sp>
        <p:nvSpPr>
          <p:cNvPr id="6" name="1 Başlık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tr-TR" dirty="0" smtClean="0"/>
              <a:t>Suni Tohumlama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2297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600201"/>
            <a:ext cx="4114800" cy="4525963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Sezon içi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	Tüm preparatlar ayrı veya beraber kullanılabilir</a:t>
            </a:r>
            <a:endParaRPr lang="tr-TR" u="sng" dirty="0"/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133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4400" dirty="0"/>
              <a:t>Senkronizasyon</a:t>
            </a:r>
            <a:endParaRPr lang="tr-TR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2 İçerik Yer Tutucusu"/>
          <p:cNvSpPr txBox="1">
            <a:spLocks/>
          </p:cNvSpPr>
          <p:nvPr/>
        </p:nvSpPr>
        <p:spPr>
          <a:xfrm>
            <a:off x="6238876" y="1599323"/>
            <a:ext cx="411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tr-TR" sz="3200" dirty="0"/>
              <a:t>Sezon dışı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tr-TR" sz="3200" dirty="0"/>
          </a:p>
          <a:p>
            <a:pPr marL="342900" indent="-342900">
              <a:spcBef>
                <a:spcPct val="20000"/>
              </a:spcBef>
              <a:defRPr/>
            </a:pPr>
            <a:r>
              <a:rPr lang="tr-TR" sz="3200" dirty="0"/>
              <a:t>	Preparatların ayrı kullanımı mümkün değildir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tr-TR" sz="3200" dirty="0"/>
          </a:p>
          <a:p>
            <a:pPr marL="342900" indent="-342900">
              <a:spcBef>
                <a:spcPct val="20000"/>
              </a:spcBef>
              <a:defRPr/>
            </a:pPr>
            <a:r>
              <a:rPr lang="tr-TR" sz="3200" dirty="0"/>
              <a:t>	</a:t>
            </a:r>
            <a:r>
              <a:rPr lang="tr-TR" sz="3200" dirty="0" err="1"/>
              <a:t>Progesteron</a:t>
            </a:r>
            <a:r>
              <a:rPr lang="tr-TR" sz="3200" dirty="0"/>
              <a:t> kullanımı zorunludur</a:t>
            </a:r>
            <a:endParaRPr lang="tr-TR" sz="3200" u="sng" dirty="0"/>
          </a:p>
        </p:txBody>
      </p:sp>
    </p:spTree>
    <p:extLst>
      <p:ext uri="{BB962C8B-B14F-4D97-AF65-F5344CB8AC3E}">
        <p14:creationId xmlns:p14="http://schemas.microsoft.com/office/powerpoint/2010/main" val="148997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 txBox="1">
            <a:spLocks/>
          </p:cNvSpPr>
          <p:nvPr/>
        </p:nvSpPr>
        <p:spPr>
          <a:xfrm>
            <a:off x="2133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4400" dirty="0"/>
              <a:t>Senkronizasyon</a:t>
            </a:r>
            <a:endParaRPr lang="tr-TR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2024034" y="2340127"/>
            <a:ext cx="8757590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dirty="0" err="1"/>
              <a:t>Östrus</a:t>
            </a:r>
            <a:r>
              <a:rPr lang="tr-TR" sz="2800" dirty="0"/>
              <a:t> </a:t>
            </a:r>
            <a:r>
              <a:rPr lang="tr-TR" sz="2800" dirty="0" err="1"/>
              <a:t>siklusunun</a:t>
            </a:r>
            <a:r>
              <a:rPr lang="tr-TR" sz="2800" dirty="0"/>
              <a:t> 3-14. günleri arasında ya da </a:t>
            </a:r>
            <a:r>
              <a:rPr lang="tr-TR" sz="2800" dirty="0" err="1"/>
              <a:t>luteal</a:t>
            </a:r>
            <a:r>
              <a:rPr lang="tr-TR" sz="2800" dirty="0"/>
              <a:t> fazın</a:t>
            </a:r>
          </a:p>
          <a:p>
            <a:r>
              <a:rPr lang="tr-TR" sz="2800" dirty="0"/>
              <a:t>ortasında tek doz PGF2</a:t>
            </a:r>
            <a:r>
              <a:rPr lang="el-GR" sz="2800" dirty="0"/>
              <a:t>α</a:t>
            </a:r>
            <a:r>
              <a:rPr lang="tr-TR" sz="2800" dirty="0"/>
              <a:t> enjeksiyonu</a:t>
            </a:r>
          </a:p>
          <a:p>
            <a:endParaRPr lang="tr-TR" sz="2800" dirty="0"/>
          </a:p>
          <a:p>
            <a:r>
              <a:rPr lang="tr-TR" sz="2800" dirty="0"/>
              <a:t>9-11 gün arayla kör/çift doz PGF2</a:t>
            </a:r>
            <a:r>
              <a:rPr lang="el-GR" sz="2800" dirty="0"/>
              <a:t>α</a:t>
            </a:r>
            <a:r>
              <a:rPr lang="tr-TR" sz="2800" dirty="0"/>
              <a:t> enjeksiyonu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576314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 txBox="1">
            <a:spLocks/>
          </p:cNvSpPr>
          <p:nvPr/>
        </p:nvSpPr>
        <p:spPr>
          <a:xfrm>
            <a:off x="2095472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tr-TR" sz="4400" dirty="0" smtClean="0">
                <a:latin typeface="+mj-lt"/>
                <a:ea typeface="+mj-ea"/>
                <a:cs typeface="+mj-cs"/>
              </a:rPr>
              <a:t>Senkronizasyon</a:t>
            </a:r>
            <a:endParaRPr lang="tr-TR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16" name="15 Metin kutusu"/>
          <p:cNvSpPr txBox="1"/>
          <p:nvPr/>
        </p:nvSpPr>
        <p:spPr>
          <a:xfrm>
            <a:off x="5605328" y="2857496"/>
            <a:ext cx="1056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7 gün ara</a:t>
            </a:r>
          </a:p>
        </p:txBody>
      </p:sp>
      <p:cxnSp>
        <p:nvCxnSpPr>
          <p:cNvPr id="18" name="17 Düz Ok Bağlayıcısı"/>
          <p:cNvCxnSpPr/>
          <p:nvPr/>
        </p:nvCxnSpPr>
        <p:spPr>
          <a:xfrm rot="5400000">
            <a:off x="9704413" y="3106735"/>
            <a:ext cx="1214446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9 Metin kutusu"/>
          <p:cNvSpPr txBox="1"/>
          <p:nvPr/>
        </p:nvSpPr>
        <p:spPr>
          <a:xfrm>
            <a:off x="9864576" y="3714752"/>
            <a:ext cx="803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PGF2</a:t>
            </a:r>
            <a:r>
              <a:rPr lang="el-GR" dirty="0"/>
              <a:t>α</a:t>
            </a:r>
            <a:endParaRPr lang="tr-TR" dirty="0"/>
          </a:p>
        </p:txBody>
      </p:sp>
      <p:cxnSp>
        <p:nvCxnSpPr>
          <p:cNvPr id="22" name="21 Düz Bağlayıcı"/>
          <p:cNvCxnSpPr/>
          <p:nvPr/>
        </p:nvCxnSpPr>
        <p:spPr>
          <a:xfrm>
            <a:off x="1881158" y="1714488"/>
            <a:ext cx="40005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Metin kutusu"/>
          <p:cNvSpPr txBox="1"/>
          <p:nvPr/>
        </p:nvSpPr>
        <p:spPr>
          <a:xfrm>
            <a:off x="2309786" y="1785926"/>
            <a:ext cx="3113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11-14 gün </a:t>
            </a:r>
            <a:r>
              <a:rPr lang="tr-TR" dirty="0" err="1"/>
              <a:t>Progesteron</a:t>
            </a:r>
            <a:r>
              <a:rPr lang="tr-TR" dirty="0"/>
              <a:t> </a:t>
            </a:r>
            <a:r>
              <a:rPr lang="tr-TR" dirty="0" smtClean="0"/>
              <a:t>Sünger</a:t>
            </a:r>
            <a:endParaRPr lang="tr-TR" dirty="0"/>
          </a:p>
        </p:txBody>
      </p:sp>
      <p:cxnSp>
        <p:nvCxnSpPr>
          <p:cNvPr id="28" name="27 Düz Bağlayıcı"/>
          <p:cNvCxnSpPr/>
          <p:nvPr/>
        </p:nvCxnSpPr>
        <p:spPr>
          <a:xfrm rot="5400000">
            <a:off x="1666844" y="1714488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Düz Bağlayıcı"/>
          <p:cNvCxnSpPr/>
          <p:nvPr/>
        </p:nvCxnSpPr>
        <p:spPr>
          <a:xfrm rot="5400000">
            <a:off x="5668166" y="1713694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Düz Bağlayıcı"/>
          <p:cNvCxnSpPr/>
          <p:nvPr/>
        </p:nvCxnSpPr>
        <p:spPr>
          <a:xfrm>
            <a:off x="1881158" y="2786058"/>
            <a:ext cx="3143272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33 Metin kutusu"/>
          <p:cNvSpPr txBox="1"/>
          <p:nvPr/>
        </p:nvSpPr>
        <p:spPr>
          <a:xfrm>
            <a:off x="1894136" y="2857496"/>
            <a:ext cx="3023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11-14 gün </a:t>
            </a:r>
            <a:r>
              <a:rPr lang="tr-TR" dirty="0" err="1"/>
              <a:t>Progesteron</a:t>
            </a:r>
            <a:r>
              <a:rPr lang="tr-TR" dirty="0"/>
              <a:t> Sünger</a:t>
            </a:r>
          </a:p>
        </p:txBody>
      </p:sp>
      <p:cxnSp>
        <p:nvCxnSpPr>
          <p:cNvPr id="35" name="34 Düz Bağlayıcı"/>
          <p:cNvCxnSpPr/>
          <p:nvPr/>
        </p:nvCxnSpPr>
        <p:spPr>
          <a:xfrm rot="5400000">
            <a:off x="1666844" y="2786058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Düz Bağlayıcı"/>
          <p:cNvCxnSpPr/>
          <p:nvPr/>
        </p:nvCxnSpPr>
        <p:spPr>
          <a:xfrm rot="5400000">
            <a:off x="4810910" y="2785264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Düz Bağlayıcı"/>
          <p:cNvCxnSpPr/>
          <p:nvPr/>
        </p:nvCxnSpPr>
        <p:spPr>
          <a:xfrm>
            <a:off x="5024430" y="2786058"/>
            <a:ext cx="2143140" cy="1588"/>
          </a:xfrm>
          <a:prstGeom prst="line">
            <a:avLst/>
          </a:prstGeom>
          <a:ln w="76200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Düz Bağlayıcı"/>
          <p:cNvCxnSpPr/>
          <p:nvPr/>
        </p:nvCxnSpPr>
        <p:spPr>
          <a:xfrm>
            <a:off x="7167570" y="2786058"/>
            <a:ext cx="3143272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43 Metin kutusu"/>
          <p:cNvSpPr txBox="1"/>
          <p:nvPr/>
        </p:nvSpPr>
        <p:spPr>
          <a:xfrm>
            <a:off x="7180548" y="2857496"/>
            <a:ext cx="3023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11-14 gün </a:t>
            </a:r>
            <a:r>
              <a:rPr lang="tr-TR" dirty="0" err="1"/>
              <a:t>Progesteron</a:t>
            </a:r>
            <a:r>
              <a:rPr lang="tr-TR" dirty="0"/>
              <a:t> Sünger</a:t>
            </a:r>
          </a:p>
        </p:txBody>
      </p:sp>
      <p:cxnSp>
        <p:nvCxnSpPr>
          <p:cNvPr id="45" name="44 Düz Bağlayıcı"/>
          <p:cNvCxnSpPr/>
          <p:nvPr/>
        </p:nvCxnSpPr>
        <p:spPr>
          <a:xfrm rot="5400000">
            <a:off x="6953256" y="2786058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Düz Bağlayıcı"/>
          <p:cNvCxnSpPr/>
          <p:nvPr/>
        </p:nvCxnSpPr>
        <p:spPr>
          <a:xfrm>
            <a:off x="1881158" y="5464340"/>
            <a:ext cx="40005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53 Metin kutusu"/>
          <p:cNvSpPr txBox="1"/>
          <p:nvPr/>
        </p:nvSpPr>
        <p:spPr>
          <a:xfrm>
            <a:off x="1952597" y="4964274"/>
            <a:ext cx="2906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9-11 gün </a:t>
            </a:r>
            <a:r>
              <a:rPr lang="tr-TR" dirty="0" err="1"/>
              <a:t>Progesteron</a:t>
            </a:r>
            <a:r>
              <a:rPr lang="tr-TR" dirty="0"/>
              <a:t> Sünger</a:t>
            </a:r>
          </a:p>
        </p:txBody>
      </p:sp>
      <p:cxnSp>
        <p:nvCxnSpPr>
          <p:cNvPr id="55" name="54 Düz Bağlayıcı"/>
          <p:cNvCxnSpPr/>
          <p:nvPr/>
        </p:nvCxnSpPr>
        <p:spPr>
          <a:xfrm rot="5400000">
            <a:off x="1666844" y="5464340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Düz Bağlayıcı"/>
          <p:cNvCxnSpPr/>
          <p:nvPr/>
        </p:nvCxnSpPr>
        <p:spPr>
          <a:xfrm rot="5400000">
            <a:off x="5668166" y="5463546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Düz Ok Bağlayıcısı"/>
          <p:cNvCxnSpPr/>
          <p:nvPr/>
        </p:nvCxnSpPr>
        <p:spPr>
          <a:xfrm rot="5400000">
            <a:off x="4632315" y="5499265"/>
            <a:ext cx="1214446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57 Metin kutusu"/>
          <p:cNvSpPr txBox="1"/>
          <p:nvPr/>
        </p:nvSpPr>
        <p:spPr>
          <a:xfrm>
            <a:off x="4810117" y="6143644"/>
            <a:ext cx="803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PGF2</a:t>
            </a:r>
            <a:r>
              <a:rPr lang="el-GR" dirty="0"/>
              <a:t>α</a:t>
            </a:r>
            <a:endParaRPr lang="tr-TR" dirty="0"/>
          </a:p>
        </p:txBody>
      </p:sp>
      <p:sp>
        <p:nvSpPr>
          <p:cNvPr id="59" name="58 Metin kutusu"/>
          <p:cNvSpPr txBox="1"/>
          <p:nvPr/>
        </p:nvSpPr>
        <p:spPr>
          <a:xfrm>
            <a:off x="4667240" y="4464208"/>
            <a:ext cx="1239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48 sa. önce</a:t>
            </a:r>
          </a:p>
        </p:txBody>
      </p:sp>
      <p:sp>
        <p:nvSpPr>
          <p:cNvPr id="60" name="59 Dikdörtgen"/>
          <p:cNvSpPr/>
          <p:nvPr/>
        </p:nvSpPr>
        <p:spPr>
          <a:xfrm>
            <a:off x="1524000" y="1285860"/>
            <a:ext cx="4786314" cy="11430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1" name="60 Dikdörtgen"/>
          <p:cNvSpPr/>
          <p:nvPr/>
        </p:nvSpPr>
        <p:spPr>
          <a:xfrm>
            <a:off x="1524000" y="2428868"/>
            <a:ext cx="9144000" cy="20002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2" name="61 Dikdörtgen"/>
          <p:cNvSpPr/>
          <p:nvPr/>
        </p:nvSpPr>
        <p:spPr>
          <a:xfrm>
            <a:off x="1524000" y="4429132"/>
            <a:ext cx="4786314" cy="24288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6545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 txBox="1">
            <a:spLocks/>
          </p:cNvSpPr>
          <p:nvPr/>
        </p:nvSpPr>
        <p:spPr>
          <a:xfrm>
            <a:off x="2095472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tr-TR" sz="4400" dirty="0" smtClean="0">
                <a:latin typeface="+mj-lt"/>
                <a:ea typeface="+mj-ea"/>
                <a:cs typeface="+mj-cs"/>
              </a:rPr>
              <a:t>Senkronizasyon</a:t>
            </a:r>
            <a:endParaRPr lang="tr-TR" sz="4400" dirty="0">
              <a:latin typeface="+mj-lt"/>
              <a:ea typeface="+mj-ea"/>
              <a:cs typeface="+mj-cs"/>
            </a:endParaRPr>
          </a:p>
        </p:txBody>
      </p:sp>
      <p:cxnSp>
        <p:nvCxnSpPr>
          <p:cNvPr id="5" name="4 Düz Bağlayıcı"/>
          <p:cNvCxnSpPr/>
          <p:nvPr/>
        </p:nvCxnSpPr>
        <p:spPr>
          <a:xfrm>
            <a:off x="1809720" y="2000240"/>
            <a:ext cx="40005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Metin kutusu"/>
          <p:cNvSpPr txBox="1"/>
          <p:nvPr/>
        </p:nvSpPr>
        <p:spPr>
          <a:xfrm>
            <a:off x="1913195" y="1510989"/>
            <a:ext cx="2906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9-11 gün </a:t>
            </a:r>
            <a:r>
              <a:rPr lang="tr-TR" dirty="0" err="1"/>
              <a:t>Progesteron</a:t>
            </a:r>
            <a:r>
              <a:rPr lang="tr-TR" dirty="0"/>
              <a:t> Sünger</a:t>
            </a:r>
          </a:p>
        </p:txBody>
      </p:sp>
      <p:cxnSp>
        <p:nvCxnSpPr>
          <p:cNvPr id="7" name="6 Düz Bağlayıcı"/>
          <p:cNvCxnSpPr/>
          <p:nvPr/>
        </p:nvCxnSpPr>
        <p:spPr>
          <a:xfrm rot="5400000">
            <a:off x="1595406" y="2000240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Düz Bağlayıcı"/>
          <p:cNvCxnSpPr/>
          <p:nvPr/>
        </p:nvCxnSpPr>
        <p:spPr>
          <a:xfrm rot="5400000">
            <a:off x="5628764" y="2010261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Düz Ok Bağlayıcısı"/>
          <p:cNvCxnSpPr/>
          <p:nvPr/>
        </p:nvCxnSpPr>
        <p:spPr>
          <a:xfrm rot="5400000">
            <a:off x="4592913" y="2045980"/>
            <a:ext cx="1214446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Metin kutusu"/>
          <p:cNvSpPr txBox="1"/>
          <p:nvPr/>
        </p:nvSpPr>
        <p:spPr>
          <a:xfrm>
            <a:off x="4447884" y="2621084"/>
            <a:ext cx="15002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dirty="0"/>
              <a:t>PGF2</a:t>
            </a:r>
            <a:r>
              <a:rPr lang="el-GR" dirty="0"/>
              <a:t>α</a:t>
            </a:r>
            <a:endParaRPr lang="tr-TR" dirty="0"/>
          </a:p>
          <a:p>
            <a:pPr algn="ctr"/>
            <a:r>
              <a:rPr lang="tr-TR" dirty="0"/>
              <a:t>+</a:t>
            </a:r>
          </a:p>
          <a:p>
            <a:pPr algn="ctr"/>
            <a:r>
              <a:rPr lang="tr-TR" dirty="0" err="1"/>
              <a:t>Gonadotropin</a:t>
            </a:r>
            <a:endParaRPr lang="tr-TR" dirty="0"/>
          </a:p>
        </p:txBody>
      </p:sp>
      <p:sp>
        <p:nvSpPr>
          <p:cNvPr id="11" name="10 Metin kutusu"/>
          <p:cNvSpPr txBox="1"/>
          <p:nvPr/>
        </p:nvSpPr>
        <p:spPr>
          <a:xfrm>
            <a:off x="4627838" y="1010923"/>
            <a:ext cx="1239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48 sa. önce</a:t>
            </a:r>
          </a:p>
        </p:txBody>
      </p:sp>
      <p:sp>
        <p:nvSpPr>
          <p:cNvPr id="13" name="12 Metin kutusu"/>
          <p:cNvSpPr txBox="1"/>
          <p:nvPr/>
        </p:nvSpPr>
        <p:spPr>
          <a:xfrm>
            <a:off x="1726591" y="4547576"/>
            <a:ext cx="27892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5-7 gün </a:t>
            </a:r>
            <a:r>
              <a:rPr lang="tr-TR" dirty="0" err="1"/>
              <a:t>Progesteron</a:t>
            </a:r>
            <a:r>
              <a:rPr lang="tr-TR" dirty="0"/>
              <a:t> Sünger</a:t>
            </a:r>
          </a:p>
        </p:txBody>
      </p:sp>
      <p:cxnSp>
        <p:nvCxnSpPr>
          <p:cNvPr id="14" name="13 Düz Bağlayıcı"/>
          <p:cNvCxnSpPr/>
          <p:nvPr/>
        </p:nvCxnSpPr>
        <p:spPr>
          <a:xfrm rot="5400000">
            <a:off x="1524762" y="5046848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Düz Ok Bağlayıcısı"/>
          <p:cNvCxnSpPr/>
          <p:nvPr/>
        </p:nvCxnSpPr>
        <p:spPr>
          <a:xfrm rot="5400000">
            <a:off x="4060811" y="5106999"/>
            <a:ext cx="1214446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Metin kutusu"/>
          <p:cNvSpPr txBox="1"/>
          <p:nvPr/>
        </p:nvSpPr>
        <p:spPr>
          <a:xfrm>
            <a:off x="3915782" y="5657671"/>
            <a:ext cx="15002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dirty="0"/>
              <a:t>PGF2</a:t>
            </a:r>
            <a:r>
              <a:rPr lang="el-GR" dirty="0"/>
              <a:t>α</a:t>
            </a:r>
            <a:endParaRPr lang="tr-TR" dirty="0"/>
          </a:p>
          <a:p>
            <a:pPr algn="ctr"/>
            <a:r>
              <a:rPr lang="tr-TR" dirty="0"/>
              <a:t>+</a:t>
            </a:r>
          </a:p>
          <a:p>
            <a:pPr algn="ctr"/>
            <a:r>
              <a:rPr lang="tr-TR" dirty="0" err="1"/>
              <a:t>Gonadotropin</a:t>
            </a:r>
            <a:endParaRPr lang="tr-TR" dirty="0"/>
          </a:p>
        </p:txBody>
      </p:sp>
      <p:cxnSp>
        <p:nvCxnSpPr>
          <p:cNvPr id="30" name="29 Düz Bağlayıcı"/>
          <p:cNvCxnSpPr/>
          <p:nvPr/>
        </p:nvCxnSpPr>
        <p:spPr>
          <a:xfrm>
            <a:off x="1738282" y="5056056"/>
            <a:ext cx="2928958" cy="1601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Düz Ok Bağlayıcısı"/>
          <p:cNvCxnSpPr/>
          <p:nvPr/>
        </p:nvCxnSpPr>
        <p:spPr>
          <a:xfrm rot="5400000">
            <a:off x="6489703" y="2106603"/>
            <a:ext cx="1214446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Düz Ok Bağlayıcısı"/>
          <p:cNvCxnSpPr/>
          <p:nvPr/>
        </p:nvCxnSpPr>
        <p:spPr>
          <a:xfrm rot="5400000">
            <a:off x="8204215" y="2106603"/>
            <a:ext cx="1214446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Düz Ok Bağlayıcısı"/>
          <p:cNvCxnSpPr/>
          <p:nvPr/>
        </p:nvCxnSpPr>
        <p:spPr>
          <a:xfrm rot="5400000">
            <a:off x="9204347" y="2106603"/>
            <a:ext cx="1214446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37 Dikdörtgen"/>
          <p:cNvSpPr/>
          <p:nvPr/>
        </p:nvSpPr>
        <p:spPr>
          <a:xfrm>
            <a:off x="9061984" y="2714620"/>
            <a:ext cx="15002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dirty="0" err="1"/>
              <a:t>Gonadotropin</a:t>
            </a:r>
            <a:endParaRPr lang="tr-TR" dirty="0"/>
          </a:p>
        </p:txBody>
      </p:sp>
      <p:sp>
        <p:nvSpPr>
          <p:cNvPr id="39" name="38 Dikdörtgen"/>
          <p:cNvSpPr/>
          <p:nvPr/>
        </p:nvSpPr>
        <p:spPr>
          <a:xfrm>
            <a:off x="6416112" y="2714620"/>
            <a:ext cx="15002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dirty="0" err="1"/>
              <a:t>Gonadotropin</a:t>
            </a:r>
            <a:endParaRPr lang="tr-TR" dirty="0"/>
          </a:p>
        </p:txBody>
      </p:sp>
      <p:sp>
        <p:nvSpPr>
          <p:cNvPr id="40" name="39 Dikdörtgen"/>
          <p:cNvSpPr/>
          <p:nvPr/>
        </p:nvSpPr>
        <p:spPr>
          <a:xfrm>
            <a:off x="8382017" y="1071546"/>
            <a:ext cx="8034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dirty="0"/>
              <a:t>PGF2</a:t>
            </a:r>
            <a:r>
              <a:rPr lang="el-GR" dirty="0"/>
              <a:t>α</a:t>
            </a:r>
            <a:endParaRPr lang="tr-TR" dirty="0"/>
          </a:p>
        </p:txBody>
      </p:sp>
      <p:cxnSp>
        <p:nvCxnSpPr>
          <p:cNvPr id="42" name="41 Düz Bağlayıcı"/>
          <p:cNvCxnSpPr/>
          <p:nvPr/>
        </p:nvCxnSpPr>
        <p:spPr>
          <a:xfrm>
            <a:off x="7096132" y="1928802"/>
            <a:ext cx="1643074" cy="1588"/>
          </a:xfrm>
          <a:prstGeom prst="line">
            <a:avLst/>
          </a:prstGeom>
          <a:ln w="762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Düz Bağlayıcı"/>
          <p:cNvCxnSpPr/>
          <p:nvPr/>
        </p:nvCxnSpPr>
        <p:spPr>
          <a:xfrm>
            <a:off x="8739206" y="1928802"/>
            <a:ext cx="1071570" cy="1588"/>
          </a:xfrm>
          <a:prstGeom prst="line">
            <a:avLst/>
          </a:prstGeom>
          <a:ln w="762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48 Metin kutusu"/>
          <p:cNvSpPr txBox="1"/>
          <p:nvPr/>
        </p:nvSpPr>
        <p:spPr>
          <a:xfrm>
            <a:off x="7524761" y="1928802"/>
            <a:ext cx="707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5 gün</a:t>
            </a:r>
          </a:p>
        </p:txBody>
      </p:sp>
      <p:sp>
        <p:nvSpPr>
          <p:cNvPr id="50" name="49 Metin kutusu"/>
          <p:cNvSpPr txBox="1"/>
          <p:nvPr/>
        </p:nvSpPr>
        <p:spPr>
          <a:xfrm>
            <a:off x="8882083" y="1928802"/>
            <a:ext cx="707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2 gün</a:t>
            </a:r>
          </a:p>
        </p:txBody>
      </p:sp>
      <p:cxnSp>
        <p:nvCxnSpPr>
          <p:cNvPr id="52" name="51 Düz Ok Bağlayıcısı"/>
          <p:cNvCxnSpPr/>
          <p:nvPr/>
        </p:nvCxnSpPr>
        <p:spPr>
          <a:xfrm rot="5400000">
            <a:off x="7775587" y="5535627"/>
            <a:ext cx="1214446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52 Dikdörtgen"/>
          <p:cNvSpPr/>
          <p:nvPr/>
        </p:nvSpPr>
        <p:spPr>
          <a:xfrm>
            <a:off x="7701996" y="6143644"/>
            <a:ext cx="15002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dirty="0" err="1"/>
              <a:t>Gonadotropin</a:t>
            </a:r>
            <a:endParaRPr lang="tr-TR" dirty="0"/>
          </a:p>
        </p:txBody>
      </p:sp>
      <p:sp>
        <p:nvSpPr>
          <p:cNvPr id="54" name="53 Metin kutusu"/>
          <p:cNvSpPr txBox="1"/>
          <p:nvPr/>
        </p:nvSpPr>
        <p:spPr>
          <a:xfrm>
            <a:off x="7524760" y="4547576"/>
            <a:ext cx="16859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Kızgınlık belirtisi</a:t>
            </a:r>
          </a:p>
        </p:txBody>
      </p:sp>
      <p:sp>
        <p:nvSpPr>
          <p:cNvPr id="55" name="54 Dikdörtgen"/>
          <p:cNvSpPr/>
          <p:nvPr/>
        </p:nvSpPr>
        <p:spPr>
          <a:xfrm>
            <a:off x="1524000" y="928670"/>
            <a:ext cx="4786314" cy="30003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6" name="55 Dikdörtgen"/>
          <p:cNvSpPr/>
          <p:nvPr/>
        </p:nvSpPr>
        <p:spPr>
          <a:xfrm>
            <a:off x="1524000" y="4071942"/>
            <a:ext cx="4786314" cy="27860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7" name="56 Dikdörtgen"/>
          <p:cNvSpPr/>
          <p:nvPr/>
        </p:nvSpPr>
        <p:spPr>
          <a:xfrm>
            <a:off x="6310314" y="928670"/>
            <a:ext cx="4357686" cy="30003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8" name="57 Dikdörtgen"/>
          <p:cNvSpPr/>
          <p:nvPr/>
        </p:nvSpPr>
        <p:spPr>
          <a:xfrm>
            <a:off x="6310314" y="4071942"/>
            <a:ext cx="4357686" cy="27860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7385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Dikkat edilmesi gerekenler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524000" y="1600200"/>
            <a:ext cx="9144000" cy="4972072"/>
          </a:xfrm>
        </p:spPr>
        <p:txBody>
          <a:bodyPr>
            <a:normAutofit fontScale="85000" lnSpcReduction="20000"/>
          </a:bodyPr>
          <a:lstStyle/>
          <a:p>
            <a:r>
              <a:rPr lang="tr-TR" dirty="0" smtClean="0"/>
              <a:t>FSH pahalı ve yarılanma ömrü kısa.</a:t>
            </a:r>
          </a:p>
          <a:p>
            <a:endParaRPr lang="tr-TR" dirty="0" smtClean="0"/>
          </a:p>
          <a:p>
            <a:r>
              <a:rPr lang="tr-TR" dirty="0" err="1" smtClean="0"/>
              <a:t>eCG</a:t>
            </a:r>
            <a:r>
              <a:rPr lang="tr-TR" dirty="0" smtClean="0"/>
              <a:t> ve PMSG ucuz ve yarılanma ömrü uzun.</a:t>
            </a:r>
          </a:p>
          <a:p>
            <a:endParaRPr lang="tr-TR" dirty="0" smtClean="0"/>
          </a:p>
          <a:p>
            <a:r>
              <a:rPr lang="tr-TR" dirty="0" err="1" smtClean="0"/>
              <a:t>eCG</a:t>
            </a:r>
            <a:r>
              <a:rPr lang="tr-TR" dirty="0" smtClean="0"/>
              <a:t> ve PMSG </a:t>
            </a:r>
            <a:r>
              <a:rPr lang="tr-TR" dirty="0" err="1" smtClean="0"/>
              <a:t>antibody</a:t>
            </a:r>
            <a:r>
              <a:rPr lang="tr-TR" dirty="0" smtClean="0"/>
              <a:t> oluşumuna sebep olduğu için bu hormonların tekrarlı kullanımları senkronizasyona verilen yanıtta veya </a:t>
            </a:r>
            <a:r>
              <a:rPr lang="tr-TR" dirty="0" err="1" smtClean="0"/>
              <a:t>fertilitede</a:t>
            </a:r>
            <a:r>
              <a:rPr lang="tr-TR" dirty="0" smtClean="0"/>
              <a:t> düşüşe neden olabilir.</a:t>
            </a:r>
          </a:p>
          <a:p>
            <a:endParaRPr lang="tr-TR" dirty="0" smtClean="0"/>
          </a:p>
          <a:p>
            <a:r>
              <a:rPr lang="tr-TR" dirty="0" err="1" smtClean="0"/>
              <a:t>Progesteron</a:t>
            </a:r>
            <a:r>
              <a:rPr lang="tr-TR" dirty="0" smtClean="0"/>
              <a:t> sperma </a:t>
            </a:r>
            <a:r>
              <a:rPr lang="tr-TR" dirty="0" err="1" smtClean="0"/>
              <a:t>taşınımını</a:t>
            </a:r>
            <a:r>
              <a:rPr lang="tr-TR" dirty="0" smtClean="0"/>
              <a:t> olumsuz etkilediği için uzun süreli </a:t>
            </a:r>
            <a:r>
              <a:rPr lang="tr-TR" dirty="0" err="1" smtClean="0"/>
              <a:t>Progesteron</a:t>
            </a:r>
            <a:r>
              <a:rPr lang="tr-TR" dirty="0" smtClean="0"/>
              <a:t> kullanımı gerektiren senkronizasyon protokolleri </a:t>
            </a:r>
            <a:r>
              <a:rPr lang="tr-TR" dirty="0" err="1" smtClean="0"/>
              <a:t>fertilitede</a:t>
            </a:r>
            <a:r>
              <a:rPr lang="tr-TR" dirty="0" smtClean="0"/>
              <a:t> düşüşe neden olabilir.</a:t>
            </a:r>
          </a:p>
          <a:p>
            <a:endParaRPr lang="tr-TR" dirty="0" smtClean="0"/>
          </a:p>
          <a:p>
            <a:r>
              <a:rPr lang="tr-TR" dirty="0" err="1" smtClean="0"/>
              <a:t>eCG</a:t>
            </a:r>
            <a:r>
              <a:rPr lang="tr-TR" dirty="0"/>
              <a:t> </a:t>
            </a:r>
            <a:r>
              <a:rPr lang="tr-TR" dirty="0" smtClean="0"/>
              <a:t>ve PMSG </a:t>
            </a:r>
            <a:r>
              <a:rPr lang="tr-TR" dirty="0" err="1" smtClean="0"/>
              <a:t>CL’nin</a:t>
            </a:r>
            <a:r>
              <a:rPr lang="tr-TR" dirty="0" smtClean="0"/>
              <a:t> erken regresyonuna neden olabilir veya </a:t>
            </a:r>
            <a:r>
              <a:rPr lang="tr-TR" dirty="0" err="1" smtClean="0"/>
              <a:t>ovule</a:t>
            </a:r>
            <a:r>
              <a:rPr lang="tr-TR" dirty="0" smtClean="0"/>
              <a:t> olamayan </a:t>
            </a:r>
            <a:r>
              <a:rPr lang="tr-TR" dirty="0" err="1" smtClean="0"/>
              <a:t>kistik</a:t>
            </a:r>
            <a:r>
              <a:rPr lang="tr-TR" dirty="0" smtClean="0"/>
              <a:t> </a:t>
            </a:r>
            <a:r>
              <a:rPr lang="tr-TR" dirty="0" err="1" smtClean="0"/>
              <a:t>foliküller</a:t>
            </a:r>
            <a:r>
              <a:rPr lang="tr-TR" dirty="0" smtClean="0"/>
              <a:t> oluşumuna </a:t>
            </a:r>
            <a:r>
              <a:rPr lang="tr-TR" smtClean="0"/>
              <a:t>neden olabilir.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4494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Suni Tohumlama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600201"/>
            <a:ext cx="4114800" cy="4525963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Sperma saklama</a:t>
            </a:r>
          </a:p>
          <a:p>
            <a:r>
              <a:rPr lang="tr-TR" dirty="0" smtClean="0"/>
              <a:t>Taze</a:t>
            </a:r>
          </a:p>
          <a:p>
            <a:r>
              <a:rPr lang="tr-TR" dirty="0" smtClean="0"/>
              <a:t>Soğutulmuş</a:t>
            </a:r>
          </a:p>
          <a:p>
            <a:r>
              <a:rPr lang="tr-TR" dirty="0" smtClean="0"/>
              <a:t>Dondurulmuş</a:t>
            </a:r>
            <a:endParaRPr lang="tr-TR" dirty="0"/>
          </a:p>
        </p:txBody>
      </p:sp>
      <p:sp>
        <p:nvSpPr>
          <p:cNvPr id="4" name="2 İçerik Yer Tutucusu"/>
          <p:cNvSpPr txBox="1">
            <a:spLocks/>
          </p:cNvSpPr>
          <p:nvPr/>
        </p:nvSpPr>
        <p:spPr>
          <a:xfrm>
            <a:off x="6238876" y="1589794"/>
            <a:ext cx="411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tr-TR" sz="3200" dirty="0" smtClean="0"/>
              <a:t>Tohumlama bölgesi</a:t>
            </a:r>
            <a:endParaRPr lang="tr-TR" sz="3200" dirty="0"/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tr-TR" sz="3200" dirty="0" smtClean="0"/>
              <a:t>Vajinal</a:t>
            </a:r>
            <a:endParaRPr lang="tr-TR" sz="3200" dirty="0"/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tr-TR" sz="3200" dirty="0" err="1" smtClean="0"/>
              <a:t>Servikal</a:t>
            </a:r>
            <a:endParaRPr lang="tr-TR" sz="3200" dirty="0"/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tr-TR" sz="3200" dirty="0" err="1" smtClean="0"/>
              <a:t>Intra-uterin</a:t>
            </a:r>
            <a:endParaRPr lang="tr-TR" sz="3200" dirty="0"/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tr-TR" sz="3200" dirty="0" err="1" smtClean="0"/>
              <a:t>Laparoskopik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231556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Sperma saklama</a:t>
            </a:r>
          </a:p>
          <a:p>
            <a:pPr>
              <a:buNone/>
            </a:pPr>
            <a:r>
              <a:rPr lang="tr-TR" dirty="0" smtClean="0"/>
              <a:t>Taze sperma: </a:t>
            </a:r>
          </a:p>
          <a:p>
            <a:pPr>
              <a:buFontTx/>
              <a:buChar char="-"/>
            </a:pPr>
            <a:r>
              <a:rPr lang="tr-TR" dirty="0"/>
              <a:t>Saklama yöntemi değildir</a:t>
            </a:r>
          </a:p>
          <a:p>
            <a:pPr>
              <a:buFontTx/>
              <a:buChar char="-"/>
            </a:pPr>
            <a:r>
              <a:rPr lang="tr-TR" dirty="0" smtClean="0"/>
              <a:t>Hemen kullanılması gerekir</a:t>
            </a:r>
          </a:p>
          <a:p>
            <a:pPr>
              <a:buFontTx/>
              <a:buChar char="-"/>
            </a:pPr>
            <a:r>
              <a:rPr lang="tr-TR" dirty="0" smtClean="0"/>
              <a:t>Sürüde en az bir erkek hayvan olması gerekir</a:t>
            </a:r>
          </a:p>
          <a:p>
            <a:pPr>
              <a:buFontTx/>
              <a:buChar char="-"/>
            </a:pPr>
            <a:r>
              <a:rPr lang="tr-TR" dirty="0" smtClean="0"/>
              <a:t>Sezon içi uygulamalarda kullanılabilir</a:t>
            </a:r>
            <a:endParaRPr lang="tr-TR" dirty="0"/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tr-TR" dirty="0" smtClean="0"/>
              <a:t>Suni Tohumlama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951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Sperma Saklama</a:t>
            </a:r>
          </a:p>
          <a:p>
            <a:pPr>
              <a:buNone/>
            </a:pPr>
            <a:r>
              <a:rPr lang="tr-TR" dirty="0" smtClean="0"/>
              <a:t>Soğutulmuş (+4 °C) sperma: </a:t>
            </a:r>
          </a:p>
          <a:p>
            <a:pPr>
              <a:buFontTx/>
              <a:buChar char="-"/>
            </a:pPr>
            <a:r>
              <a:rPr lang="tr-TR" dirty="0" smtClean="0"/>
              <a:t>24 saate kadar saklanabilir</a:t>
            </a:r>
          </a:p>
          <a:p>
            <a:pPr>
              <a:buFontTx/>
              <a:buChar char="-"/>
            </a:pPr>
            <a:r>
              <a:rPr lang="tr-TR" dirty="0" smtClean="0"/>
              <a:t>Sınırlı bir alanda en az bir erkek hayvan bulunması gerekir</a:t>
            </a:r>
          </a:p>
          <a:p>
            <a:pPr>
              <a:buFontTx/>
              <a:buChar char="-"/>
            </a:pPr>
            <a:r>
              <a:rPr lang="tr-TR" dirty="0" smtClean="0"/>
              <a:t>Sezon içi uygulamalarda kullanılabilir</a:t>
            </a:r>
            <a:endParaRPr lang="tr-TR" dirty="0"/>
          </a:p>
        </p:txBody>
      </p:sp>
      <p:sp>
        <p:nvSpPr>
          <p:cNvPr id="6" name="1 Başlık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tr-TR" dirty="0" smtClean="0"/>
              <a:t>Suni Tohumlama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63143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276</Words>
  <Application>Microsoft Office PowerPoint</Application>
  <PresentationFormat>Geniş ekran</PresentationFormat>
  <Paragraphs>87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Senkronizasyon</vt:lpstr>
      <vt:lpstr>PowerPoint Sunusu</vt:lpstr>
      <vt:lpstr>PowerPoint Sunusu</vt:lpstr>
      <vt:lpstr>PowerPoint Sunusu</vt:lpstr>
      <vt:lpstr>PowerPoint Sunusu</vt:lpstr>
      <vt:lpstr>Dikkat edilmesi gerekenler</vt:lpstr>
      <vt:lpstr>Suni Tohumlama</vt:lpstr>
      <vt:lpstr>Suni Tohumlama</vt:lpstr>
      <vt:lpstr>Suni Tohumlama</vt:lpstr>
      <vt:lpstr>Suni Tohumlama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Senkronizasyon</dc:title>
  <dc:creator>Tuna</dc:creator>
  <cp:lastModifiedBy>Tuna</cp:lastModifiedBy>
  <cp:revision>1</cp:revision>
  <dcterms:created xsi:type="dcterms:W3CDTF">2021-05-18T12:34:23Z</dcterms:created>
  <dcterms:modified xsi:type="dcterms:W3CDTF">2021-05-18T12:34:42Z</dcterms:modified>
</cp:coreProperties>
</file>