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921BB-6F47-4EEE-906F-BA7FCEA4423C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97340-0212-4A70-B526-DF72A376E4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295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30C233-CC72-42AF-B0B8-C1B555BF96C3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37407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9243DC-E74E-4ED7-B97E-015423DE2CB1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03546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C517DF-FD95-44E5-8E7E-F2252812E208}" type="slidenum">
              <a:rPr kumimoji="0" lang="tr-TR" alt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altLang="tr-T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0811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57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60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046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6796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22016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3985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4323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4589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824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3329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653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08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4964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5118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311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2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83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10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1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18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04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69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B1A0-3D7A-418B-A179-18C2FC9B165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75682-C6EE-4530-B36A-955EFA38B0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06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39005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 dirty="0"/>
              <a:t>SOLUNUM SİSTEMİ HASTALIKLARI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/>
              <a:t>Prof.Dr</a:t>
            </a:r>
            <a:r>
              <a:rPr lang="tr-TR" dirty="0" smtClean="0"/>
              <a:t>. Aslan KALINBACAK</a:t>
            </a:r>
          </a:p>
        </p:txBody>
      </p:sp>
    </p:spTree>
    <p:extLst>
      <p:ext uri="{BB962C8B-B14F-4D97-AF65-F5344CB8AC3E}">
        <p14:creationId xmlns:p14="http://schemas.microsoft.com/office/powerpoint/2010/main" val="443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320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err="1" smtClean="0"/>
              <a:t>Alveolar</a:t>
            </a:r>
            <a:r>
              <a:rPr lang="tr-TR" dirty="0" smtClean="0"/>
              <a:t> </a:t>
            </a:r>
            <a:r>
              <a:rPr lang="tr-TR" dirty="0" err="1" smtClean="0"/>
              <a:t>makrofaj</a:t>
            </a:r>
            <a:r>
              <a:rPr lang="tr-TR" dirty="0" smtClean="0"/>
              <a:t> sistemi</a:t>
            </a:r>
          </a:p>
        </p:txBody>
      </p:sp>
    </p:spTree>
    <p:extLst>
      <p:ext uri="{BB962C8B-B14F-4D97-AF65-F5344CB8AC3E}">
        <p14:creationId xmlns:p14="http://schemas.microsoft.com/office/powerpoint/2010/main" val="41161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/>
              <a:t>Kandaki monositlerden köken alır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10 mikrondan büyük partiküller üst solunum yolları mukozası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5-10 mikron arası partiküller mukosilier hareket sistemi tarafından elimine edilir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1-3 mikron boyutundaki partiküller alveollere ulaşabilir. Bunlar makrofajlar tarafından temizlenir</a:t>
            </a:r>
          </a:p>
        </p:txBody>
      </p:sp>
    </p:spTree>
    <p:extLst>
      <p:ext uri="{BB962C8B-B14F-4D97-AF65-F5344CB8AC3E}">
        <p14:creationId xmlns:p14="http://schemas.microsoft.com/office/powerpoint/2010/main" val="250161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TEMEL FONKSİYON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Solunum sisteminin başlıca fonksiyonu dokuların ihtiyacı olan oksijeni temin etmek</a:t>
            </a:r>
          </a:p>
          <a:p>
            <a:pPr eaLnBrk="1" hangingPunct="1">
              <a:defRPr/>
            </a:pPr>
            <a:r>
              <a:rPr lang="tr-TR" smtClean="0"/>
              <a:t>Dokularda oluşan karbondioksidi vücuttan uzaklaştırmaktır.</a:t>
            </a:r>
          </a:p>
        </p:txBody>
      </p:sp>
    </p:spTree>
    <p:extLst>
      <p:ext uri="{BB962C8B-B14F-4D97-AF65-F5344CB8AC3E}">
        <p14:creationId xmlns:p14="http://schemas.microsoft.com/office/powerpoint/2010/main" val="6552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Kan ile atmosfer havası alveollerde çok yakın temas durumundadır</a:t>
            </a:r>
          </a:p>
          <a:p>
            <a:pPr eaLnBrk="1" hangingPunct="1">
              <a:defRPr/>
            </a:pPr>
            <a:r>
              <a:rPr lang="tr-TR" smtClean="0"/>
              <a:t>Hassas bir anatomik-histolojik yapı sayesinde gaz değişimi gerçekleşir.</a:t>
            </a:r>
          </a:p>
          <a:p>
            <a:pPr eaLnBrk="1" hangingPunct="1">
              <a:defRPr/>
            </a:pPr>
            <a:r>
              <a:rPr lang="tr-TR" smtClean="0"/>
              <a:t>Bu gaz değişiminin aksaması kısa sürede ciddi bozukluklara yol açar.</a:t>
            </a:r>
          </a:p>
        </p:txBody>
      </p:sp>
    </p:spTree>
    <p:extLst>
      <p:ext uri="{BB962C8B-B14F-4D97-AF65-F5344CB8AC3E}">
        <p14:creationId xmlns:p14="http://schemas.microsoft.com/office/powerpoint/2010/main" val="9450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Havayolu defansı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444625"/>
            <a:ext cx="31877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48113" y="1844676"/>
            <a:ext cx="6392862" cy="1152525"/>
            <a:chOff x="1527" y="1162"/>
            <a:chExt cx="4027" cy="726"/>
          </a:xfrm>
        </p:grpSpPr>
        <p:sp>
          <p:nvSpPr>
            <p:cNvPr id="7180" name="Line 5"/>
            <p:cNvSpPr>
              <a:spLocks noChangeShapeType="1"/>
            </p:cNvSpPr>
            <p:nvPr/>
          </p:nvSpPr>
          <p:spPr bwMode="auto">
            <a:xfrm>
              <a:off x="1527" y="1253"/>
              <a:ext cx="195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1" name="Line 6"/>
            <p:cNvSpPr>
              <a:spLocks noChangeShapeType="1"/>
            </p:cNvSpPr>
            <p:nvPr/>
          </p:nvSpPr>
          <p:spPr bwMode="auto">
            <a:xfrm flipV="1">
              <a:off x="1527" y="1344"/>
              <a:ext cx="1905" cy="5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2" name="Text Box 7"/>
            <p:cNvSpPr txBox="1">
              <a:spLocks noChangeArrowheads="1"/>
            </p:cNvSpPr>
            <p:nvPr/>
          </p:nvSpPr>
          <p:spPr bwMode="auto">
            <a:xfrm>
              <a:off x="3513" y="1162"/>
              <a:ext cx="2041" cy="23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FFFF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tr-TR" b="1">
                  <a:solidFill>
                    <a:srgbClr val="FFFFFF"/>
                  </a:solidFill>
                  <a:latin typeface="Arial" panose="020B0604020202020204" pitchFamily="34" charset="0"/>
                </a:rPr>
                <a:t>Silialı epitel hücreleri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498975" y="3716339"/>
            <a:ext cx="5626100" cy="720725"/>
            <a:chOff x="1874" y="2341"/>
            <a:chExt cx="3544" cy="454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1874" y="2417"/>
              <a:ext cx="14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1874" y="2523"/>
              <a:ext cx="1452" cy="27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3377" y="2341"/>
              <a:ext cx="2041" cy="23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tr-TR" b="1">
                  <a:solidFill>
                    <a:srgbClr val="FFFFFF"/>
                  </a:solidFill>
                  <a:latin typeface="Arial" panose="020B0604020202020204" pitchFamily="34" charset="0"/>
                </a:rPr>
                <a:t>Akışkan tabaka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956175" y="5253038"/>
            <a:ext cx="5137150" cy="366712"/>
            <a:chOff x="2162" y="3309"/>
            <a:chExt cx="3236" cy="231"/>
          </a:xfrm>
        </p:grpSpPr>
        <p:sp>
          <p:nvSpPr>
            <p:cNvPr id="7175" name="Line 13"/>
            <p:cNvSpPr>
              <a:spLocks noChangeShapeType="1"/>
            </p:cNvSpPr>
            <p:nvPr/>
          </p:nvSpPr>
          <p:spPr bwMode="auto">
            <a:xfrm>
              <a:off x="2162" y="3430"/>
              <a:ext cx="1088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76" name="Text Box 14"/>
            <p:cNvSpPr txBox="1">
              <a:spLocks noChangeArrowheads="1"/>
            </p:cNvSpPr>
            <p:nvPr/>
          </p:nvSpPr>
          <p:spPr bwMode="auto">
            <a:xfrm>
              <a:off x="3357" y="3309"/>
              <a:ext cx="2041" cy="23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FF006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tr-TR" b="1">
                  <a:solidFill>
                    <a:srgbClr val="FFFFFF"/>
                  </a:solidFill>
                  <a:latin typeface="Arial" panose="020B0604020202020204" pitchFamily="34" charset="0"/>
                </a:rPr>
                <a:t>Jel tabaka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6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1671638" y="1139826"/>
            <a:ext cx="2235200" cy="1152525"/>
          </a:xfrm>
          <a:prstGeom prst="ellipse">
            <a:avLst/>
          </a:prstGeom>
          <a:gradFill rotWithShape="1">
            <a:gsLst>
              <a:gs pos="0">
                <a:srgbClr val="FF0066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tr-TR" altLang="tr-TR" sz="1800">
              <a:solidFill>
                <a:srgbClr val="FFFFFF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Havayolu defansı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609725"/>
            <a:ext cx="566737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46251" y="1362075"/>
            <a:ext cx="2085975" cy="774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altLang="tr-TR" sz="1600" b="1">
                <a:solidFill>
                  <a:srgbClr val="006666"/>
                </a:solidFill>
                <a:latin typeface="Arial" panose="020B0604020202020204" pitchFamily="34" charset="0"/>
              </a:rPr>
              <a:t>MUKOSİLİER </a:t>
            </a:r>
          </a:p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altLang="tr-TR" sz="1600" b="1">
                <a:solidFill>
                  <a:srgbClr val="006666"/>
                </a:solidFill>
                <a:latin typeface="Arial" panose="020B0604020202020204" pitchFamily="34" charset="0"/>
              </a:rPr>
              <a:t>TRANSPORT</a:t>
            </a:r>
          </a:p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tr-TR" altLang="tr-TR" sz="1600" b="1">
                <a:solidFill>
                  <a:srgbClr val="006666"/>
                </a:solidFill>
                <a:latin typeface="Arial" panose="020B0604020202020204" pitchFamily="34" charset="0"/>
              </a:rPr>
              <a:t> SİSTEMİ</a:t>
            </a:r>
            <a:endParaRPr lang="en-US" altLang="tr-TR" sz="1600" b="1">
              <a:solidFill>
                <a:srgbClr val="006666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70113" y="3048000"/>
            <a:ext cx="603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S</a:t>
            </a: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ilia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46239" y="3657600"/>
            <a:ext cx="1404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S</a:t>
            </a: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ilia </a:t>
            </a: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Hücresi</a:t>
            </a:r>
            <a:endParaRPr lang="en-US" altLang="tr-TR" sz="1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077200" y="5343526"/>
            <a:ext cx="137953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8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Submu</a:t>
            </a: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k</a:t>
            </a: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z</a:t>
            </a: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al</a:t>
            </a:r>
          </a:p>
          <a:p>
            <a:pPr eaLnBrk="0" fontAlgn="base" hangingPunct="0">
              <a:lnSpc>
                <a:spcPct val="8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Gland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24564" y="1334086"/>
            <a:ext cx="1501821" cy="338554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Tx/>
              <a:buSzTx/>
              <a:buNone/>
            </a:pP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Hareket Yönü</a:t>
            </a:r>
            <a:endParaRPr lang="en-US" altLang="tr-TR" sz="1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032875" y="1905000"/>
            <a:ext cx="1360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Tx/>
              <a:buSzTx/>
              <a:buNone/>
            </a:pP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J</a:t>
            </a: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el ( Mu</a:t>
            </a: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k</a:t>
            </a: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us)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004301" y="3429001"/>
            <a:ext cx="166211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70000"/>
              </a:lnSpc>
              <a:spcAft>
                <a:spcPct val="0"/>
              </a:spcAft>
              <a:buClrTx/>
              <a:buSzTx/>
              <a:buNone/>
            </a:pP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Akışkan tabaka</a:t>
            </a:r>
            <a:endParaRPr lang="en-US" altLang="tr-TR" sz="1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9074151" y="3886200"/>
            <a:ext cx="1630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Aft>
                <a:spcPct val="0"/>
              </a:spcAft>
              <a:buClrTx/>
              <a:buSzTx/>
              <a:buNone/>
            </a:pPr>
            <a:r>
              <a:rPr lang="en-US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Goblet </a:t>
            </a:r>
            <a:r>
              <a:rPr lang="tr-TR" altLang="tr-TR" sz="1600" b="1">
                <a:solidFill>
                  <a:srgbClr val="FFFFFF"/>
                </a:solidFill>
                <a:latin typeface="Arial" panose="020B0604020202020204" pitchFamily="34" charset="0"/>
              </a:rPr>
              <a:t>Hücresi</a:t>
            </a:r>
            <a:endParaRPr lang="en-US" altLang="tr-TR" sz="1600" b="1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6781800" y="3552825"/>
            <a:ext cx="2286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7924800" y="2105025"/>
            <a:ext cx="1143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781800" y="4086225"/>
            <a:ext cx="2286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5638800" y="5534025"/>
            <a:ext cx="25146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2819400" y="3248025"/>
            <a:ext cx="1524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895600" y="3857625"/>
            <a:ext cx="1676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831976" y="6324601"/>
            <a:ext cx="17319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b="1" i="1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  <a:r>
              <a:rPr lang="tr-TR" altLang="tr-TR" sz="1600" b="1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tr-TR" sz="1600" b="1" i="1">
                <a:solidFill>
                  <a:srgbClr val="FF0000"/>
                </a:solidFill>
                <a:latin typeface="Arial" panose="020B0604020202020204" pitchFamily="34" charset="0"/>
              </a:rPr>
              <a:t>Williams, 1996</a:t>
            </a:r>
            <a:endParaRPr lang="en-US" altLang="tr-TR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1524000" y="6221413"/>
            <a:ext cx="9144000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287713" y="5081589"/>
            <a:ext cx="342900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3200" b="1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8433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Silial hareket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3726" y="1268414"/>
            <a:ext cx="3679825" cy="53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51539" y="1462089"/>
            <a:ext cx="4568825" cy="4421187"/>
            <a:chOff x="2789" y="921"/>
            <a:chExt cx="2878" cy="2785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3107" y="921"/>
              <a:ext cx="1995" cy="25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tr-TR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İleri vuruş (1-3)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107" y="2568"/>
              <a:ext cx="1995" cy="25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tr-TR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Geriye vuruş (4-8)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945" y="1302"/>
              <a:ext cx="27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tr-TR" altLang="tr-TR" sz="1800" b="1">
                  <a:solidFill>
                    <a:srgbClr val="FFFFFF"/>
                  </a:solidFill>
                  <a:latin typeface="Arial" panose="020B0604020202020204" pitchFamily="34" charset="0"/>
                </a:rPr>
                <a:t>Mukusu yayma ve genişletme</a:t>
              </a:r>
            </a:p>
          </p:txBody>
        </p:sp>
        <p:pic>
          <p:nvPicPr>
            <p:cNvPr id="10248" name="Picture 8" descr="npurpbulle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359"/>
              <a:ext cx="1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2945" y="1568"/>
              <a:ext cx="27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tr-TR" altLang="tr-TR" sz="1800" b="1">
                  <a:solidFill>
                    <a:srgbClr val="FFFFFF"/>
                  </a:solidFill>
                  <a:latin typeface="Arial" panose="020B0604020202020204" pitchFamily="34" charset="0"/>
                </a:rPr>
                <a:t>Mukusu germe ve birbirine geçirme</a:t>
              </a:r>
            </a:p>
          </p:txBody>
        </p:sp>
        <p:pic>
          <p:nvPicPr>
            <p:cNvPr id="10250" name="Picture 10" descr="npurpbulle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625"/>
              <a:ext cx="1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945" y="1834"/>
              <a:ext cx="27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tr-TR" altLang="tr-TR" sz="1800" b="1">
                  <a:solidFill>
                    <a:srgbClr val="FFFFFF"/>
                  </a:solidFill>
                  <a:latin typeface="Arial" panose="020B0604020202020204" pitchFamily="34" charset="0"/>
                </a:rPr>
                <a:t>İleriye taşıma</a:t>
              </a:r>
            </a:p>
          </p:txBody>
        </p:sp>
        <p:pic>
          <p:nvPicPr>
            <p:cNvPr id="10252" name="Picture 12" descr="npurpbulle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890"/>
              <a:ext cx="1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2945" y="2943"/>
              <a:ext cx="27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tr-TR" altLang="tr-TR" sz="1800" b="1">
                  <a:solidFill>
                    <a:srgbClr val="FFFFFF"/>
                  </a:solidFill>
                  <a:latin typeface="Arial" panose="020B0604020202020204" pitchFamily="34" charset="0"/>
                </a:rPr>
                <a:t>Mukusu serbest bırakma</a:t>
              </a:r>
            </a:p>
          </p:txBody>
        </p:sp>
        <p:pic>
          <p:nvPicPr>
            <p:cNvPr id="10254" name="Picture 14" descr="npurpbulle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3000"/>
              <a:ext cx="1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2945" y="3209"/>
              <a:ext cx="27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tr-TR" altLang="tr-TR" sz="1800" b="1">
                  <a:solidFill>
                    <a:srgbClr val="FFFFFF"/>
                  </a:solidFill>
                  <a:latin typeface="Arial" panose="020B0604020202020204" pitchFamily="34" charset="0"/>
                </a:rPr>
                <a:t>Akışkan tabaka ile birlikte kıvrılma </a:t>
              </a:r>
            </a:p>
          </p:txBody>
        </p:sp>
        <p:pic>
          <p:nvPicPr>
            <p:cNvPr id="10256" name="Picture 16" descr="npurpbulle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3266"/>
              <a:ext cx="1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2945" y="3475"/>
              <a:ext cx="272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tr-TR" altLang="tr-TR" sz="1800" b="1">
                  <a:solidFill>
                    <a:srgbClr val="FFFFFF"/>
                  </a:solidFill>
                  <a:latin typeface="Arial" panose="020B0604020202020204" pitchFamily="34" charset="0"/>
                </a:rPr>
                <a:t>İlk pozisyona geri dönme</a:t>
              </a:r>
            </a:p>
          </p:txBody>
        </p:sp>
        <p:pic>
          <p:nvPicPr>
            <p:cNvPr id="10258" name="Picture 18" descr="npurpbulle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3531"/>
              <a:ext cx="1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350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/>
              <a:t>Silialar 5-6 mikron uzunluğunda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Uçları mukusu tutan özel yapılar var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Dakikada 1000 defa hareket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Mukusu dakikada 12-15 mm ilerletir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21727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1196975"/>
            <a:ext cx="33909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Mukosilier transport sistemi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7825" y="1196976"/>
            <a:ext cx="3359150" cy="4892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73125" y="6324601"/>
            <a:ext cx="57277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r-TR" altLang="tr-TR" sz="2000" b="1" i="1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  <a:r>
              <a:rPr lang="tr-TR" altLang="tr-TR" sz="1600" b="1" i="1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tr-TR" sz="1600" b="1" i="1">
                <a:solidFill>
                  <a:srgbClr val="FF0000"/>
                </a:solidFill>
                <a:latin typeface="Arial" panose="020B0604020202020204" pitchFamily="34" charset="0"/>
              </a:rPr>
              <a:t>Courtesy of Spinger - Verlag, 1992</a:t>
            </a:r>
            <a:endParaRPr lang="en-US" altLang="tr-TR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524000" y="6221413"/>
            <a:ext cx="9144000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31975" y="1196975"/>
            <a:ext cx="342900" cy="5794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3200" b="1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59376" y="2346325"/>
            <a:ext cx="1895475" cy="1295400"/>
            <a:chOff x="2290" y="1478"/>
            <a:chExt cx="1194" cy="816"/>
          </a:xfrm>
        </p:grpSpPr>
        <p:sp>
          <p:nvSpPr>
            <p:cNvPr id="13328" name="Rectangle 9"/>
            <p:cNvSpPr>
              <a:spLocks noChangeArrowheads="1"/>
            </p:cNvSpPr>
            <p:nvPr/>
          </p:nvSpPr>
          <p:spPr bwMode="auto">
            <a:xfrm>
              <a:off x="2297" y="1478"/>
              <a:ext cx="1180" cy="816"/>
            </a:xfrm>
            <a:prstGeom prst="rect">
              <a:avLst/>
            </a:prstGeom>
            <a:gradFill rotWithShape="1">
              <a:gsLst>
                <a:gs pos="0">
                  <a:srgbClr val="9900CC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13329" name="Text Box 10"/>
            <p:cNvSpPr txBox="1">
              <a:spLocks noChangeArrowheads="1"/>
            </p:cNvSpPr>
            <p:nvPr/>
          </p:nvSpPr>
          <p:spPr bwMode="auto">
            <a:xfrm>
              <a:off x="2290" y="1548"/>
              <a:ext cx="1194" cy="67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tr-TR" sz="1600" b="1">
                  <a:solidFill>
                    <a:srgbClr val="006666"/>
                  </a:solidFill>
                  <a:latin typeface="Arial" panose="020B0604020202020204" pitchFamily="34" charset="0"/>
                </a:rPr>
                <a:t>Mukus, kontaminantları yakalar ve pasifize eder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10163" y="3860800"/>
            <a:ext cx="1993900" cy="1295400"/>
            <a:chOff x="2259" y="2432"/>
            <a:chExt cx="1256" cy="816"/>
          </a:xfrm>
        </p:grpSpPr>
        <p:sp>
          <p:nvSpPr>
            <p:cNvPr id="13326" name="Rectangle 12"/>
            <p:cNvSpPr>
              <a:spLocks noChangeArrowheads="1"/>
            </p:cNvSpPr>
            <p:nvPr/>
          </p:nvSpPr>
          <p:spPr bwMode="auto">
            <a:xfrm>
              <a:off x="2297" y="2432"/>
              <a:ext cx="1180" cy="816"/>
            </a:xfrm>
            <a:prstGeom prst="rect">
              <a:avLst/>
            </a:prstGeom>
            <a:gradFill rotWithShape="1">
              <a:gsLst>
                <a:gs pos="0">
                  <a:srgbClr val="9900CC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endParaRPr lang="tr-TR" altLang="tr-TR" sz="1800">
                <a:solidFill>
                  <a:srgbClr val="FFFFFF"/>
                </a:solidFill>
              </a:endParaRPr>
            </a:p>
          </p:txBody>
        </p:sp>
        <p:sp>
          <p:nvSpPr>
            <p:cNvPr id="13327" name="Text Box 13"/>
            <p:cNvSpPr txBox="1">
              <a:spLocks noChangeArrowheads="1"/>
            </p:cNvSpPr>
            <p:nvPr/>
          </p:nvSpPr>
          <p:spPr bwMode="auto">
            <a:xfrm>
              <a:off x="2259" y="2580"/>
              <a:ext cx="1256" cy="52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tr-TR" sz="1600" b="1">
                  <a:solidFill>
                    <a:srgbClr val="006666"/>
                  </a:solidFill>
                  <a:latin typeface="Arial" panose="020B0604020202020204" pitchFamily="34" charset="0"/>
                </a:rPr>
                <a:t>Silialar, kontaminantları yukarıya taşır</a:t>
              </a:r>
            </a:p>
          </p:txBody>
        </p:sp>
      </p:grpSp>
      <p:sp>
        <p:nvSpPr>
          <p:cNvPr id="53262" name="Line 14"/>
          <p:cNvSpPr>
            <a:spLocks noChangeShapeType="1"/>
          </p:cNvSpPr>
          <p:nvPr/>
        </p:nvSpPr>
        <p:spPr bwMode="auto">
          <a:xfrm flipV="1">
            <a:off x="4079876" y="4292601"/>
            <a:ext cx="1152525" cy="2889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4224338" y="1917701"/>
            <a:ext cx="1079500" cy="57467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 flipV="1">
            <a:off x="6889750" y="2781300"/>
            <a:ext cx="1511300" cy="1460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 flipV="1">
            <a:off x="6815139" y="4419601"/>
            <a:ext cx="1152525" cy="288925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800"/>
              <a:t>Mukosilier hareket sistemi bozukluğu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Silianın hareket frekansı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Mukus kalınlığı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z="2400"/>
          </a:p>
          <a:p>
            <a:pPr eaLnBrk="1" hangingPunct="1">
              <a:defRPr/>
            </a:pPr>
            <a:r>
              <a:rPr lang="tr-TR" sz="2400"/>
              <a:t>Akışkan tabakanın derinliği etkilenir</a:t>
            </a:r>
          </a:p>
        </p:txBody>
      </p:sp>
    </p:spTree>
    <p:extLst>
      <p:ext uri="{BB962C8B-B14F-4D97-AF65-F5344CB8AC3E}">
        <p14:creationId xmlns:p14="http://schemas.microsoft.com/office/powerpoint/2010/main" val="8184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Geniş ekran</PresentationFormat>
  <Paragraphs>65</Paragraphs>
  <Slides>11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SOLUNUM SİSTEMİ HASTALIKLARI</vt:lpstr>
      <vt:lpstr>TEMEL FONKSİYON</vt:lpstr>
      <vt:lpstr>PowerPoint Sunusu</vt:lpstr>
      <vt:lpstr>Havayolu defansı</vt:lpstr>
      <vt:lpstr>Havayolu defansı</vt:lpstr>
      <vt:lpstr>Silial hareket</vt:lpstr>
      <vt:lpstr>PowerPoint Sunusu</vt:lpstr>
      <vt:lpstr>Mukosilier transport sistemi</vt:lpstr>
      <vt:lpstr>Mukosilier hareket sistemi bozukluğu</vt:lpstr>
      <vt:lpstr>Alveolar makrofaj sistemi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SOLUNUM SİSTEMİ HASTALIKLARI</dc:title>
  <dc:creator>Esra</dc:creator>
  <cp:lastModifiedBy>Esra</cp:lastModifiedBy>
  <cp:revision>1</cp:revision>
  <dcterms:created xsi:type="dcterms:W3CDTF">2020-05-12T07:50:18Z</dcterms:created>
  <dcterms:modified xsi:type="dcterms:W3CDTF">2020-05-12T07:50:51Z</dcterms:modified>
</cp:coreProperties>
</file>