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4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7" d="100"/>
          <a:sy n="37" d="100"/>
        </p:scale>
        <p:origin x="16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4921BB-6F47-4EEE-906F-BA7FCEA4423C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E97340-0212-4A70-B526-DF72A376E4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0295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330C233-CC72-42AF-B0B8-C1B555BF96C3}" type="slidenum">
              <a:rPr kumimoji="0" lang="tr-TR" alt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tr-TR" altLang="tr-TR" sz="12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9219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4374077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C9243DC-E74E-4ED7-B97E-015423DE2CB1}" type="slidenum">
              <a:rPr kumimoji="0" lang="tr-TR" alt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tr-TR" altLang="tr-TR" sz="12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1267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7035465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0C517DF-FD95-44E5-8E7E-F2252812E208}" type="slidenum">
              <a:rPr kumimoji="0" lang="tr-TR" alt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tr-TR" altLang="tr-TR" sz="12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4339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081153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0B1A0-3D7A-418B-A179-18C2FC9B1656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75682-C6EE-4530-B36A-955EFA38B0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9570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0B1A0-3D7A-418B-A179-18C2FC9B1656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75682-C6EE-4530-B36A-955EFA38B0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1603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0B1A0-3D7A-418B-A179-18C2FC9B1656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75682-C6EE-4530-B36A-955EFA38B0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30464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2192000" cy="6934200"/>
            <a:chOff x="0" y="0"/>
            <a:chExt cx="5760" cy="4368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 sz="1800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 sz="1800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</p:grpSp>
      <p:sp>
        <p:nvSpPr>
          <p:cNvPr id="53269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828801"/>
            <a:ext cx="103632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53270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23" name="Rectangle 2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9B5ECEA-D821-41B4-AE79-3F62FAC189A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8679647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7B546E-E561-4616-8F3A-94D585CDCC4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220160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EC340-9DB7-48B9-86E3-F8E221D6C14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439854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032E40-034E-41E6-A25D-FF0B78701DF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843235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7320EE-EB5B-4EAB-AAD9-5D96E9AC796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645895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96D7A9-9BCB-4E9F-9398-446E63A45BC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18240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D3DD9C-9AF5-4852-82AE-AE5449AEF70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8333290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41F236-E5B9-479E-8EBC-21A0F1066B7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756535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0B1A0-3D7A-418B-A179-18C2FC9B1656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75682-C6EE-4530-B36A-955EFA38B0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10081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12D011-9787-482B-A04E-1392D6AAC4F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249649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7A9D1-99B7-4FCB-8E96-68E8C66ED79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751184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5311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5311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FAE0F-1935-4B73-8621-FE80FA823D3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53115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0B1A0-3D7A-418B-A179-18C2FC9B1656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75682-C6EE-4530-B36A-955EFA38B0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2280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0B1A0-3D7A-418B-A179-18C2FC9B1656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75682-C6EE-4530-B36A-955EFA38B0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5836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0B1A0-3D7A-418B-A179-18C2FC9B1656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75682-C6EE-4530-B36A-955EFA38B0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5103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0B1A0-3D7A-418B-A179-18C2FC9B1656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75682-C6EE-4530-B36A-955EFA38B0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713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0B1A0-3D7A-418B-A179-18C2FC9B1656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75682-C6EE-4530-B36A-955EFA38B0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3185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0B1A0-3D7A-418B-A179-18C2FC9B1656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75682-C6EE-4530-B36A-955EFA38B0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1045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0B1A0-3D7A-418B-A179-18C2FC9B1656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75682-C6EE-4530-B36A-955EFA38B0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6692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D0B1A0-3D7A-418B-A179-18C2FC9B1656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75682-C6EE-4530-B36A-955EFA38B0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2062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12192000" cy="6934200"/>
            <a:chOff x="0" y="0"/>
            <a:chExt cx="5760" cy="4368"/>
          </a:xfrm>
        </p:grpSpPr>
        <p:sp>
          <p:nvSpPr>
            <p:cNvPr id="52227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35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36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39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41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 sz="1800"/>
            </a:p>
          </p:txBody>
        </p:sp>
        <p:sp>
          <p:nvSpPr>
            <p:cNvPr id="1042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 sz="1800"/>
            </a:p>
          </p:txBody>
        </p:sp>
        <p:sp>
          <p:nvSpPr>
            <p:cNvPr id="52238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52239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52240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6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47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52243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9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</p:grpSp>
      <p:sp>
        <p:nvSpPr>
          <p:cNvPr id="52245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3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5224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52247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2248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2249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5618E129-5391-4277-ABA3-1417D00A93D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513900551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2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2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22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22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22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22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45" grpId="0"/>
      <p:bldP spid="52246" grpId="0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2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2246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2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2246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2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2246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2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2246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2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224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4800" dirty="0"/>
              <a:t>SOLUNUM SİSTEMİ HASTALIKLARI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 err="1" smtClean="0"/>
              <a:t>Prof.Dr</a:t>
            </a:r>
            <a:r>
              <a:rPr lang="tr-TR" dirty="0" smtClean="0"/>
              <a:t>. Aslan KALINBACAK</a:t>
            </a:r>
          </a:p>
        </p:txBody>
      </p:sp>
    </p:spTree>
    <p:extLst>
      <p:ext uri="{BB962C8B-B14F-4D97-AF65-F5344CB8AC3E}">
        <p14:creationId xmlns:p14="http://schemas.microsoft.com/office/powerpoint/2010/main" val="44372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Rectangle 4"/>
          <p:cNvSpPr>
            <a:spLocks noGrp="1" noChangeArrowheads="1"/>
          </p:cNvSpPr>
          <p:nvPr>
            <p:ph type="title"/>
          </p:nvPr>
        </p:nvSpPr>
        <p:spPr>
          <a:xfrm>
            <a:off x="1981200" y="2743201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tr-TR" dirty="0" err="1" smtClean="0"/>
              <a:t>Alveolar</a:t>
            </a:r>
            <a:r>
              <a:rPr lang="tr-TR" dirty="0" smtClean="0"/>
              <a:t> </a:t>
            </a:r>
            <a:r>
              <a:rPr lang="tr-TR" dirty="0" err="1" smtClean="0"/>
              <a:t>makrofaj</a:t>
            </a:r>
            <a:r>
              <a:rPr lang="tr-TR" dirty="0" smtClean="0"/>
              <a:t> sistemi</a:t>
            </a:r>
          </a:p>
        </p:txBody>
      </p:sp>
    </p:spTree>
    <p:extLst>
      <p:ext uri="{BB962C8B-B14F-4D97-AF65-F5344CB8AC3E}">
        <p14:creationId xmlns:p14="http://schemas.microsoft.com/office/powerpoint/2010/main" val="4116187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400"/>
              <a:t>Kandaki monositlerden köken alır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tr-TR" sz="2400"/>
          </a:p>
          <a:p>
            <a:pPr eaLnBrk="1" hangingPunct="1">
              <a:defRPr/>
            </a:pPr>
            <a:r>
              <a:rPr lang="tr-TR" sz="2400"/>
              <a:t>10 mikrondan büyük partiküller üst solunum yolları mukozası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tr-TR" sz="2400"/>
          </a:p>
          <a:p>
            <a:pPr eaLnBrk="1" hangingPunct="1">
              <a:defRPr/>
            </a:pPr>
            <a:r>
              <a:rPr lang="tr-TR" sz="2400"/>
              <a:t>5-10 mikron arası partiküller mukosilier hareket sistemi tarafından elimine edilir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tr-TR" sz="2400"/>
          </a:p>
          <a:p>
            <a:pPr eaLnBrk="1" hangingPunct="1">
              <a:defRPr/>
            </a:pPr>
            <a:r>
              <a:rPr lang="tr-TR" sz="2400"/>
              <a:t>1-3 mikron boyutundaki partiküller alveollere ulaşabilir. Bunlar makrofajlar tarafından temizlenir</a:t>
            </a:r>
          </a:p>
        </p:txBody>
      </p:sp>
    </p:spTree>
    <p:extLst>
      <p:ext uri="{BB962C8B-B14F-4D97-AF65-F5344CB8AC3E}">
        <p14:creationId xmlns:p14="http://schemas.microsoft.com/office/powerpoint/2010/main" val="2501613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TEMEL FONKSİYON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Solunum sisteminin başlıca fonksiyonu dokuların ihtiyacı olan oksijeni temin etmek</a:t>
            </a:r>
          </a:p>
          <a:p>
            <a:pPr eaLnBrk="1" hangingPunct="1">
              <a:defRPr/>
            </a:pPr>
            <a:r>
              <a:rPr lang="tr-TR" smtClean="0"/>
              <a:t>Dokularda oluşan karbondioksidi vücuttan uzaklaştırmaktır.</a:t>
            </a:r>
          </a:p>
        </p:txBody>
      </p:sp>
    </p:spTree>
    <p:extLst>
      <p:ext uri="{BB962C8B-B14F-4D97-AF65-F5344CB8AC3E}">
        <p14:creationId xmlns:p14="http://schemas.microsoft.com/office/powerpoint/2010/main" val="655298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Kan ile atmosfer havası alveollerde çok yakın temas durumundadır</a:t>
            </a:r>
          </a:p>
          <a:p>
            <a:pPr eaLnBrk="1" hangingPunct="1">
              <a:defRPr/>
            </a:pPr>
            <a:r>
              <a:rPr lang="tr-TR" smtClean="0"/>
              <a:t>Hassas bir anatomik-histolojik yapı sayesinde gaz değişimi gerçekleşir.</a:t>
            </a:r>
          </a:p>
          <a:p>
            <a:pPr eaLnBrk="1" hangingPunct="1">
              <a:defRPr/>
            </a:pPr>
            <a:r>
              <a:rPr lang="tr-TR" smtClean="0"/>
              <a:t>Bu gaz değişiminin aksaması kısa sürede ciddi bozukluklara yol açar.</a:t>
            </a:r>
          </a:p>
        </p:txBody>
      </p:sp>
    </p:spTree>
    <p:extLst>
      <p:ext uri="{BB962C8B-B14F-4D97-AF65-F5344CB8AC3E}">
        <p14:creationId xmlns:p14="http://schemas.microsoft.com/office/powerpoint/2010/main" val="945097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Havayolu defansı</a:t>
            </a: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4113" y="1444625"/>
            <a:ext cx="3187700" cy="489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948113" y="1844676"/>
            <a:ext cx="6392862" cy="1152525"/>
            <a:chOff x="1527" y="1162"/>
            <a:chExt cx="4027" cy="726"/>
          </a:xfrm>
        </p:grpSpPr>
        <p:sp>
          <p:nvSpPr>
            <p:cNvPr id="7180" name="Line 5"/>
            <p:cNvSpPr>
              <a:spLocks noChangeShapeType="1"/>
            </p:cNvSpPr>
            <p:nvPr/>
          </p:nvSpPr>
          <p:spPr bwMode="auto">
            <a:xfrm>
              <a:off x="1527" y="1253"/>
              <a:ext cx="1950" cy="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 type="triangle" w="med" len="med"/>
            </a:ln>
            <a:effectLst>
              <a:outerShdw dist="35921" dir="2700000" algn="ctr" rotWithShape="0">
                <a:schemeClr val="tx1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7181" name="Line 6"/>
            <p:cNvSpPr>
              <a:spLocks noChangeShapeType="1"/>
            </p:cNvSpPr>
            <p:nvPr/>
          </p:nvSpPr>
          <p:spPr bwMode="auto">
            <a:xfrm flipV="1">
              <a:off x="1527" y="1344"/>
              <a:ext cx="1905" cy="544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 type="triangle" w="med" len="med"/>
            </a:ln>
            <a:effectLst>
              <a:outerShdw dist="35921" dir="2700000" algn="ctr" rotWithShape="0">
                <a:schemeClr val="tx1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7182" name="Text Box 7"/>
            <p:cNvSpPr txBox="1">
              <a:spLocks noChangeArrowheads="1"/>
            </p:cNvSpPr>
            <p:nvPr/>
          </p:nvSpPr>
          <p:spPr bwMode="auto">
            <a:xfrm>
              <a:off x="3513" y="1162"/>
              <a:ext cx="2041" cy="231"/>
            </a:xfrm>
            <a:prstGeom prst="rect">
              <a:avLst/>
            </a:prstGeom>
            <a:noFill/>
            <a:ln>
              <a:noFill/>
            </a:ln>
            <a:effectLst>
              <a:outerShdw dist="17961" dir="2700000" algn="ctr" rotWithShape="0">
                <a:srgbClr val="FFFF00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tr-TR" altLang="tr-TR" b="1">
                  <a:solidFill>
                    <a:srgbClr val="FFFFFF"/>
                  </a:solidFill>
                  <a:latin typeface="Arial" panose="020B0604020202020204" pitchFamily="34" charset="0"/>
                </a:rPr>
                <a:t>Silialı epitel hücreleri</a:t>
              </a: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4498975" y="3716339"/>
            <a:ext cx="5626100" cy="720725"/>
            <a:chOff x="1874" y="2341"/>
            <a:chExt cx="3544" cy="454"/>
          </a:xfrm>
        </p:grpSpPr>
        <p:sp>
          <p:nvSpPr>
            <p:cNvPr id="7177" name="Line 9"/>
            <p:cNvSpPr>
              <a:spLocks noChangeShapeType="1"/>
            </p:cNvSpPr>
            <p:nvPr/>
          </p:nvSpPr>
          <p:spPr bwMode="auto">
            <a:xfrm>
              <a:off x="1874" y="2417"/>
              <a:ext cx="1452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  <a:effectLst>
              <a:outerShdw dist="35921" dir="2700000" algn="ctr" rotWithShape="0">
                <a:schemeClr val="tx1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7178" name="Line 10"/>
            <p:cNvSpPr>
              <a:spLocks noChangeShapeType="1"/>
            </p:cNvSpPr>
            <p:nvPr/>
          </p:nvSpPr>
          <p:spPr bwMode="auto">
            <a:xfrm flipV="1">
              <a:off x="1874" y="2523"/>
              <a:ext cx="1452" cy="27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  <a:effectLst>
              <a:outerShdw dist="35921" dir="2700000" algn="ctr" rotWithShape="0">
                <a:schemeClr val="tx1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7179" name="Text Box 11"/>
            <p:cNvSpPr txBox="1">
              <a:spLocks noChangeArrowheads="1"/>
            </p:cNvSpPr>
            <p:nvPr/>
          </p:nvSpPr>
          <p:spPr bwMode="auto">
            <a:xfrm>
              <a:off x="3377" y="2341"/>
              <a:ext cx="2041" cy="231"/>
            </a:xfrm>
            <a:prstGeom prst="rect">
              <a:avLst/>
            </a:prstGeom>
            <a:noFill/>
            <a:ln>
              <a:noFill/>
            </a:ln>
            <a:effectLst>
              <a:outerShdw dist="17961" dir="2700000" algn="ctr" rotWithShape="0">
                <a:srgbClr val="0000FF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tr-TR" altLang="tr-TR" b="1">
                  <a:solidFill>
                    <a:srgbClr val="FFFFFF"/>
                  </a:solidFill>
                  <a:latin typeface="Arial" panose="020B0604020202020204" pitchFamily="34" charset="0"/>
                </a:rPr>
                <a:t>Akışkan tabaka</a:t>
              </a:r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4956175" y="5253038"/>
            <a:ext cx="5137150" cy="366712"/>
            <a:chOff x="2162" y="3309"/>
            <a:chExt cx="3236" cy="231"/>
          </a:xfrm>
        </p:grpSpPr>
        <p:sp>
          <p:nvSpPr>
            <p:cNvPr id="7175" name="Line 13"/>
            <p:cNvSpPr>
              <a:spLocks noChangeShapeType="1"/>
            </p:cNvSpPr>
            <p:nvPr/>
          </p:nvSpPr>
          <p:spPr bwMode="auto">
            <a:xfrm>
              <a:off x="2162" y="3430"/>
              <a:ext cx="1088" cy="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 type="triangle" w="med" len="med"/>
            </a:ln>
            <a:effectLst>
              <a:outerShdw dist="35921" dir="2700000" algn="ctr" rotWithShape="0">
                <a:schemeClr val="tx1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7176" name="Text Box 14"/>
            <p:cNvSpPr txBox="1">
              <a:spLocks noChangeArrowheads="1"/>
            </p:cNvSpPr>
            <p:nvPr/>
          </p:nvSpPr>
          <p:spPr bwMode="auto">
            <a:xfrm>
              <a:off x="3357" y="3309"/>
              <a:ext cx="2041" cy="231"/>
            </a:xfrm>
            <a:prstGeom prst="rect">
              <a:avLst/>
            </a:prstGeom>
            <a:noFill/>
            <a:ln>
              <a:noFill/>
            </a:ln>
            <a:effectLst>
              <a:outerShdw dist="17961" dir="2700000" algn="ctr" rotWithShape="0">
                <a:srgbClr val="FF0066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tr-TR" altLang="tr-TR" b="1">
                  <a:solidFill>
                    <a:srgbClr val="FFFFFF"/>
                  </a:solidFill>
                  <a:latin typeface="Arial" panose="020B0604020202020204" pitchFamily="34" charset="0"/>
                </a:rPr>
                <a:t>Jel tabaka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44617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Oval 2"/>
          <p:cNvSpPr>
            <a:spLocks noChangeArrowheads="1"/>
          </p:cNvSpPr>
          <p:nvPr/>
        </p:nvSpPr>
        <p:spPr bwMode="auto">
          <a:xfrm>
            <a:off x="1671638" y="1139826"/>
            <a:ext cx="2235200" cy="1152525"/>
          </a:xfrm>
          <a:prstGeom prst="ellipse">
            <a:avLst/>
          </a:prstGeom>
          <a:gradFill rotWithShape="1">
            <a:gsLst>
              <a:gs pos="0">
                <a:srgbClr val="FF0066"/>
              </a:gs>
              <a:gs pos="100000">
                <a:schemeClr val="tx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tr-TR" altLang="tr-TR" sz="1800">
              <a:solidFill>
                <a:srgbClr val="FFFFFF"/>
              </a:solidFill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Havayolu defansı</a:t>
            </a:r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1" y="1609725"/>
            <a:ext cx="5667375" cy="461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1746251" y="1362075"/>
            <a:ext cx="2085975" cy="7747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lnSpc>
                <a:spcPct val="60000"/>
              </a:lnSpc>
              <a:spcBef>
                <a:spcPct val="50000"/>
              </a:spcBef>
              <a:spcAft>
                <a:spcPct val="0"/>
              </a:spcAft>
            </a:pPr>
            <a:r>
              <a:rPr lang="tr-TR" altLang="tr-TR" sz="1600" b="1">
                <a:solidFill>
                  <a:srgbClr val="006666"/>
                </a:solidFill>
                <a:latin typeface="Arial" panose="020B0604020202020204" pitchFamily="34" charset="0"/>
              </a:rPr>
              <a:t>MUKOSİLİER </a:t>
            </a:r>
          </a:p>
          <a:p>
            <a:pPr algn="ctr" eaLnBrk="0" fontAlgn="base" hangingPunct="0">
              <a:lnSpc>
                <a:spcPct val="60000"/>
              </a:lnSpc>
              <a:spcBef>
                <a:spcPct val="50000"/>
              </a:spcBef>
              <a:spcAft>
                <a:spcPct val="0"/>
              </a:spcAft>
            </a:pPr>
            <a:r>
              <a:rPr lang="tr-TR" altLang="tr-TR" sz="1600" b="1">
                <a:solidFill>
                  <a:srgbClr val="006666"/>
                </a:solidFill>
                <a:latin typeface="Arial" panose="020B0604020202020204" pitchFamily="34" charset="0"/>
              </a:rPr>
              <a:t>TRANSPORT</a:t>
            </a:r>
          </a:p>
          <a:p>
            <a:pPr algn="ctr" eaLnBrk="0" fontAlgn="base" hangingPunct="0">
              <a:lnSpc>
                <a:spcPct val="60000"/>
              </a:lnSpc>
              <a:spcBef>
                <a:spcPct val="50000"/>
              </a:spcBef>
              <a:spcAft>
                <a:spcPct val="0"/>
              </a:spcAft>
            </a:pPr>
            <a:r>
              <a:rPr lang="tr-TR" altLang="tr-TR" sz="1600" b="1">
                <a:solidFill>
                  <a:srgbClr val="006666"/>
                </a:solidFill>
                <a:latin typeface="Arial" panose="020B0604020202020204" pitchFamily="34" charset="0"/>
              </a:rPr>
              <a:t> SİSTEMİ</a:t>
            </a:r>
            <a:endParaRPr lang="en-US" altLang="tr-TR" sz="1600" b="1">
              <a:solidFill>
                <a:srgbClr val="006666"/>
              </a:solidFill>
              <a:latin typeface="Arial" panose="020B0604020202020204" pitchFamily="34" charset="0"/>
            </a:endParaRP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2170113" y="3048000"/>
            <a:ext cx="6032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Aft>
                <a:spcPct val="0"/>
              </a:spcAft>
              <a:buClrTx/>
              <a:buSzTx/>
              <a:buNone/>
            </a:pPr>
            <a:r>
              <a:rPr lang="tr-TR" altLang="tr-TR" sz="1600" b="1">
                <a:solidFill>
                  <a:srgbClr val="FFFFFF"/>
                </a:solidFill>
                <a:latin typeface="Arial" panose="020B0604020202020204" pitchFamily="34" charset="0"/>
              </a:rPr>
              <a:t>S</a:t>
            </a:r>
            <a:r>
              <a:rPr lang="en-US" altLang="tr-TR" sz="1600" b="1">
                <a:solidFill>
                  <a:srgbClr val="FFFFFF"/>
                </a:solidFill>
                <a:latin typeface="Arial" panose="020B0604020202020204" pitchFamily="34" charset="0"/>
              </a:rPr>
              <a:t>ilia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1646239" y="3657600"/>
            <a:ext cx="14049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Aft>
                <a:spcPct val="0"/>
              </a:spcAft>
              <a:buClrTx/>
              <a:buSzTx/>
              <a:buNone/>
            </a:pPr>
            <a:r>
              <a:rPr lang="tr-TR" altLang="tr-TR" sz="1600" b="1">
                <a:solidFill>
                  <a:srgbClr val="FFFFFF"/>
                </a:solidFill>
                <a:latin typeface="Arial" panose="020B0604020202020204" pitchFamily="34" charset="0"/>
              </a:rPr>
              <a:t>S</a:t>
            </a:r>
            <a:r>
              <a:rPr lang="en-US" altLang="tr-TR" sz="1600" b="1">
                <a:solidFill>
                  <a:srgbClr val="FFFFFF"/>
                </a:solidFill>
                <a:latin typeface="Arial" panose="020B0604020202020204" pitchFamily="34" charset="0"/>
              </a:rPr>
              <a:t>ilia </a:t>
            </a:r>
            <a:r>
              <a:rPr lang="tr-TR" altLang="tr-TR" sz="1600" b="1">
                <a:solidFill>
                  <a:srgbClr val="FFFFFF"/>
                </a:solidFill>
                <a:latin typeface="Arial" panose="020B0604020202020204" pitchFamily="34" charset="0"/>
              </a:rPr>
              <a:t>Hücresi</a:t>
            </a:r>
            <a:endParaRPr lang="en-US" altLang="tr-TR" sz="1600" b="1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8077200" y="5343526"/>
            <a:ext cx="1379538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lnSpc>
                <a:spcPct val="80000"/>
              </a:lnSpc>
              <a:spcAft>
                <a:spcPct val="0"/>
              </a:spcAft>
              <a:buClrTx/>
              <a:buSzTx/>
              <a:buNone/>
            </a:pPr>
            <a:r>
              <a:rPr lang="en-US" altLang="tr-TR" sz="1600" b="1">
                <a:solidFill>
                  <a:srgbClr val="FFFFFF"/>
                </a:solidFill>
                <a:latin typeface="Arial" panose="020B0604020202020204" pitchFamily="34" charset="0"/>
              </a:rPr>
              <a:t>Submu</a:t>
            </a:r>
            <a:r>
              <a:rPr lang="tr-TR" altLang="tr-TR" sz="1600" b="1">
                <a:solidFill>
                  <a:srgbClr val="FFFFFF"/>
                </a:solidFill>
                <a:latin typeface="Arial" panose="020B0604020202020204" pitchFamily="34" charset="0"/>
              </a:rPr>
              <a:t>k</a:t>
            </a:r>
            <a:r>
              <a:rPr lang="en-US" altLang="tr-TR" sz="1600" b="1">
                <a:solidFill>
                  <a:srgbClr val="FFFFFF"/>
                </a:solidFill>
                <a:latin typeface="Arial" panose="020B0604020202020204" pitchFamily="34" charset="0"/>
              </a:rPr>
              <a:t>o</a:t>
            </a:r>
            <a:r>
              <a:rPr lang="tr-TR" altLang="tr-TR" sz="1600" b="1">
                <a:solidFill>
                  <a:srgbClr val="FFFFFF"/>
                </a:solidFill>
                <a:latin typeface="Arial" panose="020B0604020202020204" pitchFamily="34" charset="0"/>
              </a:rPr>
              <a:t>z</a:t>
            </a:r>
            <a:r>
              <a:rPr lang="en-US" altLang="tr-TR" sz="1600" b="1">
                <a:solidFill>
                  <a:srgbClr val="FFFFFF"/>
                </a:solidFill>
                <a:latin typeface="Arial" panose="020B0604020202020204" pitchFamily="34" charset="0"/>
              </a:rPr>
              <a:t>al</a:t>
            </a:r>
          </a:p>
          <a:p>
            <a:pPr eaLnBrk="0" fontAlgn="base" hangingPunct="0">
              <a:lnSpc>
                <a:spcPct val="80000"/>
              </a:lnSpc>
              <a:spcAft>
                <a:spcPct val="0"/>
              </a:spcAft>
              <a:buClrTx/>
              <a:buSzTx/>
              <a:buNone/>
            </a:pPr>
            <a:r>
              <a:rPr lang="en-US" altLang="tr-TR" sz="1600" b="1">
                <a:solidFill>
                  <a:srgbClr val="FFFFFF"/>
                </a:solidFill>
                <a:latin typeface="Arial" panose="020B0604020202020204" pitchFamily="34" charset="0"/>
              </a:rPr>
              <a:t>Gland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6024564" y="1334086"/>
            <a:ext cx="1501821" cy="338554"/>
          </a:xfrm>
          <a:prstGeom prst="rect">
            <a:avLst/>
          </a:prstGeom>
          <a:noFill/>
          <a:ln w="38100">
            <a:solidFill>
              <a:srgbClr val="FF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Aft>
                <a:spcPct val="0"/>
              </a:spcAft>
              <a:buClrTx/>
              <a:buSzTx/>
              <a:buNone/>
            </a:pPr>
            <a:r>
              <a:rPr lang="tr-TR" altLang="tr-TR" sz="1600" b="1">
                <a:solidFill>
                  <a:srgbClr val="FFFFFF"/>
                </a:solidFill>
                <a:latin typeface="Arial" panose="020B0604020202020204" pitchFamily="34" charset="0"/>
              </a:rPr>
              <a:t>Hareket Yönü</a:t>
            </a:r>
            <a:endParaRPr lang="en-US" altLang="tr-TR" sz="1600" b="1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9032875" y="1905000"/>
            <a:ext cx="13604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Aft>
                <a:spcPct val="0"/>
              </a:spcAft>
              <a:buClrTx/>
              <a:buSzTx/>
              <a:buNone/>
            </a:pPr>
            <a:r>
              <a:rPr lang="tr-TR" altLang="tr-TR" sz="1600" b="1">
                <a:solidFill>
                  <a:srgbClr val="FFFFFF"/>
                </a:solidFill>
                <a:latin typeface="Arial" panose="020B0604020202020204" pitchFamily="34" charset="0"/>
              </a:rPr>
              <a:t>J</a:t>
            </a:r>
            <a:r>
              <a:rPr lang="en-US" altLang="tr-TR" sz="1600" b="1">
                <a:solidFill>
                  <a:srgbClr val="FFFFFF"/>
                </a:solidFill>
                <a:latin typeface="Arial" panose="020B0604020202020204" pitchFamily="34" charset="0"/>
              </a:rPr>
              <a:t>el ( Mu</a:t>
            </a:r>
            <a:r>
              <a:rPr lang="tr-TR" altLang="tr-TR" sz="1600" b="1">
                <a:solidFill>
                  <a:srgbClr val="FFFFFF"/>
                </a:solidFill>
                <a:latin typeface="Arial" panose="020B0604020202020204" pitchFamily="34" charset="0"/>
              </a:rPr>
              <a:t>k</a:t>
            </a:r>
            <a:r>
              <a:rPr lang="en-US" altLang="tr-TR" sz="1600" b="1">
                <a:solidFill>
                  <a:srgbClr val="FFFFFF"/>
                </a:solidFill>
                <a:latin typeface="Arial" panose="020B0604020202020204" pitchFamily="34" charset="0"/>
              </a:rPr>
              <a:t>us)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9004301" y="3429001"/>
            <a:ext cx="1662113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lnSpc>
                <a:spcPct val="70000"/>
              </a:lnSpc>
              <a:spcAft>
                <a:spcPct val="0"/>
              </a:spcAft>
              <a:buClrTx/>
              <a:buSzTx/>
              <a:buNone/>
            </a:pPr>
            <a:r>
              <a:rPr lang="tr-TR" altLang="tr-TR" sz="1600" b="1">
                <a:solidFill>
                  <a:srgbClr val="FFFFFF"/>
                </a:solidFill>
                <a:latin typeface="Arial" panose="020B0604020202020204" pitchFamily="34" charset="0"/>
              </a:rPr>
              <a:t>Akışkan tabaka</a:t>
            </a:r>
            <a:endParaRPr lang="en-US" altLang="tr-TR" sz="1600" b="1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9074151" y="3886200"/>
            <a:ext cx="16303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Aft>
                <a:spcPct val="0"/>
              </a:spcAft>
              <a:buClrTx/>
              <a:buSzTx/>
              <a:buNone/>
            </a:pPr>
            <a:r>
              <a:rPr lang="en-US" altLang="tr-TR" sz="1600" b="1">
                <a:solidFill>
                  <a:srgbClr val="FFFFFF"/>
                </a:solidFill>
                <a:latin typeface="Arial" panose="020B0604020202020204" pitchFamily="34" charset="0"/>
              </a:rPr>
              <a:t>Goblet </a:t>
            </a:r>
            <a:r>
              <a:rPr lang="tr-TR" altLang="tr-TR" sz="1600" b="1">
                <a:solidFill>
                  <a:srgbClr val="FFFFFF"/>
                </a:solidFill>
                <a:latin typeface="Arial" panose="020B0604020202020204" pitchFamily="34" charset="0"/>
              </a:rPr>
              <a:t>Hücresi</a:t>
            </a:r>
            <a:endParaRPr lang="en-US" altLang="tr-TR" sz="1600" b="1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 flipH="1">
            <a:off x="6781800" y="3552825"/>
            <a:ext cx="228600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 flipH="1">
            <a:off x="7924800" y="2105025"/>
            <a:ext cx="114300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 flipH="1">
            <a:off x="6781800" y="4086225"/>
            <a:ext cx="228600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 flipH="1">
            <a:off x="5638800" y="5534025"/>
            <a:ext cx="251460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>
            <a:off x="2819400" y="3248025"/>
            <a:ext cx="152400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>
            <a:off x="2895600" y="3857625"/>
            <a:ext cx="167640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8211" name="Text Box 19"/>
          <p:cNvSpPr txBox="1">
            <a:spLocks noChangeArrowheads="1"/>
          </p:cNvSpPr>
          <p:nvPr/>
        </p:nvSpPr>
        <p:spPr bwMode="auto">
          <a:xfrm>
            <a:off x="1831976" y="6324601"/>
            <a:ext cx="1731963" cy="396875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tr-TR" altLang="tr-TR" sz="2000" b="1" i="1">
                <a:solidFill>
                  <a:srgbClr val="FF0000"/>
                </a:solidFill>
                <a:latin typeface="Arial" panose="020B0604020202020204" pitchFamily="34" charset="0"/>
              </a:rPr>
              <a:t>*</a:t>
            </a:r>
            <a:r>
              <a:rPr lang="tr-TR" altLang="tr-TR" sz="1600" b="1" i="1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tr-TR" sz="1600" b="1" i="1">
                <a:solidFill>
                  <a:srgbClr val="FF0000"/>
                </a:solidFill>
                <a:latin typeface="Arial" panose="020B0604020202020204" pitchFamily="34" charset="0"/>
              </a:rPr>
              <a:t>Williams, 1996</a:t>
            </a:r>
            <a:endParaRPr lang="en-US" altLang="tr-TR" sz="28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8212" name="Line 20"/>
          <p:cNvSpPr>
            <a:spLocks noChangeShapeType="1"/>
          </p:cNvSpPr>
          <p:nvPr/>
        </p:nvSpPr>
        <p:spPr bwMode="auto">
          <a:xfrm>
            <a:off x="1524000" y="6221413"/>
            <a:ext cx="9144000" cy="0"/>
          </a:xfrm>
          <a:prstGeom prst="line">
            <a:avLst/>
          </a:prstGeom>
          <a:noFill/>
          <a:ln w="38100" cmpd="dbl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8213" name="Text Box 21"/>
          <p:cNvSpPr txBox="1">
            <a:spLocks noChangeArrowheads="1"/>
          </p:cNvSpPr>
          <p:nvPr/>
        </p:nvSpPr>
        <p:spPr bwMode="auto">
          <a:xfrm>
            <a:off x="3287713" y="5081589"/>
            <a:ext cx="342900" cy="579437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3200" b="1">
                <a:solidFill>
                  <a:srgbClr val="FF0000"/>
                </a:solidFill>
                <a:latin typeface="Arial" panose="020B0604020202020204" pitchFamily="34" charset="0"/>
              </a:rPr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84334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Silial hareket</a:t>
            </a:r>
          </a:p>
        </p:txBody>
      </p:sp>
      <p:pic>
        <p:nvPicPr>
          <p:cNvPr id="1024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63726" y="1268414"/>
            <a:ext cx="3679825" cy="53244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951539" y="1462089"/>
            <a:ext cx="4568825" cy="4421187"/>
            <a:chOff x="2789" y="921"/>
            <a:chExt cx="2878" cy="2785"/>
          </a:xfrm>
        </p:grpSpPr>
        <p:sp>
          <p:nvSpPr>
            <p:cNvPr id="10245" name="Text Box 5"/>
            <p:cNvSpPr txBox="1">
              <a:spLocks noChangeArrowheads="1"/>
            </p:cNvSpPr>
            <p:nvPr/>
          </p:nvSpPr>
          <p:spPr bwMode="auto">
            <a:xfrm>
              <a:off x="3107" y="921"/>
              <a:ext cx="1995" cy="252"/>
            </a:xfrm>
            <a:prstGeom prst="rect">
              <a:avLst/>
            </a:prstGeom>
            <a:noFill/>
            <a:ln w="57150">
              <a:solidFill>
                <a:srgbClr val="FF0000"/>
              </a:solidFill>
              <a:miter lim="800000"/>
              <a:headEnd/>
              <a:tailEnd/>
            </a:ln>
            <a:effectLst>
              <a:outerShdw dist="17961" dir="2700000" algn="ctr" rotWithShape="0">
                <a:schemeClr val="tx1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tr-TR" altLang="tr-TR" sz="2000" b="1">
                  <a:solidFill>
                    <a:srgbClr val="0000FF"/>
                  </a:solidFill>
                  <a:latin typeface="Arial" panose="020B0604020202020204" pitchFamily="34" charset="0"/>
                </a:rPr>
                <a:t>İleri vuruş (1-3)</a:t>
              </a:r>
            </a:p>
          </p:txBody>
        </p:sp>
        <p:sp>
          <p:nvSpPr>
            <p:cNvPr id="10246" name="Text Box 6"/>
            <p:cNvSpPr txBox="1">
              <a:spLocks noChangeArrowheads="1"/>
            </p:cNvSpPr>
            <p:nvPr/>
          </p:nvSpPr>
          <p:spPr bwMode="auto">
            <a:xfrm>
              <a:off x="3107" y="2568"/>
              <a:ext cx="1995" cy="252"/>
            </a:xfrm>
            <a:prstGeom prst="rect">
              <a:avLst/>
            </a:prstGeom>
            <a:noFill/>
            <a:ln w="57150">
              <a:solidFill>
                <a:srgbClr val="FF0000"/>
              </a:solidFill>
              <a:miter lim="800000"/>
              <a:headEnd/>
              <a:tailEnd/>
            </a:ln>
            <a:effectLst>
              <a:outerShdw dist="17961" dir="2700000" algn="ctr" rotWithShape="0">
                <a:schemeClr val="tx1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tr-TR" altLang="tr-TR" sz="2000" b="1">
                  <a:solidFill>
                    <a:srgbClr val="0000FF"/>
                  </a:solidFill>
                  <a:latin typeface="Arial" panose="020B0604020202020204" pitchFamily="34" charset="0"/>
                </a:rPr>
                <a:t>Geriye vuruş (4-8)</a:t>
              </a:r>
            </a:p>
          </p:txBody>
        </p:sp>
        <p:sp>
          <p:nvSpPr>
            <p:cNvPr id="10247" name="Text Box 7"/>
            <p:cNvSpPr txBox="1">
              <a:spLocks noChangeArrowheads="1"/>
            </p:cNvSpPr>
            <p:nvPr/>
          </p:nvSpPr>
          <p:spPr bwMode="auto">
            <a:xfrm>
              <a:off x="2945" y="1302"/>
              <a:ext cx="272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tr-TR" altLang="tr-TR" sz="1800" b="1">
                  <a:solidFill>
                    <a:srgbClr val="FFFFFF"/>
                  </a:solidFill>
                  <a:latin typeface="Arial" panose="020B0604020202020204" pitchFamily="34" charset="0"/>
                </a:rPr>
                <a:t>Mukusu yayma ve genişletme</a:t>
              </a:r>
            </a:p>
          </p:txBody>
        </p:sp>
        <p:pic>
          <p:nvPicPr>
            <p:cNvPr id="10248" name="Picture 8" descr="npurpbullet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9" y="1359"/>
              <a:ext cx="15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49" name="Text Box 9"/>
            <p:cNvSpPr txBox="1">
              <a:spLocks noChangeArrowheads="1"/>
            </p:cNvSpPr>
            <p:nvPr/>
          </p:nvSpPr>
          <p:spPr bwMode="auto">
            <a:xfrm>
              <a:off x="2945" y="1568"/>
              <a:ext cx="272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tr-TR" altLang="tr-TR" sz="1800" b="1">
                  <a:solidFill>
                    <a:srgbClr val="FFFFFF"/>
                  </a:solidFill>
                  <a:latin typeface="Arial" panose="020B0604020202020204" pitchFamily="34" charset="0"/>
                </a:rPr>
                <a:t>Mukusu germe ve birbirine geçirme</a:t>
              </a:r>
            </a:p>
          </p:txBody>
        </p:sp>
        <p:pic>
          <p:nvPicPr>
            <p:cNvPr id="10250" name="Picture 10" descr="npurpbullet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9" y="1625"/>
              <a:ext cx="15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51" name="Text Box 11"/>
            <p:cNvSpPr txBox="1">
              <a:spLocks noChangeArrowheads="1"/>
            </p:cNvSpPr>
            <p:nvPr/>
          </p:nvSpPr>
          <p:spPr bwMode="auto">
            <a:xfrm>
              <a:off x="2945" y="1834"/>
              <a:ext cx="272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tr-TR" altLang="tr-TR" sz="1800" b="1">
                  <a:solidFill>
                    <a:srgbClr val="FFFFFF"/>
                  </a:solidFill>
                  <a:latin typeface="Arial" panose="020B0604020202020204" pitchFamily="34" charset="0"/>
                </a:rPr>
                <a:t>İleriye taşıma</a:t>
              </a:r>
            </a:p>
          </p:txBody>
        </p:sp>
        <p:pic>
          <p:nvPicPr>
            <p:cNvPr id="10252" name="Picture 12" descr="npurpbullet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9" y="1890"/>
              <a:ext cx="15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53" name="Text Box 13"/>
            <p:cNvSpPr txBox="1">
              <a:spLocks noChangeArrowheads="1"/>
            </p:cNvSpPr>
            <p:nvPr/>
          </p:nvSpPr>
          <p:spPr bwMode="auto">
            <a:xfrm>
              <a:off x="2945" y="2943"/>
              <a:ext cx="272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tr-TR" altLang="tr-TR" sz="1800" b="1">
                  <a:solidFill>
                    <a:srgbClr val="FFFFFF"/>
                  </a:solidFill>
                  <a:latin typeface="Arial" panose="020B0604020202020204" pitchFamily="34" charset="0"/>
                </a:rPr>
                <a:t>Mukusu serbest bırakma</a:t>
              </a:r>
            </a:p>
          </p:txBody>
        </p:sp>
        <p:pic>
          <p:nvPicPr>
            <p:cNvPr id="10254" name="Picture 14" descr="npurpbullet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9" y="3000"/>
              <a:ext cx="15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55" name="Text Box 15"/>
            <p:cNvSpPr txBox="1">
              <a:spLocks noChangeArrowheads="1"/>
            </p:cNvSpPr>
            <p:nvPr/>
          </p:nvSpPr>
          <p:spPr bwMode="auto">
            <a:xfrm>
              <a:off x="2945" y="3209"/>
              <a:ext cx="272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tr-TR" altLang="tr-TR" sz="1800" b="1">
                  <a:solidFill>
                    <a:srgbClr val="FFFFFF"/>
                  </a:solidFill>
                  <a:latin typeface="Arial" panose="020B0604020202020204" pitchFamily="34" charset="0"/>
                </a:rPr>
                <a:t>Akışkan tabaka ile birlikte kıvrılma </a:t>
              </a:r>
            </a:p>
          </p:txBody>
        </p:sp>
        <p:pic>
          <p:nvPicPr>
            <p:cNvPr id="10256" name="Picture 16" descr="npurpbullet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9" y="3266"/>
              <a:ext cx="15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57" name="Text Box 17"/>
            <p:cNvSpPr txBox="1">
              <a:spLocks noChangeArrowheads="1"/>
            </p:cNvSpPr>
            <p:nvPr/>
          </p:nvSpPr>
          <p:spPr bwMode="auto">
            <a:xfrm>
              <a:off x="2945" y="3475"/>
              <a:ext cx="272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tr-TR" altLang="tr-TR" sz="1800" b="1">
                  <a:solidFill>
                    <a:srgbClr val="FFFFFF"/>
                  </a:solidFill>
                  <a:latin typeface="Arial" panose="020B0604020202020204" pitchFamily="34" charset="0"/>
                </a:rPr>
                <a:t>İlk pozisyona geri dönme</a:t>
              </a:r>
            </a:p>
          </p:txBody>
        </p:sp>
        <p:pic>
          <p:nvPicPr>
            <p:cNvPr id="10258" name="Picture 18" descr="npurpbullet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9" y="3531"/>
              <a:ext cx="15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413500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228601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400"/>
              <a:t>Silialar 5-6 mikron uzunluğunda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tr-TR" sz="2400"/>
          </a:p>
          <a:p>
            <a:pPr eaLnBrk="1" hangingPunct="1">
              <a:defRPr/>
            </a:pPr>
            <a:r>
              <a:rPr lang="tr-TR" sz="2400"/>
              <a:t>Uçları mukusu tutan özel yapılar var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tr-TR" sz="2400"/>
          </a:p>
          <a:p>
            <a:pPr eaLnBrk="1" hangingPunct="1">
              <a:defRPr/>
            </a:pPr>
            <a:r>
              <a:rPr lang="tr-TR" sz="2400"/>
              <a:t>Dakikada 1000 defa hareket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tr-TR" sz="2400"/>
          </a:p>
          <a:p>
            <a:pPr eaLnBrk="1" hangingPunct="1">
              <a:defRPr/>
            </a:pPr>
            <a:r>
              <a:rPr lang="tr-TR" sz="2400"/>
              <a:t>Mukusu dakikada 12-15 mm ilerletir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tr-TR" sz="2400"/>
          </a:p>
        </p:txBody>
      </p:sp>
    </p:spTree>
    <p:extLst>
      <p:ext uri="{BB962C8B-B14F-4D97-AF65-F5344CB8AC3E}">
        <p14:creationId xmlns:p14="http://schemas.microsoft.com/office/powerpoint/2010/main" val="2172707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7563" y="1196975"/>
            <a:ext cx="3390900" cy="488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Mukosilier transport sistemi</a:t>
            </a:r>
          </a:p>
        </p:txBody>
      </p:sp>
      <p:pic>
        <p:nvPicPr>
          <p:cNvPr id="1331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47825" y="1196976"/>
            <a:ext cx="3359150" cy="48926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873125" y="6324601"/>
            <a:ext cx="5727700" cy="396875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tr-TR" altLang="tr-TR" sz="2000" b="1" i="1">
                <a:solidFill>
                  <a:srgbClr val="FF0000"/>
                </a:solidFill>
                <a:latin typeface="Arial" panose="020B0604020202020204" pitchFamily="34" charset="0"/>
              </a:rPr>
              <a:t>*</a:t>
            </a:r>
            <a:r>
              <a:rPr lang="tr-TR" altLang="tr-TR" sz="1600" b="1" i="1">
                <a:solidFill>
                  <a:srgbClr val="FF0000"/>
                </a:solidFill>
                <a:latin typeface="Arial" panose="020B0604020202020204" pitchFamily="34" charset="0"/>
              </a:rPr>
              <a:t>  </a:t>
            </a:r>
            <a:r>
              <a:rPr lang="en-US" altLang="tr-TR" sz="1600" b="1" i="1">
                <a:solidFill>
                  <a:srgbClr val="FF0000"/>
                </a:solidFill>
                <a:latin typeface="Arial" panose="020B0604020202020204" pitchFamily="34" charset="0"/>
              </a:rPr>
              <a:t>Courtesy of Spinger - Verlag, 1992</a:t>
            </a:r>
            <a:endParaRPr lang="en-US" altLang="tr-TR" sz="28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>
            <a:off x="1524000" y="6221413"/>
            <a:ext cx="9144000" cy="0"/>
          </a:xfrm>
          <a:prstGeom prst="line">
            <a:avLst/>
          </a:prstGeom>
          <a:noFill/>
          <a:ln w="38100" cmpd="dbl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1831975" y="1196975"/>
            <a:ext cx="342900" cy="579438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3200" b="1">
                <a:solidFill>
                  <a:srgbClr val="FF0000"/>
                </a:solidFill>
                <a:latin typeface="Arial" panose="020B0604020202020204" pitchFamily="34" charset="0"/>
              </a:rPr>
              <a:t>*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5159376" y="2346325"/>
            <a:ext cx="1895475" cy="1295400"/>
            <a:chOff x="2290" y="1478"/>
            <a:chExt cx="1194" cy="816"/>
          </a:xfrm>
        </p:grpSpPr>
        <p:sp>
          <p:nvSpPr>
            <p:cNvPr id="13328" name="Rectangle 9"/>
            <p:cNvSpPr>
              <a:spLocks noChangeArrowheads="1"/>
            </p:cNvSpPr>
            <p:nvPr/>
          </p:nvSpPr>
          <p:spPr bwMode="auto">
            <a:xfrm>
              <a:off x="2297" y="1478"/>
              <a:ext cx="1180" cy="816"/>
            </a:xfrm>
            <a:prstGeom prst="rect">
              <a:avLst/>
            </a:prstGeom>
            <a:gradFill rotWithShape="1">
              <a:gsLst>
                <a:gs pos="0">
                  <a:srgbClr val="9900CC"/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tr-TR" altLang="tr-TR" sz="1800">
                <a:solidFill>
                  <a:srgbClr val="FFFFFF"/>
                </a:solidFill>
              </a:endParaRPr>
            </a:p>
          </p:txBody>
        </p:sp>
        <p:sp>
          <p:nvSpPr>
            <p:cNvPr id="13329" name="Text Box 10"/>
            <p:cNvSpPr txBox="1">
              <a:spLocks noChangeArrowheads="1"/>
            </p:cNvSpPr>
            <p:nvPr/>
          </p:nvSpPr>
          <p:spPr bwMode="auto">
            <a:xfrm>
              <a:off x="2290" y="1548"/>
              <a:ext cx="1194" cy="674"/>
            </a:xfrm>
            <a:prstGeom prst="rect">
              <a:avLst/>
            </a:prstGeom>
            <a:noFill/>
            <a:ln>
              <a:noFill/>
            </a:ln>
            <a:effectLst>
              <a:outerShdw dist="17961" dir="2700000" algn="ctr" rotWithShape="0">
                <a:schemeClr val="tx1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tr-TR" altLang="tr-TR" sz="1600" b="1">
                  <a:solidFill>
                    <a:srgbClr val="006666"/>
                  </a:solidFill>
                  <a:latin typeface="Arial" panose="020B0604020202020204" pitchFamily="34" charset="0"/>
                </a:rPr>
                <a:t>Mukus, kontaminantları yakalar ve pasifize eder</a:t>
              </a:r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5110163" y="3860800"/>
            <a:ext cx="1993900" cy="1295400"/>
            <a:chOff x="2259" y="2432"/>
            <a:chExt cx="1256" cy="816"/>
          </a:xfrm>
        </p:grpSpPr>
        <p:sp>
          <p:nvSpPr>
            <p:cNvPr id="13326" name="Rectangle 12"/>
            <p:cNvSpPr>
              <a:spLocks noChangeArrowheads="1"/>
            </p:cNvSpPr>
            <p:nvPr/>
          </p:nvSpPr>
          <p:spPr bwMode="auto">
            <a:xfrm>
              <a:off x="2297" y="2432"/>
              <a:ext cx="1180" cy="816"/>
            </a:xfrm>
            <a:prstGeom prst="rect">
              <a:avLst/>
            </a:prstGeom>
            <a:gradFill rotWithShape="1">
              <a:gsLst>
                <a:gs pos="0">
                  <a:srgbClr val="9900CC"/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tr-TR" altLang="tr-TR" sz="1800">
                <a:solidFill>
                  <a:srgbClr val="FFFFFF"/>
                </a:solidFill>
              </a:endParaRPr>
            </a:p>
          </p:txBody>
        </p:sp>
        <p:sp>
          <p:nvSpPr>
            <p:cNvPr id="13327" name="Text Box 13"/>
            <p:cNvSpPr txBox="1">
              <a:spLocks noChangeArrowheads="1"/>
            </p:cNvSpPr>
            <p:nvPr/>
          </p:nvSpPr>
          <p:spPr bwMode="auto">
            <a:xfrm>
              <a:off x="2259" y="2580"/>
              <a:ext cx="1256" cy="520"/>
            </a:xfrm>
            <a:prstGeom prst="rect">
              <a:avLst/>
            </a:prstGeom>
            <a:noFill/>
            <a:ln>
              <a:noFill/>
            </a:ln>
            <a:effectLst>
              <a:outerShdw dist="17961" dir="2700000" algn="ctr" rotWithShape="0">
                <a:schemeClr val="tx1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tr-TR" altLang="tr-TR" sz="1600" b="1">
                  <a:solidFill>
                    <a:srgbClr val="006666"/>
                  </a:solidFill>
                  <a:latin typeface="Arial" panose="020B0604020202020204" pitchFamily="34" charset="0"/>
                </a:rPr>
                <a:t>Silialar, kontaminantları yukarıya taşır</a:t>
              </a:r>
            </a:p>
          </p:txBody>
        </p:sp>
      </p:grpSp>
      <p:sp>
        <p:nvSpPr>
          <p:cNvPr id="53262" name="Line 14"/>
          <p:cNvSpPr>
            <a:spLocks noChangeShapeType="1"/>
          </p:cNvSpPr>
          <p:nvPr/>
        </p:nvSpPr>
        <p:spPr bwMode="auto">
          <a:xfrm flipV="1">
            <a:off x="4079876" y="4292601"/>
            <a:ext cx="1152525" cy="288925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>
            <a:outerShdw dist="28398" dir="1593903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53263" name="Line 15"/>
          <p:cNvSpPr>
            <a:spLocks noChangeShapeType="1"/>
          </p:cNvSpPr>
          <p:nvPr/>
        </p:nvSpPr>
        <p:spPr bwMode="auto">
          <a:xfrm>
            <a:off x="4224338" y="1917701"/>
            <a:ext cx="1079500" cy="574675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>
            <a:outerShdw dist="28398" dir="1593903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53264" name="Line 16"/>
          <p:cNvSpPr>
            <a:spLocks noChangeShapeType="1"/>
          </p:cNvSpPr>
          <p:nvPr/>
        </p:nvSpPr>
        <p:spPr bwMode="auto">
          <a:xfrm flipH="1" flipV="1">
            <a:off x="6889750" y="2781300"/>
            <a:ext cx="1511300" cy="14605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>
            <a:outerShdw dist="28398" dir="1593903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53265" name="Line 17"/>
          <p:cNvSpPr>
            <a:spLocks noChangeShapeType="1"/>
          </p:cNvSpPr>
          <p:nvPr/>
        </p:nvSpPr>
        <p:spPr bwMode="auto">
          <a:xfrm flipH="1" flipV="1">
            <a:off x="6815139" y="4419601"/>
            <a:ext cx="1152525" cy="288925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>
            <a:outerShdw dist="28398" dir="1593903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913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3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53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53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3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3800"/>
              <a:t>Mukosilier hareket sistemi bozukluğu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tr-TR" sz="2400"/>
          </a:p>
          <a:p>
            <a:pPr eaLnBrk="1" hangingPunct="1">
              <a:defRPr/>
            </a:pPr>
            <a:r>
              <a:rPr lang="tr-TR" sz="2400"/>
              <a:t>Silianın hareket frekansı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tr-TR" sz="2400"/>
          </a:p>
          <a:p>
            <a:pPr eaLnBrk="1" hangingPunct="1">
              <a:defRPr/>
            </a:pPr>
            <a:r>
              <a:rPr lang="tr-TR" sz="2400"/>
              <a:t>Mukus kalınlığı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tr-TR" sz="2400"/>
          </a:p>
          <a:p>
            <a:pPr eaLnBrk="1" hangingPunct="1">
              <a:defRPr/>
            </a:pPr>
            <a:r>
              <a:rPr lang="tr-TR" sz="2400"/>
              <a:t>Akışkan tabakanın derinliği etkilenir</a:t>
            </a:r>
          </a:p>
        </p:txBody>
      </p:sp>
    </p:spTree>
    <p:extLst>
      <p:ext uri="{BB962C8B-B14F-4D97-AF65-F5344CB8AC3E}">
        <p14:creationId xmlns:p14="http://schemas.microsoft.com/office/powerpoint/2010/main" val="818402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Akçaağaç">
  <a:themeElements>
    <a:clrScheme name="Akçaağaç 6">
      <a:dk1>
        <a:srgbClr val="006699"/>
      </a:dk1>
      <a:lt1>
        <a:srgbClr val="FFFFFF"/>
      </a:lt1>
      <a:dk2>
        <a:srgbClr val="006666"/>
      </a:dk2>
      <a:lt2>
        <a:srgbClr val="CCECFF"/>
      </a:lt2>
      <a:accent1>
        <a:srgbClr val="00CCFF"/>
      </a:accent1>
      <a:accent2>
        <a:srgbClr val="017A83"/>
      </a:accent2>
      <a:accent3>
        <a:srgbClr val="AAB8B8"/>
      </a:accent3>
      <a:accent4>
        <a:srgbClr val="DADADA"/>
      </a:accent4>
      <a:accent5>
        <a:srgbClr val="AAE2FF"/>
      </a:accent5>
      <a:accent6>
        <a:srgbClr val="016E76"/>
      </a:accent6>
      <a:hlink>
        <a:srgbClr val="FFFFCC"/>
      </a:hlink>
      <a:folHlink>
        <a:srgbClr val="99FF99"/>
      </a:folHlink>
    </a:clrScheme>
    <a:fontScheme name="Akçaağaç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kçaağaç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kçaağaç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228</Words>
  <Application>Microsoft Office PowerPoint</Application>
  <PresentationFormat>Geniş ekran</PresentationFormat>
  <Paragraphs>65</Paragraphs>
  <Slides>11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Wingdings</vt:lpstr>
      <vt:lpstr>Office Teması</vt:lpstr>
      <vt:lpstr>Akçaağaç</vt:lpstr>
      <vt:lpstr>SOLUNUM SİSTEMİ HASTALIKLARI</vt:lpstr>
      <vt:lpstr>TEMEL FONKSİYON</vt:lpstr>
      <vt:lpstr>PowerPoint Sunusu</vt:lpstr>
      <vt:lpstr>Havayolu defansı</vt:lpstr>
      <vt:lpstr>Havayolu defansı</vt:lpstr>
      <vt:lpstr>Silial hareket</vt:lpstr>
      <vt:lpstr>PowerPoint Sunusu</vt:lpstr>
      <vt:lpstr>Mukosilier transport sistemi</vt:lpstr>
      <vt:lpstr>Mukosilier hareket sistemi bozukluğu</vt:lpstr>
      <vt:lpstr>Alveolar makrofaj sistemi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SOLUNUM SİSTEMİ HASTALIKLARI</dc:title>
  <dc:creator>Esra</dc:creator>
  <cp:lastModifiedBy>Esra</cp:lastModifiedBy>
  <cp:revision>1</cp:revision>
  <dcterms:created xsi:type="dcterms:W3CDTF">2020-05-12T07:50:18Z</dcterms:created>
  <dcterms:modified xsi:type="dcterms:W3CDTF">2020-05-12T07:50:51Z</dcterms:modified>
</cp:coreProperties>
</file>