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4" r:id="rId2"/>
    <p:sldId id="258" r:id="rId3"/>
    <p:sldId id="256" r:id="rId4"/>
    <p:sldId id="257" r:id="rId5"/>
    <p:sldId id="262" r:id="rId6"/>
    <p:sldId id="272" r:id="rId7"/>
    <p:sldId id="273" r:id="rId8"/>
    <p:sldId id="274" r:id="rId9"/>
    <p:sldId id="275" r:id="rId10"/>
    <p:sldId id="276" r:id="rId11"/>
    <p:sldId id="259" r:id="rId12"/>
    <p:sldId id="269" r:id="rId13"/>
    <p:sldId id="263" r:id="rId14"/>
    <p:sldId id="261" r:id="rId15"/>
    <p:sldId id="265" r:id="rId16"/>
    <p:sldId id="266" r:id="rId17"/>
    <p:sldId id="267" r:id="rId18"/>
    <p:sldId id="268" r:id="rId19"/>
    <p:sldId id="270" r:id="rId20"/>
    <p:sldId id="271"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2" d="100"/>
          <a:sy n="72" d="100"/>
        </p:scale>
        <p:origin x="-1122" y="-12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1997267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2379172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1237123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27249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2885041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313892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7529573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93249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658960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899027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3A005C95-2425-47B5-AFBD-7D1AC4506D35}" type="datetimeFigureOut">
              <a:rPr lang="tr-TR" smtClean="0"/>
              <a:pPr/>
              <a:t>07.04.2020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28578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005C95-2425-47B5-AFBD-7D1AC4506D35}" type="datetimeFigureOut">
              <a:rPr lang="tr-TR" smtClean="0"/>
              <a:pPr/>
              <a:t>07.04.2020</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ACB888-7C00-41B0-99BB-0C5F6AF6FF6D}" type="slidenum">
              <a:rPr lang="tr-TR" smtClean="0"/>
              <a:pPr/>
              <a:t>‹#›</a:t>
            </a:fld>
            <a:endParaRPr lang="tr-TR"/>
          </a:p>
        </p:txBody>
      </p:sp>
    </p:spTree>
    <p:extLst>
      <p:ext uri="{BB962C8B-B14F-4D97-AF65-F5344CB8AC3E}">
        <p14:creationId xmlns:p14="http://schemas.microsoft.com/office/powerpoint/2010/main" xmlns="" val="36738139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instagram.com/mdtistanbul/?hl=tr" TargetMode="External"/><Relationship Id="rId2" Type="http://schemas.openxmlformats.org/officeDocument/2006/relationships/hyperlink" Target="https://sanatkaravani.com/modern-dans-nedir-ne-degildir/" TargetMode="External"/><Relationship Id="rId1" Type="http://schemas.openxmlformats.org/officeDocument/2006/relationships/slideLayout" Target="../slideLayouts/slideLayout2.xml"/><Relationship Id="rId6" Type="http://schemas.openxmlformats.org/officeDocument/2006/relationships/hyperlink" Target="https://marthagraham.org/" TargetMode="External"/><Relationship Id="rId5" Type="http://schemas.openxmlformats.org/officeDocument/2006/relationships/hyperlink" Target="https://www.instagram.com/moderndanstoplulugu/" TargetMode="External"/><Relationship Id="rId4" Type="http://schemas.openxmlformats.org/officeDocument/2006/relationships/hyperlink" Target="https://www.operabale.gov.tr/tr-tr/ankara/Sayfalar/repertoire.aspx"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836712"/>
            <a:ext cx="5760640" cy="1224136"/>
          </a:xfrm>
        </p:spPr>
        <p:txBody>
          <a:bodyPr>
            <a:normAutofit/>
          </a:bodyPr>
          <a:lstStyle/>
          <a:p>
            <a:r>
              <a:rPr lang="tr-TR" sz="2800" b="1" dirty="0" smtClean="0"/>
              <a:t>ANKARA ÜNİVERSİTESİ SPOR BİLİMLERİ FAKÜLTESİ</a:t>
            </a:r>
            <a:endParaRPr lang="tr-TR" sz="2800" b="1"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467544" y="584684"/>
            <a:ext cx="1512168" cy="1512168"/>
          </a:xfr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50030" y="404664"/>
            <a:ext cx="1872208" cy="1872208"/>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691680" y="2564904"/>
            <a:ext cx="5760640" cy="2808312"/>
          </a:xfrm>
          <a:prstGeom prst="rect">
            <a:avLst/>
          </a:prstGeom>
        </p:spPr>
      </p:pic>
      <p:sp>
        <p:nvSpPr>
          <p:cNvPr id="8" name="Dikdörtgen 7"/>
          <p:cNvSpPr/>
          <p:nvPr/>
        </p:nvSpPr>
        <p:spPr>
          <a:xfrm>
            <a:off x="1979712" y="1792586"/>
            <a:ext cx="4757638" cy="646331"/>
          </a:xfrm>
          <a:prstGeom prst="rect">
            <a:avLst/>
          </a:prstGeom>
        </p:spPr>
        <p:txBody>
          <a:bodyPr wrap="square">
            <a:spAutoFit/>
          </a:bodyPr>
          <a:lstStyle/>
          <a:p>
            <a:pPr lvl="0" algn="ctr"/>
            <a:r>
              <a:rPr lang="tr-TR" b="1" dirty="0">
                <a:solidFill>
                  <a:prstClr val="black"/>
                </a:solidFill>
              </a:rPr>
              <a:t>DERS DIŞI ETKİNLİKLER</a:t>
            </a:r>
          </a:p>
          <a:p>
            <a:pPr lvl="0" algn="ctr"/>
            <a:r>
              <a:rPr lang="tr-TR" b="1" dirty="0">
                <a:solidFill>
                  <a:prstClr val="black"/>
                </a:solidFill>
              </a:rPr>
              <a:t>MODERN DANS</a:t>
            </a:r>
          </a:p>
        </p:txBody>
      </p:sp>
      <p:sp>
        <p:nvSpPr>
          <p:cNvPr id="9" name="Metin kutusu 8"/>
          <p:cNvSpPr txBox="1"/>
          <p:nvPr/>
        </p:nvSpPr>
        <p:spPr>
          <a:xfrm>
            <a:off x="2339752" y="5589239"/>
            <a:ext cx="4176464" cy="646331"/>
          </a:xfrm>
          <a:prstGeom prst="rect">
            <a:avLst/>
          </a:prstGeom>
          <a:noFill/>
        </p:spPr>
        <p:txBody>
          <a:bodyPr wrap="square" rtlCol="0">
            <a:spAutoFit/>
          </a:bodyPr>
          <a:lstStyle/>
          <a:p>
            <a:pPr algn="ctr"/>
            <a:r>
              <a:rPr lang="tr-TR" b="1" dirty="0" smtClean="0"/>
              <a:t>ASLI AYNACIOĞLU  17170097</a:t>
            </a:r>
          </a:p>
          <a:p>
            <a:pPr algn="ctr"/>
            <a:r>
              <a:rPr lang="tr-TR" b="1" dirty="0" smtClean="0"/>
              <a:t>ECEM KÜÇÜKDEVECİ  17170084</a:t>
            </a:r>
            <a:endParaRPr lang="tr-TR" b="1" dirty="0"/>
          </a:p>
        </p:txBody>
      </p:sp>
    </p:spTree>
    <p:extLst>
      <p:ext uri="{BB962C8B-B14F-4D97-AF65-F5344CB8AC3E}">
        <p14:creationId xmlns:p14="http://schemas.microsoft.com/office/powerpoint/2010/main" xmlns="" val="3754479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Modern Dans</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48922" y="1600200"/>
            <a:ext cx="8046156" cy="4525963"/>
          </a:xfrm>
        </p:spPr>
      </p:pic>
    </p:spTree>
    <p:extLst>
      <p:ext uri="{BB962C8B-B14F-4D97-AF65-F5344CB8AC3E}">
        <p14:creationId xmlns:p14="http://schemas.microsoft.com/office/powerpoint/2010/main" xmlns="" val="28012213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0000" lnSpcReduction="20000"/>
          </a:bodyPr>
          <a:lstStyle/>
          <a:p>
            <a:r>
              <a:rPr lang="tr-TR" dirty="0"/>
              <a:t>Modern dansın Ortodoks stili 1926 yılında </a:t>
            </a:r>
            <a:r>
              <a:rPr lang="tr-TR" i="1" dirty="0"/>
              <a:t>Martha </a:t>
            </a:r>
            <a:r>
              <a:rPr lang="tr-TR" i="1" dirty="0" err="1"/>
              <a:t>Graham</a:t>
            </a:r>
            <a:r>
              <a:rPr lang="tr-TR" dirty="0"/>
              <a:t> tarafından başlatılıp </a:t>
            </a:r>
            <a:r>
              <a:rPr lang="tr-TR" i="1" dirty="0" err="1"/>
              <a:t>Dorih</a:t>
            </a:r>
            <a:r>
              <a:rPr lang="tr-TR" i="1" dirty="0"/>
              <a:t> </a:t>
            </a:r>
            <a:r>
              <a:rPr lang="tr-TR" i="1" dirty="0" err="1"/>
              <a:t>Humprey</a:t>
            </a:r>
            <a:r>
              <a:rPr lang="tr-TR" dirty="0"/>
              <a:t> ile son bulmuştur. Sonrasında modern dansla klasik bale arasında çok ince bir çizgi bile kalmamış, iç içe geçmişlerdir. </a:t>
            </a:r>
            <a:r>
              <a:rPr lang="tr-TR" i="1" dirty="0" err="1"/>
              <a:t>Graham</a:t>
            </a:r>
            <a:r>
              <a:rPr lang="tr-TR" dirty="0"/>
              <a:t> ve </a:t>
            </a:r>
            <a:r>
              <a:rPr lang="tr-TR" i="1" dirty="0" err="1"/>
              <a:t>Humprey</a:t>
            </a:r>
            <a:r>
              <a:rPr lang="tr-TR" dirty="0"/>
              <a:t> gibi koreograf ve teorisyenler, dansın ana merkezine gövdeyi oturttular ve bunu da dans mekanının merkezinde olması gerektiğini ifade ederlerken özellikle zıplamadan ve parmak ucunda dans etme tekniğinden uzak durdular.  </a:t>
            </a:r>
            <a:r>
              <a:rPr lang="tr-TR" i="1" dirty="0"/>
              <a:t>Martha</a:t>
            </a:r>
            <a:r>
              <a:rPr lang="tr-TR" dirty="0"/>
              <a:t> ortaya koyduğu tekniğiyle dansçılara vücutlarını ifade için bir enstrüman olarak kullanmaları doğrultusunda yepyeni bir yol açmıştır. </a:t>
            </a:r>
            <a:r>
              <a:rPr lang="tr-TR" i="1" dirty="0"/>
              <a:t>Martha </a:t>
            </a:r>
            <a:r>
              <a:rPr lang="tr-TR" i="1" dirty="0" err="1"/>
              <a:t>Graham</a:t>
            </a:r>
            <a:r>
              <a:rPr lang="tr-TR" dirty="0"/>
              <a:t>, modern dansın en önemli temsilcisi olarak literatürde yerini almıştır. </a:t>
            </a:r>
            <a:r>
              <a:rPr lang="tr-TR" i="1" dirty="0" err="1"/>
              <a:t>Aaron</a:t>
            </a:r>
            <a:r>
              <a:rPr lang="tr-TR" i="1" dirty="0"/>
              <a:t> </a:t>
            </a:r>
            <a:r>
              <a:rPr lang="tr-TR" i="1" dirty="0" err="1"/>
              <a:t>Copland</a:t>
            </a:r>
            <a:r>
              <a:rPr lang="tr-TR" dirty="0"/>
              <a:t>, </a:t>
            </a:r>
            <a:r>
              <a:rPr lang="tr-TR" i="1" dirty="0" err="1"/>
              <a:t>Appalachian</a:t>
            </a:r>
            <a:r>
              <a:rPr lang="tr-TR" i="1" dirty="0"/>
              <a:t> Spring</a:t>
            </a:r>
            <a:r>
              <a:rPr lang="tr-TR" dirty="0"/>
              <a:t> bale müziğini (1944) Martha </a:t>
            </a:r>
            <a:r>
              <a:rPr lang="tr-TR" dirty="0" err="1"/>
              <a:t>Graham</a:t>
            </a:r>
            <a:r>
              <a:rPr lang="tr-TR" dirty="0"/>
              <a:t> için bestelemiştir (</a:t>
            </a:r>
            <a:r>
              <a:rPr lang="tr-TR" dirty="0" err="1"/>
              <a:t>Ballett</a:t>
            </a:r>
            <a:r>
              <a:rPr lang="tr-TR" dirty="0"/>
              <a:t> </a:t>
            </a:r>
            <a:r>
              <a:rPr lang="tr-TR" dirty="0" err="1"/>
              <a:t>For</a:t>
            </a:r>
            <a:r>
              <a:rPr lang="tr-TR" dirty="0"/>
              <a:t> Martha) Aynı zamanda, günümüzde en başarılı </a:t>
            </a:r>
            <a:r>
              <a:rPr lang="tr-TR" dirty="0" err="1"/>
              <a:t>companylerden</a:t>
            </a:r>
            <a:r>
              <a:rPr lang="tr-TR" dirty="0"/>
              <a:t> biri olan, modern dans adına çok büyük işler başaran Martha </a:t>
            </a:r>
            <a:r>
              <a:rPr lang="tr-TR" dirty="0" err="1"/>
              <a:t>Graham</a:t>
            </a:r>
            <a:r>
              <a:rPr lang="tr-TR" dirty="0"/>
              <a:t> </a:t>
            </a:r>
            <a:r>
              <a:rPr lang="tr-TR" dirty="0" err="1"/>
              <a:t>Dance</a:t>
            </a:r>
            <a:r>
              <a:rPr lang="tr-TR" dirty="0"/>
              <a:t> </a:t>
            </a:r>
            <a:r>
              <a:rPr lang="tr-TR" dirty="0" err="1"/>
              <a:t>Company</a:t>
            </a:r>
            <a:r>
              <a:rPr lang="tr-TR" dirty="0"/>
              <a:t>, bize modern dansın ne denli kuvvetli bir dans türü olduğunu kanıtlamaya devam ediyor.</a:t>
            </a:r>
          </a:p>
        </p:txBody>
      </p:sp>
    </p:spTree>
    <p:extLst>
      <p:ext uri="{BB962C8B-B14F-4D97-AF65-F5344CB8AC3E}">
        <p14:creationId xmlns:p14="http://schemas.microsoft.com/office/powerpoint/2010/main" xmlns="" val="18337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Martha </a:t>
            </a:r>
            <a:r>
              <a:rPr lang="tr-TR" dirty="0" err="1" smtClean="0"/>
              <a:t>Graham</a:t>
            </a:r>
            <a:r>
              <a:rPr lang="tr-TR" dirty="0" smtClean="0"/>
              <a:t> </a:t>
            </a:r>
            <a:r>
              <a:rPr lang="tr-TR" dirty="0" err="1" smtClean="0"/>
              <a:t>Dance</a:t>
            </a:r>
            <a:r>
              <a:rPr lang="tr-TR" dirty="0" smtClean="0"/>
              <a:t> </a:t>
            </a:r>
            <a:r>
              <a:rPr lang="tr-TR" dirty="0" err="1" smtClean="0"/>
              <a:t>Company</a:t>
            </a:r>
            <a:endParaRPr lang="tr-TR" dirty="0"/>
          </a:p>
        </p:txBody>
      </p:sp>
      <p:sp>
        <p:nvSpPr>
          <p:cNvPr id="3" name="İçerik Yer Tutucusu 2"/>
          <p:cNvSpPr>
            <a:spLocks noGrp="1"/>
          </p:cNvSpPr>
          <p:nvPr>
            <p:ph idx="1"/>
          </p:nvPr>
        </p:nvSpPr>
        <p:spPr/>
        <p:txBody>
          <a:bodyPr>
            <a:normAutofit/>
          </a:bodyPr>
          <a:lstStyle/>
          <a:p>
            <a:r>
              <a:rPr lang="tr-TR" sz="1600" dirty="0"/>
              <a:t>1926'da kurulan Martha </a:t>
            </a:r>
            <a:r>
              <a:rPr lang="tr-TR" sz="1600" dirty="0" err="1"/>
              <a:t>Graham</a:t>
            </a:r>
            <a:r>
              <a:rPr lang="tr-TR" sz="1600" dirty="0"/>
              <a:t> </a:t>
            </a:r>
            <a:r>
              <a:rPr lang="tr-TR" sz="1600" dirty="0" smtClean="0"/>
              <a:t>Dans Okulu , </a:t>
            </a:r>
            <a:r>
              <a:rPr lang="tr-TR" sz="1600" dirty="0"/>
              <a:t>en eski Amerikan </a:t>
            </a:r>
            <a:r>
              <a:rPr lang="tr-TR" sz="1600" dirty="0" smtClean="0"/>
              <a:t>dans okulu olarak </a:t>
            </a:r>
            <a:r>
              <a:rPr lang="tr-TR" sz="1600" dirty="0"/>
              <a:t>bilinir. Martha </a:t>
            </a:r>
            <a:r>
              <a:rPr lang="tr-TR" sz="1600" dirty="0" err="1"/>
              <a:t>Graham</a:t>
            </a:r>
            <a:r>
              <a:rPr lang="tr-TR" sz="1600" dirty="0"/>
              <a:t> tarafından çağdaş bir dans </a:t>
            </a:r>
            <a:r>
              <a:rPr lang="tr-TR" sz="1600" dirty="0" smtClean="0"/>
              <a:t>okulu </a:t>
            </a:r>
            <a:r>
              <a:rPr lang="tr-TR" sz="1600" dirty="0"/>
              <a:t>olarak kurulan </a:t>
            </a:r>
            <a:r>
              <a:rPr lang="tr-TR" sz="1600" dirty="0" err="1" smtClean="0"/>
              <a:t>company</a:t>
            </a:r>
            <a:r>
              <a:rPr lang="tr-TR" sz="1600" dirty="0" smtClean="0"/>
              <a:t>, </a:t>
            </a:r>
            <a:r>
              <a:rPr lang="tr-TR" sz="1600" dirty="0"/>
              <a:t>1991'de </a:t>
            </a:r>
            <a:r>
              <a:rPr lang="tr-TR" sz="1600" dirty="0" err="1"/>
              <a:t>Graham'ın</a:t>
            </a:r>
            <a:r>
              <a:rPr lang="tr-TR" sz="1600" dirty="0"/>
              <a:t> ölümünden </a:t>
            </a:r>
            <a:r>
              <a:rPr lang="tr-TR" sz="1600" dirty="0" smtClean="0"/>
              <a:t>sonra da ,  klasikleri </a:t>
            </a:r>
            <a:r>
              <a:rPr lang="tr-TR" sz="1600" dirty="0"/>
              <a:t>canlandırmaya ve dansçıları eğitmeye </a:t>
            </a:r>
            <a:r>
              <a:rPr lang="tr-TR" sz="1600" dirty="0" smtClean="0"/>
              <a:t>devam ediyor.</a:t>
            </a:r>
          </a:p>
          <a:p>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99592" y="2852936"/>
            <a:ext cx="3266131" cy="322770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44008" y="2852936"/>
            <a:ext cx="3168352" cy="3227706"/>
          </a:xfrm>
          <a:prstGeom prst="rect">
            <a:avLst/>
          </a:prstGeom>
        </p:spPr>
      </p:pic>
    </p:spTree>
    <p:extLst>
      <p:ext uri="{BB962C8B-B14F-4D97-AF65-F5344CB8AC3E}">
        <p14:creationId xmlns:p14="http://schemas.microsoft.com/office/powerpoint/2010/main" xmlns="" val="35108353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15497" y="548681"/>
            <a:ext cx="4848791" cy="5719384"/>
          </a:xfrm>
        </p:spPr>
      </p:pic>
    </p:spTree>
    <p:extLst>
      <p:ext uri="{BB962C8B-B14F-4D97-AF65-F5344CB8AC3E}">
        <p14:creationId xmlns:p14="http://schemas.microsoft.com/office/powerpoint/2010/main" xmlns="" val="3200437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smtClean="0"/>
              <a:t>TÜRKİYE’DE MODERN DANS</a:t>
            </a:r>
            <a:endParaRPr lang="tr-TR" b="1" dirty="0"/>
          </a:p>
        </p:txBody>
      </p:sp>
      <p:sp>
        <p:nvSpPr>
          <p:cNvPr id="3" name="İçerik Yer Tutucusu 2"/>
          <p:cNvSpPr>
            <a:spLocks noGrp="1"/>
          </p:cNvSpPr>
          <p:nvPr>
            <p:ph idx="1"/>
          </p:nvPr>
        </p:nvSpPr>
        <p:spPr>
          <a:xfrm>
            <a:off x="457200" y="1600201"/>
            <a:ext cx="8229600" cy="1684784"/>
          </a:xfrm>
        </p:spPr>
        <p:txBody>
          <a:bodyPr>
            <a:normAutofit lnSpcReduction="10000"/>
          </a:bodyPr>
          <a:lstStyle/>
          <a:p>
            <a:r>
              <a:rPr lang="tr-TR" sz="1600" dirty="0" smtClean="0"/>
              <a:t>İyi bir dansçı olabilmek için öncelikle konservatuvar eğitimi almak gerekir. Türkiye ‘deki bazı devlet okullarını şu şekilde sıralayabiliriz :</a:t>
            </a:r>
          </a:p>
          <a:p>
            <a:r>
              <a:rPr lang="tr-TR" sz="1600" dirty="0" smtClean="0"/>
              <a:t>Ankara Üniversitesi Devlet Konservatuvarı Modern Dans </a:t>
            </a:r>
            <a:r>
              <a:rPr lang="tr-TR" sz="1600" dirty="0" err="1" smtClean="0"/>
              <a:t>Anasanat</a:t>
            </a:r>
            <a:r>
              <a:rPr lang="tr-TR" sz="1600" dirty="0" smtClean="0"/>
              <a:t> Dalı</a:t>
            </a:r>
          </a:p>
          <a:p>
            <a:r>
              <a:rPr lang="tr-TR" sz="1600" dirty="0" smtClean="0"/>
              <a:t>Hacettepe Üniversitesi Anakara Devlet Konservatuvarı Modern Dans Sanat Dalı</a:t>
            </a:r>
          </a:p>
          <a:p>
            <a:r>
              <a:rPr lang="tr-TR" sz="1600" dirty="0" smtClean="0"/>
              <a:t> Mimar Sinan Güzel Sanatlar Üniversitesi İstanbul Devlet Konservatuvarı Çağdaş Dans </a:t>
            </a:r>
            <a:r>
              <a:rPr lang="tr-TR" sz="1600" dirty="0" err="1" smtClean="0"/>
              <a:t>Anasanat</a:t>
            </a:r>
            <a:r>
              <a:rPr lang="tr-TR" sz="1600" dirty="0" smtClean="0"/>
              <a:t> Dalı</a:t>
            </a:r>
          </a:p>
          <a:p>
            <a:endParaRPr lang="tr-TR" sz="1600" i="1" dirty="0" smtClean="0"/>
          </a:p>
          <a:p>
            <a:pPr marL="0" indent="0">
              <a:buNone/>
            </a:pPr>
            <a:endParaRPr lang="tr-TR" sz="1600" dirty="0"/>
          </a:p>
        </p:txBody>
      </p:sp>
      <p:pic>
        <p:nvPicPr>
          <p:cNvPr id="6" name="Resim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31640" y="3284984"/>
            <a:ext cx="6336703" cy="2857500"/>
          </a:xfrm>
          <a:prstGeom prst="rect">
            <a:avLst/>
          </a:prstGeom>
        </p:spPr>
      </p:pic>
    </p:spTree>
    <p:extLst>
      <p:ext uri="{BB962C8B-B14F-4D97-AF65-F5344CB8AC3E}">
        <p14:creationId xmlns:p14="http://schemas.microsoft.com/office/powerpoint/2010/main" xmlns="" val="35259164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Akara Üniversitesi bazı eserleri: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779912" y="2047798"/>
            <a:ext cx="2016224" cy="2899243"/>
          </a:xfr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444208" y="2060848"/>
            <a:ext cx="2088232" cy="2886194"/>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43608" y="2060848"/>
            <a:ext cx="2021160" cy="2886194"/>
          </a:xfrm>
          <a:prstGeom prst="rect">
            <a:avLst/>
          </a:prstGeom>
        </p:spPr>
      </p:pic>
    </p:spTree>
    <p:extLst>
      <p:ext uri="{BB962C8B-B14F-4D97-AF65-F5344CB8AC3E}">
        <p14:creationId xmlns:p14="http://schemas.microsoft.com/office/powerpoint/2010/main" xmlns="" val="310929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Hacettepe Üniversitesi bazı eserleri: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331640" y="1700809"/>
            <a:ext cx="2880320" cy="3816423"/>
          </a:xfrm>
        </p:spPr>
      </p:pic>
      <p:pic>
        <p:nvPicPr>
          <p:cNvPr id="6" name="Resim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220072" y="1707909"/>
            <a:ext cx="2698696" cy="3809323"/>
          </a:xfrm>
          <a:prstGeom prst="rect">
            <a:avLst/>
          </a:prstGeom>
        </p:spPr>
      </p:pic>
    </p:spTree>
    <p:extLst>
      <p:ext uri="{BB962C8B-B14F-4D97-AF65-F5344CB8AC3E}">
        <p14:creationId xmlns:p14="http://schemas.microsoft.com/office/powerpoint/2010/main" xmlns="" val="1560492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Mimar Sinan Güzel Sanatlar Üniversitesi bazı eserleri:</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83568" y="1797763"/>
            <a:ext cx="3384376" cy="4237641"/>
          </a:xfr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004048" y="1772814"/>
            <a:ext cx="3274616" cy="4320482"/>
          </a:xfrm>
          <a:prstGeom prst="rect">
            <a:avLst/>
          </a:prstGeom>
        </p:spPr>
      </p:pic>
    </p:spTree>
    <p:extLst>
      <p:ext uri="{BB962C8B-B14F-4D97-AF65-F5344CB8AC3E}">
        <p14:creationId xmlns:p14="http://schemas.microsoft.com/office/powerpoint/2010/main" xmlns="" val="31786190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Ankara Devlet Opera Ve Balesi Modern Dans Topluluğu</a:t>
            </a:r>
            <a:endParaRPr lang="tr-TR" dirty="0"/>
          </a:p>
        </p:txBody>
      </p:sp>
      <p:sp>
        <p:nvSpPr>
          <p:cNvPr id="3" name="İçerik Yer Tutucusu 2"/>
          <p:cNvSpPr>
            <a:spLocks noGrp="1"/>
          </p:cNvSpPr>
          <p:nvPr>
            <p:ph idx="1"/>
          </p:nvPr>
        </p:nvSpPr>
        <p:spPr/>
        <p:txBody>
          <a:bodyPr>
            <a:normAutofit/>
          </a:bodyPr>
          <a:lstStyle/>
          <a:p>
            <a:r>
              <a:rPr lang="tr-TR" sz="1600" dirty="0" err="1"/>
              <a:t>MDT’nin</a:t>
            </a:r>
            <a:r>
              <a:rPr lang="tr-TR" sz="1600" dirty="0"/>
              <a:t> kuruluş amacı ve üstlenmiş olduğu misyon, batının ucuz bir taklidi olmadan, kendi kültürüne bağlı özgün bir ekol oluştur, ülkemizi, dünya platformlarında nitelikli eserlerle temsil edilebilecek kadrodan oluşan çağdaş, profesyonel bir topluluk yaratmak, Türk toplumunun çağdaş kimliğinin sahne sanatlarındaki temsilcisi olarak modern dansı tanıtmak ve özgün sanat bilincini geniş kitlelere yansıtmaktır.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5576" y="3140968"/>
            <a:ext cx="2265867" cy="2989767"/>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86606" y="3140967"/>
            <a:ext cx="2237522" cy="2989767"/>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228184" y="3140969"/>
            <a:ext cx="2232248" cy="2989766"/>
          </a:xfrm>
          <a:prstGeom prst="rect">
            <a:avLst/>
          </a:prstGeom>
        </p:spPr>
      </p:pic>
    </p:spTree>
    <p:extLst>
      <p:ext uri="{BB962C8B-B14F-4D97-AF65-F5344CB8AC3E}">
        <p14:creationId xmlns:p14="http://schemas.microsoft.com/office/powerpoint/2010/main" xmlns="" val="3881976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İstanbul Devlet Opera Ve Balesi Modern Dans Topluluğu</a:t>
            </a:r>
            <a:endParaRPr lang="tr-TR" dirty="0"/>
          </a:p>
        </p:txBody>
      </p:sp>
      <p:sp>
        <p:nvSpPr>
          <p:cNvPr id="3" name="İçerik Yer Tutucusu 2"/>
          <p:cNvSpPr>
            <a:spLocks noGrp="1"/>
          </p:cNvSpPr>
          <p:nvPr>
            <p:ph idx="1"/>
          </p:nvPr>
        </p:nvSpPr>
        <p:spPr/>
        <p:txBody>
          <a:bodyPr/>
          <a:lstStyle/>
          <a:p>
            <a:r>
              <a:rPr lang="tr-TR" sz="1600" dirty="0"/>
              <a:t>D</a:t>
            </a:r>
            <a:r>
              <a:rPr lang="tr-TR" sz="1600" dirty="0" smtClean="0"/>
              <a:t>evlet </a:t>
            </a:r>
            <a:r>
              <a:rPr lang="tr-TR" sz="1600" dirty="0"/>
              <a:t>opera ve balesi genel müdürlüğüne bağlı olarak açılmış olan proje bazında çalışmalarına başlayan dans </a:t>
            </a:r>
            <a:r>
              <a:rPr lang="tr-TR" sz="1600" dirty="0" smtClean="0"/>
              <a:t>topluluğudur.</a:t>
            </a:r>
            <a:r>
              <a:rPr lang="tr-TR" dirty="0"/>
              <a:t/>
            </a:r>
            <a:br>
              <a:rPr lang="tr-TR" dirty="0"/>
            </a:br>
            <a:endParaRPr lang="tr-TR"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11560" y="2780928"/>
            <a:ext cx="2520280" cy="2952328"/>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563888" y="2780927"/>
            <a:ext cx="2376264" cy="2952329"/>
          </a:xfrm>
          <a:prstGeom prst="rect">
            <a:avLst/>
          </a:prstGeom>
        </p:spPr>
      </p:pic>
      <p:pic>
        <p:nvPicPr>
          <p:cNvPr id="6" name="Resim 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72200" y="2780928"/>
            <a:ext cx="2232248" cy="2952328"/>
          </a:xfrm>
          <a:prstGeom prst="rect">
            <a:avLst/>
          </a:prstGeom>
        </p:spPr>
      </p:pic>
    </p:spTree>
    <p:extLst>
      <p:ext uri="{BB962C8B-B14F-4D97-AF65-F5344CB8AC3E}">
        <p14:creationId xmlns:p14="http://schemas.microsoft.com/office/powerpoint/2010/main" xmlns="" val="6148755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6" name="İçerik Yer Tutucusu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323644" y="439782"/>
            <a:ext cx="4549104" cy="5686381"/>
          </a:xfrm>
        </p:spPr>
      </p:pic>
    </p:spTree>
    <p:extLst>
      <p:ext uri="{BB962C8B-B14F-4D97-AF65-F5344CB8AC3E}">
        <p14:creationId xmlns:p14="http://schemas.microsoft.com/office/powerpoint/2010/main" xmlns="" val="19355785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l"/>
            <a:r>
              <a:rPr lang="tr-TR" dirty="0" smtClean="0"/>
              <a:t>Kaynakça:</a:t>
            </a:r>
            <a:endParaRPr lang="tr-TR" dirty="0"/>
          </a:p>
        </p:txBody>
      </p:sp>
      <p:sp>
        <p:nvSpPr>
          <p:cNvPr id="3" name="İçerik Yer Tutucusu 2"/>
          <p:cNvSpPr>
            <a:spLocks noGrp="1"/>
          </p:cNvSpPr>
          <p:nvPr>
            <p:ph idx="1"/>
          </p:nvPr>
        </p:nvSpPr>
        <p:spPr/>
        <p:txBody>
          <a:bodyPr>
            <a:normAutofit/>
          </a:bodyPr>
          <a:lstStyle/>
          <a:p>
            <a:pPr marL="0" indent="0">
              <a:buNone/>
            </a:pPr>
            <a:r>
              <a:rPr lang="tr-TR" sz="1600" dirty="0">
                <a:hlinkClick r:id="rId2"/>
              </a:rPr>
              <a:t>https://</a:t>
            </a:r>
            <a:r>
              <a:rPr lang="tr-TR" sz="1600" dirty="0" smtClean="0">
                <a:hlinkClick r:id="rId2"/>
              </a:rPr>
              <a:t>sanatkaravani.com/modern-dans-nedir-ne-degildir/</a:t>
            </a:r>
            <a:endParaRPr lang="tr-TR" sz="1600" dirty="0" smtClean="0"/>
          </a:p>
          <a:p>
            <a:pPr marL="0" indent="0">
              <a:buNone/>
            </a:pPr>
            <a:r>
              <a:rPr lang="tr-TR" sz="1600" dirty="0">
                <a:hlinkClick r:id="rId3"/>
              </a:rPr>
              <a:t>https://www.instagram.com/mdtistanbul/?</a:t>
            </a:r>
            <a:r>
              <a:rPr lang="tr-TR" sz="1600" dirty="0" smtClean="0">
                <a:hlinkClick r:id="rId3"/>
              </a:rPr>
              <a:t>hl=tr</a:t>
            </a:r>
            <a:endParaRPr lang="tr-TR" sz="1600" dirty="0" smtClean="0"/>
          </a:p>
          <a:p>
            <a:pPr marL="0" indent="0">
              <a:buNone/>
            </a:pPr>
            <a:r>
              <a:rPr lang="tr-TR" sz="1600" dirty="0">
                <a:hlinkClick r:id="rId4"/>
              </a:rPr>
              <a:t>https://</a:t>
            </a:r>
            <a:r>
              <a:rPr lang="tr-TR" sz="1600" dirty="0" smtClean="0">
                <a:hlinkClick r:id="rId4"/>
              </a:rPr>
              <a:t>www.operabale.gov.tr/tr-tr/ankara/Sayfalar/repertoire.aspx</a:t>
            </a:r>
            <a:endParaRPr lang="tr-TR" sz="1600" dirty="0" smtClean="0"/>
          </a:p>
          <a:p>
            <a:pPr marL="0" indent="0">
              <a:buNone/>
            </a:pPr>
            <a:r>
              <a:rPr lang="tr-TR" sz="1600" dirty="0">
                <a:hlinkClick r:id="rId5"/>
              </a:rPr>
              <a:t>https://www.instagram.com/moderndanstoplulugu</a:t>
            </a:r>
            <a:r>
              <a:rPr lang="tr-TR" sz="1600" dirty="0" smtClean="0">
                <a:hlinkClick r:id="rId5"/>
              </a:rPr>
              <a:t>/</a:t>
            </a:r>
            <a:endParaRPr lang="tr-TR" sz="1600" dirty="0" smtClean="0"/>
          </a:p>
          <a:p>
            <a:pPr marL="0" indent="0">
              <a:buNone/>
            </a:pPr>
            <a:r>
              <a:rPr lang="tr-TR" sz="1600" dirty="0">
                <a:hlinkClick r:id="rId6"/>
              </a:rPr>
              <a:t>https://marthagraham.org</a:t>
            </a:r>
            <a:r>
              <a:rPr lang="tr-TR" sz="1600" dirty="0" smtClean="0">
                <a:hlinkClick r:id="rId6"/>
              </a:rPr>
              <a:t>/</a:t>
            </a:r>
            <a:endParaRPr lang="tr-TR" sz="1600" dirty="0" smtClean="0"/>
          </a:p>
          <a:p>
            <a:pPr marL="0" indent="0">
              <a:buNone/>
            </a:pPr>
            <a:endParaRPr lang="tr-TR" sz="1600" dirty="0"/>
          </a:p>
        </p:txBody>
      </p:sp>
    </p:spTree>
    <p:extLst>
      <p:ext uri="{BB962C8B-B14F-4D97-AF65-F5344CB8AC3E}">
        <p14:creationId xmlns:p14="http://schemas.microsoft.com/office/powerpoint/2010/main" xmlns="" val="4131570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635896" y="2117887"/>
            <a:ext cx="1872208" cy="591033"/>
          </a:xfrm>
        </p:spPr>
        <p:txBody>
          <a:bodyPr>
            <a:normAutofit fontScale="90000"/>
          </a:bodyPr>
          <a:lstStyle/>
          <a:p>
            <a:endParaRPr lang="tr-TR" dirty="0"/>
          </a:p>
        </p:txBody>
      </p:sp>
      <p:sp>
        <p:nvSpPr>
          <p:cNvPr id="3" name="Alt Başlık 2"/>
          <p:cNvSpPr>
            <a:spLocks noGrp="1"/>
          </p:cNvSpPr>
          <p:nvPr>
            <p:ph type="subTitle" idx="1"/>
          </p:nvPr>
        </p:nvSpPr>
        <p:spPr>
          <a:xfrm>
            <a:off x="899592" y="3923071"/>
            <a:ext cx="6400800" cy="2566219"/>
          </a:xfrm>
        </p:spPr>
        <p:txBody>
          <a:bodyPr>
            <a:noAutofit/>
          </a:bodyPr>
          <a:lstStyle/>
          <a:p>
            <a:pPr algn="l"/>
            <a:r>
              <a:rPr lang="tr-TR" sz="1400" b="1" i="1" dirty="0" smtClean="0">
                <a:solidFill>
                  <a:schemeClr val="tx1"/>
                </a:solidFill>
              </a:rPr>
              <a:t>Hareket her şeyden önce miydi?</a:t>
            </a:r>
          </a:p>
          <a:p>
            <a:pPr algn="l"/>
            <a:endParaRPr lang="tr-TR" sz="1400" b="1" i="1" dirty="0">
              <a:solidFill>
                <a:schemeClr val="tx1"/>
              </a:solidFill>
            </a:endParaRPr>
          </a:p>
          <a:p>
            <a:pPr algn="l"/>
            <a:r>
              <a:rPr lang="tr-TR" sz="1400" b="1" i="1" dirty="0" smtClean="0">
                <a:solidFill>
                  <a:schemeClr val="tx1"/>
                </a:solidFill>
              </a:rPr>
              <a:t> Her şey hareketle başladı demek yanlış olur mu, tartışmak gerekir. Ama bu iddia edilebilir, çünkü önce hareketin olması gerekir. Yunanca "neye doğru veya neye karşı?" sorusunun ifade ettiği gibi, "ilişki", içinde hareket fikrini de barındırır. Bu, şeyler arasındaki bağlantıları kuramsallaştırmayı sağlar ve (her ne kadar bu nokta bu kadar açık seçik ifade edilmemiş olsa da) sosyologlar için güzel bir araç haline gelir; çünkü "</a:t>
            </a:r>
            <a:r>
              <a:rPr lang="tr-TR" sz="1400" b="1" i="1" dirty="0" err="1" smtClean="0">
                <a:solidFill>
                  <a:schemeClr val="tx1"/>
                </a:solidFill>
              </a:rPr>
              <a:t>toplum"un</a:t>
            </a:r>
            <a:r>
              <a:rPr lang="tr-TR" sz="1400" b="1" i="1" dirty="0" smtClean="0">
                <a:solidFill>
                  <a:schemeClr val="tx1"/>
                </a:solidFill>
              </a:rPr>
              <a:t> sürekli bir değişim ve akış halinde olduğu, insanların da faal olarak bu akışa katıldıkları </a:t>
            </a:r>
            <a:r>
              <a:rPr lang="tr-TR" sz="1400" i="1" dirty="0" smtClean="0">
                <a:solidFill>
                  <a:schemeClr val="tx1"/>
                </a:solidFill>
              </a:rPr>
              <a:t>yadsınamaz bir gerçektir. (James, 2013: 68</a:t>
            </a:r>
            <a:r>
              <a:rPr lang="tr-TR" sz="1400" dirty="0" smtClean="0">
                <a:solidFill>
                  <a:schemeClr val="tx1"/>
                </a:solidFill>
              </a:rPr>
              <a:t>)</a:t>
            </a:r>
            <a:endParaRPr lang="tr-TR" sz="1400" dirty="0">
              <a:solidFill>
                <a:schemeClr val="tx1"/>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238865" y="548680"/>
            <a:ext cx="6312309" cy="3138417"/>
          </a:xfrm>
          <a:prstGeom prst="rect">
            <a:avLst/>
          </a:prstGeom>
        </p:spPr>
      </p:pic>
    </p:spTree>
    <p:extLst>
      <p:ext uri="{BB962C8B-B14F-4D97-AF65-F5344CB8AC3E}">
        <p14:creationId xmlns:p14="http://schemas.microsoft.com/office/powerpoint/2010/main" xmlns="" val="3526037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3891" y="260648"/>
            <a:ext cx="9144000" cy="1143000"/>
          </a:xfrm>
        </p:spPr>
        <p:txBody>
          <a:bodyPr>
            <a:normAutofit fontScale="90000"/>
          </a:bodyPr>
          <a:lstStyle/>
          <a:p>
            <a:r>
              <a:rPr lang="tr-TR" dirty="0" smtClean="0"/>
              <a:t>MODERN DANS NEDİR?</a:t>
            </a:r>
            <a:br>
              <a:rPr lang="tr-TR" dirty="0" smtClean="0"/>
            </a:br>
            <a:r>
              <a:rPr lang="tr-TR" dirty="0" smtClean="0"/>
              <a:t> </a:t>
            </a:r>
            <a:endParaRPr lang="tr-TR" dirty="0"/>
          </a:p>
        </p:txBody>
      </p:sp>
      <p:sp>
        <p:nvSpPr>
          <p:cNvPr id="3" name="İçerik Yer Tutucusu 2"/>
          <p:cNvSpPr>
            <a:spLocks noGrp="1"/>
          </p:cNvSpPr>
          <p:nvPr>
            <p:ph idx="1"/>
          </p:nvPr>
        </p:nvSpPr>
        <p:spPr/>
        <p:txBody>
          <a:bodyPr>
            <a:normAutofit/>
          </a:bodyPr>
          <a:lstStyle/>
          <a:p>
            <a:r>
              <a:rPr lang="tr-TR" sz="1600" dirty="0"/>
              <a:t>Modern dans 19.yüzyılın son evresinde Avrupa ve Amerika Birleşik Devletleri’nde ortaya çıkmış ancak dünya çapında başarılarını 20.yüzyılda yakalayabilmiş. Bu yeni tür, klasik dans sanatını içermeyen yeni dans tiyatrosunun tüm stillerini anlatır</a:t>
            </a:r>
            <a:r>
              <a:rPr lang="tr-TR" sz="1600" dirty="0" smtClean="0"/>
              <a:t>.</a:t>
            </a:r>
            <a:r>
              <a:rPr lang="tr-TR" sz="1600" dirty="0"/>
              <a:t> </a:t>
            </a:r>
            <a:endParaRPr lang="tr-TR" sz="1600" dirty="0" smtClean="0"/>
          </a:p>
          <a:p>
            <a:r>
              <a:rPr lang="tr-TR" sz="1600" dirty="0" smtClean="0"/>
              <a:t>Bu </a:t>
            </a:r>
            <a:r>
              <a:rPr lang="tr-TR" sz="1600" dirty="0"/>
              <a:t>dansın öncülerinden biri </a:t>
            </a:r>
            <a:r>
              <a:rPr lang="tr-TR" sz="1600" b="1" i="1" dirty="0" err="1"/>
              <a:t>Isadora</a:t>
            </a:r>
            <a:r>
              <a:rPr lang="tr-TR" sz="1600" b="1" i="1" dirty="0"/>
              <a:t> </a:t>
            </a:r>
            <a:r>
              <a:rPr lang="tr-TR" sz="1600" b="1" i="1" dirty="0" err="1"/>
              <a:t>Duncan</a:t>
            </a:r>
            <a:r>
              <a:rPr lang="tr-TR" sz="1600" dirty="0" err="1"/>
              <a:t>‘dı</a:t>
            </a:r>
            <a:r>
              <a:rPr lang="tr-TR" sz="1600" dirty="0"/>
              <a:t>. </a:t>
            </a:r>
            <a:r>
              <a:rPr lang="tr-TR" sz="1600" dirty="0" err="1"/>
              <a:t>Isadora’nın</a:t>
            </a:r>
            <a:r>
              <a:rPr lang="tr-TR" sz="1600" dirty="0"/>
              <a:t> temel düşüncesi vücut ve aklı birbirinden çözerek dansa yeni bir soluk kazandırmaktı. Basit hareketler ve </a:t>
            </a:r>
            <a:r>
              <a:rPr lang="tr-TR" sz="1600" dirty="0" err="1"/>
              <a:t>ritmler</a:t>
            </a:r>
            <a:r>
              <a:rPr lang="tr-TR" sz="1600" dirty="0"/>
              <a:t> tercih ediyordu ve bunları doğrudan doğadan özümsüyordu.</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95375" y="3573016"/>
            <a:ext cx="6953250" cy="2497460"/>
          </a:xfrm>
          <a:prstGeom prst="rect">
            <a:avLst/>
          </a:prstGeom>
        </p:spPr>
      </p:pic>
    </p:spTree>
    <p:extLst>
      <p:ext uri="{BB962C8B-B14F-4D97-AF65-F5344CB8AC3E}">
        <p14:creationId xmlns:p14="http://schemas.microsoft.com/office/powerpoint/2010/main" xmlns="" val="15473408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3861048"/>
            <a:ext cx="8229600" cy="2265115"/>
          </a:xfrm>
        </p:spPr>
        <p:txBody>
          <a:bodyPr>
            <a:normAutofit/>
          </a:bodyPr>
          <a:lstStyle/>
          <a:p>
            <a:r>
              <a:rPr lang="tr-TR" sz="1600" dirty="0"/>
              <a:t>Modern dans ayakları yere basan bir tarzdır ve oldukça güçlü bir tekniğe oturur; hafif, yumuşak, süzülen hareketleri içermez. Bu dans tekniğinin hareket prensiplerinin psikolojik ve sembolik anlamları ağır basar. Balede ise her şey kesin ve net bir şekilde tarif edilmiştir. Bundan dolayı klasik biçim dansçıya özgürlük tanımaz; </a:t>
            </a:r>
            <a:r>
              <a:rPr lang="tr-TR" sz="1600" i="1" dirty="0"/>
              <a:t>modern</a:t>
            </a:r>
            <a:r>
              <a:rPr lang="tr-TR" sz="1600" dirty="0"/>
              <a:t> dans ise bunun tam tersidir. Modern dansta mutlak sınırlar yoktur. Modern dans, ayrı bir dans türüdür, ekol ve felsefedir. Tango, salsa, </a:t>
            </a:r>
            <a:r>
              <a:rPr lang="tr-TR" sz="1600" dirty="0" err="1"/>
              <a:t>bachata</a:t>
            </a:r>
            <a:r>
              <a:rPr lang="tr-TR" sz="1600" dirty="0"/>
              <a:t> gibi dans türlerinin ‘modern dans türleri’ olarak anılması başka bir tanımdır.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15616" y="720000"/>
            <a:ext cx="6552728" cy="2657381"/>
          </a:xfrm>
          <a:prstGeom prst="rect">
            <a:avLst/>
          </a:prstGeom>
        </p:spPr>
      </p:pic>
    </p:spTree>
    <p:extLst>
      <p:ext uri="{BB962C8B-B14F-4D97-AF65-F5344CB8AC3E}">
        <p14:creationId xmlns:p14="http://schemas.microsoft.com/office/powerpoint/2010/main" xmlns="" val="749691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r>
              <a:rPr lang="tr-TR" sz="1600" dirty="0"/>
              <a:t>Klasik bale katı kuralları ile güç, esneklik, dayanıklılık ve zarafeti koşul saymaktadır. Değişmez kuralları ve geleneksel yaklaşımı ile eleştirilen klasik baleye alternatif olarak 19. yüzyılın sonlarında ve 20. yüzyılın başlarında ise üç Amerikalı kadın dansçı modern dansı ortaya çıkarmıştır. Klasik balenin şekilciliği ve kemikleşmiş tutumuna karşı çıkan bu dansçılar</a:t>
            </a:r>
            <a:r>
              <a:rPr lang="tr-TR" sz="1600" dirty="0" smtClean="0"/>
              <a:t>:</a:t>
            </a:r>
          </a:p>
          <a:p>
            <a:endParaRPr lang="tr-TR" sz="1600" dirty="0"/>
          </a:p>
          <a:p>
            <a:r>
              <a:rPr lang="tr-TR" sz="1600" dirty="0" err="1" smtClean="0"/>
              <a:t>Loie</a:t>
            </a:r>
            <a:r>
              <a:rPr lang="tr-TR" sz="1600" dirty="0" smtClean="0"/>
              <a:t> Fuller</a:t>
            </a:r>
          </a:p>
          <a:p>
            <a:r>
              <a:rPr lang="tr-TR" sz="1600" dirty="0" err="1"/>
              <a:t>Isadora</a:t>
            </a:r>
            <a:r>
              <a:rPr lang="tr-TR" sz="1600" dirty="0"/>
              <a:t> </a:t>
            </a:r>
            <a:r>
              <a:rPr lang="tr-TR" sz="1600" dirty="0" err="1" smtClean="0"/>
              <a:t>Duncan</a:t>
            </a:r>
            <a:endParaRPr lang="tr-TR" sz="1600" dirty="0"/>
          </a:p>
          <a:p>
            <a:r>
              <a:rPr lang="tr-TR" sz="1600" dirty="0" err="1"/>
              <a:t>Ruth</a:t>
            </a:r>
            <a:r>
              <a:rPr lang="tr-TR" sz="1600" dirty="0"/>
              <a:t> St. </a:t>
            </a:r>
            <a:r>
              <a:rPr lang="tr-TR" sz="1600" dirty="0" err="1" smtClean="0"/>
              <a:t>Denis’dir</a:t>
            </a:r>
            <a:endParaRPr lang="tr-TR" sz="1600" dirty="0" smtClean="0"/>
          </a:p>
          <a:p>
            <a:endParaRPr lang="tr-TR" sz="1600" dirty="0"/>
          </a:p>
          <a:p>
            <a:endParaRPr lang="tr-TR" sz="1600" dirty="0"/>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851920" y="3039853"/>
            <a:ext cx="2323897" cy="3091965"/>
          </a:xfrm>
          <a:prstGeom prst="rect">
            <a:avLst/>
          </a:prstGeom>
        </p:spPr>
      </p:pic>
    </p:spTree>
    <p:extLst>
      <p:ext uri="{BB962C8B-B14F-4D97-AF65-F5344CB8AC3E}">
        <p14:creationId xmlns:p14="http://schemas.microsoft.com/office/powerpoint/2010/main" xmlns="" val="33418878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r>
              <a:rPr lang="tr-TR" sz="4000" b="1" dirty="0"/>
              <a:t>Bale ve Modern Dansı Birbirinden Ayıran Özellikler</a:t>
            </a:r>
          </a:p>
        </p:txBody>
      </p:sp>
      <p:sp>
        <p:nvSpPr>
          <p:cNvPr id="3" name="İçerik Yer Tutucusu 2"/>
          <p:cNvSpPr>
            <a:spLocks noGrp="1"/>
          </p:cNvSpPr>
          <p:nvPr>
            <p:ph idx="1"/>
          </p:nvPr>
        </p:nvSpPr>
        <p:spPr/>
        <p:txBody>
          <a:bodyPr>
            <a:normAutofit/>
          </a:bodyPr>
          <a:lstStyle/>
          <a:p>
            <a:r>
              <a:rPr lang="tr-TR" sz="1600" b="1" dirty="0"/>
              <a:t>Bale modern dans farkı</a:t>
            </a:r>
            <a:r>
              <a:rPr lang="tr-TR" sz="1600" dirty="0"/>
              <a:t> balenin yüzyıllar öncesine dayanan ve tüm dansların hatta modern dansın öncüsü olan bir tür olması ile başlar. Balenin sahip olduğu disiplin uzun yıllar süren bir eğitimle öğrenilir ve büyük emek harcamayı gerektirir. Balenin kurallarını esneten modern dans ise her yaştan kişi tarafından özgürce yapılmasıyla dikkat çeker.</a:t>
            </a:r>
          </a:p>
        </p:txBody>
      </p:sp>
      <p:pic>
        <p:nvPicPr>
          <p:cNvPr id="4"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67544" y="2996952"/>
            <a:ext cx="8064896" cy="3076716"/>
          </a:xfrm>
          <a:prstGeom prst="rect">
            <a:avLst/>
          </a:prstGeom>
        </p:spPr>
      </p:pic>
    </p:spTree>
    <p:extLst>
      <p:ext uri="{BB962C8B-B14F-4D97-AF65-F5344CB8AC3E}">
        <p14:creationId xmlns:p14="http://schemas.microsoft.com/office/powerpoint/2010/main" xmlns="" val="139156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fontScale="77500" lnSpcReduction="20000"/>
          </a:bodyPr>
          <a:lstStyle/>
          <a:p>
            <a:r>
              <a:rPr lang="tr-TR" sz="2300" dirty="0"/>
              <a:t>Kısaca tanımlamak gerekirse klasik bale kurallı, modern dans ise özgür adımların dansıdır. Bale modern dans arasındaki farklar bu cümleyle özetlenebilir</a:t>
            </a:r>
            <a:r>
              <a:rPr lang="tr-TR" sz="2300" dirty="0" smtClean="0"/>
              <a:t>.</a:t>
            </a:r>
          </a:p>
          <a:p>
            <a:endParaRPr lang="tr-TR" sz="2300" dirty="0"/>
          </a:p>
          <a:p>
            <a:r>
              <a:rPr lang="tr-TR" sz="2300" dirty="0"/>
              <a:t>Erkek dansçılara “balet”, kadın dansçılara “balerin” denir. Modern dansta böyle bir tanım yoktur. Bale ve modern dans arasındaki farklar açısından en net çizgilerden biridir</a:t>
            </a:r>
            <a:r>
              <a:rPr lang="tr-TR" sz="2300" dirty="0" smtClean="0"/>
              <a:t>.</a:t>
            </a:r>
          </a:p>
          <a:p>
            <a:endParaRPr lang="tr-TR" sz="2300" dirty="0"/>
          </a:p>
          <a:p>
            <a:r>
              <a:rPr lang="tr-TR" sz="2300" dirty="0"/>
              <a:t>Balede tayt, mayo ve </a:t>
            </a:r>
            <a:r>
              <a:rPr lang="tr-TR" sz="2300" dirty="0" err="1"/>
              <a:t>tütü</a:t>
            </a:r>
            <a:r>
              <a:rPr lang="tr-TR" sz="2300" dirty="0"/>
              <a:t> denilen özel giysiler kullanılır. Modern dansta dansçı hangi kıyafetle rahat ediyorsa onu giyer. </a:t>
            </a:r>
            <a:endParaRPr lang="tr-TR" sz="2300" dirty="0" smtClean="0"/>
          </a:p>
          <a:p>
            <a:endParaRPr lang="tr-TR" sz="2300" dirty="0"/>
          </a:p>
          <a:p>
            <a:r>
              <a:rPr lang="tr-TR" sz="2300" dirty="0"/>
              <a:t>Balede parmak ucuna basılarak dans edilir. Modern dansta böyle bir kısıtlama yoktur. Klasik bale ve modern dans arasındaki farklar denildiğinde ilk akla gelenlerden biridir</a:t>
            </a:r>
            <a:r>
              <a:rPr lang="tr-TR" sz="2300" dirty="0" smtClean="0"/>
              <a:t>.</a:t>
            </a:r>
          </a:p>
          <a:p>
            <a:endParaRPr lang="tr-TR" sz="2300" dirty="0"/>
          </a:p>
          <a:p>
            <a:r>
              <a:rPr lang="tr-TR" sz="2300" dirty="0"/>
              <a:t>Balede teknik çok önemlidir. Her hareketin bir kuralı ve düzeltilmesi gereken bir noktası vardır. Modern dans tekniğe değil özgür hareketlere önem verir.</a:t>
            </a:r>
          </a:p>
          <a:p>
            <a:endParaRPr lang="tr-TR" dirty="0"/>
          </a:p>
        </p:txBody>
      </p:sp>
    </p:spTree>
    <p:extLst>
      <p:ext uri="{BB962C8B-B14F-4D97-AF65-F5344CB8AC3E}">
        <p14:creationId xmlns:p14="http://schemas.microsoft.com/office/powerpoint/2010/main" xmlns="" val="25831664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Klasik Bale</a:t>
            </a:r>
            <a:endParaRPr lang="tr-TR" dirty="0"/>
          </a:p>
        </p:txBody>
      </p:sp>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691680" y="1412776"/>
            <a:ext cx="5787433" cy="4608512"/>
          </a:xfrm>
        </p:spPr>
      </p:pic>
    </p:spTree>
    <p:extLst>
      <p:ext uri="{BB962C8B-B14F-4D97-AF65-F5344CB8AC3E}">
        <p14:creationId xmlns:p14="http://schemas.microsoft.com/office/powerpoint/2010/main" xmlns="" val="39164201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507</TotalTime>
  <Words>637</Words>
  <Application>Microsoft Office PowerPoint</Application>
  <PresentationFormat>Ekran Gösterisi (4:3)</PresentationFormat>
  <Paragraphs>51</Paragraphs>
  <Slides>20</Slides>
  <Notes>0</Notes>
  <HiddenSlides>0</HiddenSlides>
  <MMClips>0</MMClips>
  <ScaleCrop>false</ScaleCrop>
  <HeadingPairs>
    <vt:vector size="4" baseType="variant">
      <vt:variant>
        <vt:lpstr>Tema</vt:lpstr>
      </vt:variant>
      <vt:variant>
        <vt:i4>1</vt:i4>
      </vt:variant>
      <vt:variant>
        <vt:lpstr>Slayt Başlıkları</vt:lpstr>
      </vt:variant>
      <vt:variant>
        <vt:i4>20</vt:i4>
      </vt:variant>
    </vt:vector>
  </HeadingPairs>
  <TitlesOfParts>
    <vt:vector size="21" baseType="lpstr">
      <vt:lpstr>Ofis Teması</vt:lpstr>
      <vt:lpstr>ANKARA ÜNİVERSİTESİ SPOR BİLİMLERİ FAKÜLTESİ</vt:lpstr>
      <vt:lpstr>Slayt 2</vt:lpstr>
      <vt:lpstr>Slayt 3</vt:lpstr>
      <vt:lpstr>MODERN DANS NEDİR?  </vt:lpstr>
      <vt:lpstr>Slayt 5</vt:lpstr>
      <vt:lpstr>Slayt 6</vt:lpstr>
      <vt:lpstr> Bale ve Modern Dansı Birbirinden Ayıran Özellikler</vt:lpstr>
      <vt:lpstr>Slayt 8</vt:lpstr>
      <vt:lpstr>Klasik Bale</vt:lpstr>
      <vt:lpstr>Modern Dans</vt:lpstr>
      <vt:lpstr>Slayt 11</vt:lpstr>
      <vt:lpstr>Martha Graham Dance Company</vt:lpstr>
      <vt:lpstr>Slayt 13</vt:lpstr>
      <vt:lpstr>TÜRKİYE’DE MODERN DANS</vt:lpstr>
      <vt:lpstr>Akara Üniversitesi bazı eserleri:</vt:lpstr>
      <vt:lpstr>Hacettepe Üniversitesi bazı eserleri:</vt:lpstr>
      <vt:lpstr>Mimar Sinan Güzel Sanatlar Üniversitesi bazı eserleri:</vt:lpstr>
      <vt:lpstr>Ankara Devlet Opera Ve Balesi Modern Dans Topluluğu</vt:lpstr>
      <vt:lpstr>İstanbul Devlet Opera Ve Balesi Modern Dans Topluluğu</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ASLI</dc:creator>
  <cp:lastModifiedBy>Nevin GUNDUZ</cp:lastModifiedBy>
  <cp:revision>25</cp:revision>
  <dcterms:created xsi:type="dcterms:W3CDTF">2020-03-30T11:13:42Z</dcterms:created>
  <dcterms:modified xsi:type="dcterms:W3CDTF">2020-04-07T06:37:01Z</dcterms:modified>
</cp:coreProperties>
</file>