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C9C99-2229-400B-802C-A110284195E5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03F78-F9B2-46D3-85F6-B4C74D927C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36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403F78-F9B2-46D3-85F6-B4C74D927C17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1556792"/>
            <a:ext cx="7498080" cy="72008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tr-TR" sz="4000" b="1" dirty="0" smtClean="0">
                <a:effectLst/>
              </a:rPr>
              <a:t>Okur Yazarlık Tanımı</a:t>
            </a:r>
            <a:r>
              <a:rPr lang="tr-TR" sz="4000" dirty="0" smtClean="0">
                <a:effectLst/>
              </a:rPr>
              <a:t/>
            </a:r>
            <a:br>
              <a:rPr lang="tr-TR" sz="4000" dirty="0" smtClean="0">
                <a:effectLst/>
              </a:rPr>
            </a:br>
            <a:endParaRPr lang="tr-TR" sz="4000" dirty="0"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564904"/>
            <a:ext cx="7498080" cy="2376264"/>
          </a:xfrm>
        </p:spPr>
        <p:txBody>
          <a:bodyPr/>
          <a:lstStyle/>
          <a:p>
            <a:r>
              <a:rPr lang="tr-TR" dirty="0" smtClean="0"/>
              <a:t>Okuryazarlık yazılı bir metni anlamak ve yazı yoluyla iletişim kurmaktır.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1556792"/>
            <a:ext cx="7498080" cy="64807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tr-TR" sz="4000" b="1" dirty="0" smtClean="0">
                <a:effectLst/>
              </a:rPr>
              <a:t>İşlevsel Okur Yazarlık</a:t>
            </a:r>
            <a:r>
              <a:rPr lang="tr-TR" sz="4000" dirty="0" smtClean="0">
                <a:effectLst/>
              </a:rPr>
              <a:t/>
            </a:r>
            <a:br>
              <a:rPr lang="tr-TR" sz="4000" dirty="0" smtClean="0">
                <a:effectLst/>
              </a:rPr>
            </a:br>
            <a:endParaRPr lang="tr-TR" sz="4000" dirty="0"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420888"/>
            <a:ext cx="7498080" cy="3827512"/>
          </a:xfrm>
        </p:spPr>
        <p:txBody>
          <a:bodyPr/>
          <a:lstStyle/>
          <a:p>
            <a:r>
              <a:rPr lang="tr-TR" sz="2400" dirty="0" smtClean="0"/>
              <a:t>İşlevsel okur yazarlık” okur yazarlıktan bir ileri aşamayı temsil eder. </a:t>
            </a:r>
          </a:p>
          <a:p>
            <a:endParaRPr lang="tr-TR" sz="2400" dirty="0" smtClean="0"/>
          </a:p>
          <a:p>
            <a:r>
              <a:rPr lang="tr-TR" sz="2400" dirty="0" smtClean="0"/>
              <a:t>İşlevsel okur yazar olan bir kimse gündelik yaşamında, okuma yazmayı gerektiren durumlarla baş etme becerisi kazanır  ve  içinde bulunduğu çevreye etkili bir şekilde uyum sağlar.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836712"/>
            <a:ext cx="749808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400" b="1" dirty="0" smtClean="0">
                <a:effectLst/>
              </a:rPr>
              <a:t>Okuma Yazmanın Yetişkinler İçin Gerekliliği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492896"/>
            <a:ext cx="7498080" cy="3755504"/>
          </a:xfrm>
        </p:spPr>
        <p:txBody>
          <a:bodyPr>
            <a:normAutofit fontScale="92500"/>
          </a:bodyPr>
          <a:lstStyle/>
          <a:p>
            <a:pPr lvl="0"/>
            <a:r>
              <a:rPr lang="tr-TR" sz="2600" dirty="0" smtClean="0"/>
              <a:t>Okuma yazma öğrenmek yetişkin eğitimine diğer tür ve düzeylerine katılmak için anahtar rol oynar.</a:t>
            </a:r>
          </a:p>
          <a:p>
            <a:pPr lvl="0"/>
            <a:endParaRPr lang="tr-TR" sz="2600" dirty="0" smtClean="0"/>
          </a:p>
          <a:p>
            <a:pPr lvl="0"/>
            <a:r>
              <a:rPr lang="tr-TR" sz="2600" dirty="0" smtClean="0"/>
              <a:t>Toplumsal, kültürel katılımı ve siyasal katılımı güçlendirir. </a:t>
            </a:r>
          </a:p>
          <a:p>
            <a:pPr lvl="0"/>
            <a:endParaRPr lang="tr-TR" sz="2600" dirty="0" smtClean="0"/>
          </a:p>
          <a:p>
            <a:pPr lvl="0"/>
            <a:r>
              <a:rPr lang="tr-TR" sz="2600" dirty="0" smtClean="0"/>
              <a:t>Sözlü kültürden yazılı kültüre geçişi hızlandırır.</a:t>
            </a:r>
          </a:p>
          <a:p>
            <a:pPr lvl="0"/>
            <a:endParaRPr lang="tr-TR" sz="2600" dirty="0" smtClean="0"/>
          </a:p>
          <a:p>
            <a:pPr lvl="0"/>
            <a:r>
              <a:rPr lang="tr-TR" sz="2600" dirty="0" smtClean="0"/>
              <a:t>Çağdaş bir dünyada yaşamanın temel gereğidir.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620688"/>
            <a:ext cx="7498080" cy="165618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effectLst/>
              </a:rPr>
              <a:t>Türkiye’de Okur Yazarlık Oranları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420888"/>
            <a:ext cx="7498080" cy="3827512"/>
          </a:xfrm>
        </p:spPr>
        <p:txBody>
          <a:bodyPr/>
          <a:lstStyle/>
          <a:p>
            <a:pPr>
              <a:buNone/>
            </a:pPr>
            <a:r>
              <a:rPr lang="tr-TR" sz="2400" dirty="0" smtClean="0"/>
              <a:t>TÜİK 2017 verilerine göre 2016 okumaz-yazmazlık oranı</a:t>
            </a:r>
          </a:p>
          <a:p>
            <a:pPr>
              <a:buNone/>
            </a:pPr>
            <a:endParaRPr lang="tr-TR" sz="2400" dirty="0" smtClean="0"/>
          </a:p>
          <a:p>
            <a:r>
              <a:rPr lang="tr-TR" sz="2400" dirty="0" smtClean="0"/>
              <a:t>Kadın  % 6,93</a:t>
            </a:r>
          </a:p>
          <a:p>
            <a:endParaRPr lang="tr-TR" sz="2400" dirty="0" smtClean="0"/>
          </a:p>
          <a:p>
            <a:r>
              <a:rPr lang="tr-TR" sz="2400" dirty="0" smtClean="0"/>
              <a:t>Erkek  % 1,29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764704"/>
            <a:ext cx="7498080" cy="172819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effectLst/>
              </a:rPr>
              <a:t>Devam Eden Okuma Yazma Çalışmaları</a:t>
            </a:r>
            <a:endParaRPr lang="tr-TR" sz="4000" dirty="0"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780928"/>
            <a:ext cx="7498080" cy="3467472"/>
          </a:xfrm>
        </p:spPr>
        <p:txBody>
          <a:bodyPr/>
          <a:lstStyle/>
          <a:p>
            <a:pPr lvl="0"/>
            <a:r>
              <a:rPr lang="tr-TR" sz="2400" dirty="0" smtClean="0"/>
              <a:t>Silahlı Kuvvetler okuma-yazma çalışmaları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Hayat Boyu Öğrenme Genel Müdürlüğü okuma yazma çalışmaları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980728"/>
            <a:ext cx="7498080" cy="1152128"/>
          </a:xfrm>
        </p:spPr>
        <p:txBody>
          <a:bodyPr>
            <a:normAutofit fontScale="90000"/>
          </a:bodyPr>
          <a:lstStyle/>
          <a:p>
            <a:r>
              <a:rPr lang="tr-TR" sz="4400" b="1" dirty="0" smtClean="0">
                <a:effectLst/>
              </a:rPr>
              <a:t>Okuma-yazma Seferberlikleri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060848"/>
            <a:ext cx="7168840" cy="4187552"/>
          </a:xfrm>
        </p:spPr>
        <p:txBody>
          <a:bodyPr>
            <a:normAutofit/>
          </a:bodyPr>
          <a:lstStyle/>
          <a:p>
            <a:pPr lvl="0"/>
            <a:r>
              <a:rPr lang="tr-TR" sz="2400" dirty="0" smtClean="0"/>
              <a:t>Millet Mektepleri ve okuma-yazma seferberliği(1928)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100 Yıl Okuma-yazma Seferberliği(1981)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8 Eylül Okuma-yazma seferberliği(1981)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Ulusal Eğitime Destek Kampanyası(2001)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Ana-kız Okuldayız Kampanyası(2012)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764704"/>
            <a:ext cx="7498080" cy="165618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 smtClean="0">
                <a:effectLst/>
              </a:rPr>
              <a:t/>
            </a:r>
            <a:br>
              <a:rPr lang="tr-TR" sz="4000" b="1" dirty="0" smtClean="0">
                <a:effectLst/>
              </a:rPr>
            </a:br>
            <a:r>
              <a:rPr lang="tr-TR" sz="4000" b="1" dirty="0" smtClean="0">
                <a:effectLst/>
              </a:rPr>
              <a:t>Türkiye’de Nüfusun Okuryazarlık Oranları</a:t>
            </a:r>
            <a:r>
              <a:rPr lang="tr-TR" sz="3600" dirty="0" smtClean="0">
                <a:effectLst/>
              </a:rPr>
              <a:t/>
            </a:r>
            <a:br>
              <a:rPr lang="tr-TR" sz="3600" dirty="0" smtClean="0">
                <a:effectLst/>
              </a:rPr>
            </a:br>
            <a:endParaRPr lang="tr-TR" sz="3600" dirty="0">
              <a:effectLst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636912"/>
            <a:ext cx="7498080" cy="3611488"/>
          </a:xfrm>
        </p:spPr>
        <p:txBody>
          <a:bodyPr/>
          <a:lstStyle/>
          <a:p>
            <a:r>
              <a:rPr lang="tr-TR" sz="2400" dirty="0" smtClean="0"/>
              <a:t>Doğu bölgeler ve ülkenin batısı</a:t>
            </a:r>
          </a:p>
          <a:p>
            <a:endParaRPr lang="tr-TR" sz="2400" dirty="0" smtClean="0"/>
          </a:p>
          <a:p>
            <a:r>
              <a:rPr lang="tr-TR" sz="2400" dirty="0" smtClean="0"/>
              <a:t>Kadın ve erkek</a:t>
            </a:r>
          </a:p>
          <a:p>
            <a:endParaRPr lang="tr-TR" sz="2400" dirty="0" smtClean="0"/>
          </a:p>
          <a:p>
            <a:r>
              <a:rPr lang="tr-TR" sz="2400" dirty="0" smtClean="0"/>
              <a:t>Kır ve kent arasında eşitsizlik göstermektedir.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4187552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Kaynak: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sz="2400" dirty="0" err="1" smtClean="0"/>
              <a:t>Yıldız</a:t>
            </a:r>
            <a:r>
              <a:rPr lang="en-US" sz="2400" dirty="0" smtClean="0"/>
              <a:t>, </a:t>
            </a:r>
            <a:r>
              <a:rPr lang="tr-TR" sz="2400" dirty="0" smtClean="0"/>
              <a:t> A</a:t>
            </a:r>
            <a:r>
              <a:rPr lang="en-US" sz="2400" dirty="0" smtClean="0"/>
              <a:t>.(2009); “</a:t>
            </a:r>
            <a:r>
              <a:rPr lang="en-US" sz="2400" dirty="0" err="1" smtClean="0"/>
              <a:t>Yetişkin</a:t>
            </a:r>
            <a:r>
              <a:rPr lang="en-US" sz="2400" dirty="0" smtClean="0"/>
              <a:t> </a:t>
            </a:r>
            <a:r>
              <a:rPr lang="en-US" sz="2400" dirty="0" err="1" smtClean="0"/>
              <a:t>okuryazarlığı</a:t>
            </a:r>
            <a:r>
              <a:rPr lang="en-US" sz="2400" dirty="0" smtClean="0"/>
              <a:t>”</a:t>
            </a:r>
            <a:r>
              <a:rPr lang="tr-TR" sz="2400" b="1" dirty="0" smtClean="0"/>
              <a:t> Yetişkin Eğitimi </a:t>
            </a:r>
            <a:r>
              <a:rPr lang="tr-TR" sz="2400" dirty="0" smtClean="0"/>
              <a:t>(derleyen :Ahmet Yıldız ,Meral Uysal, </a:t>
            </a:r>
            <a:r>
              <a:rPr lang="tr-TR" sz="2400" dirty="0" err="1" smtClean="0"/>
              <a:t>KalkedonYayıncılık</a:t>
            </a:r>
            <a:r>
              <a:rPr lang="tr-TR" sz="2400" dirty="0" smtClean="0"/>
              <a:t>, İstanbul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</TotalTime>
  <Words>187</Words>
  <Application>Microsoft Office PowerPoint</Application>
  <PresentationFormat>Ekran Gösterisi (4:3)</PresentationFormat>
  <Paragraphs>43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Gill Sans MT</vt:lpstr>
      <vt:lpstr>Verdana</vt:lpstr>
      <vt:lpstr>Wingdings 2</vt:lpstr>
      <vt:lpstr>Gündönümü</vt:lpstr>
      <vt:lpstr> Okur Yazarlık Tanımı </vt:lpstr>
      <vt:lpstr> İşlevsel Okur Yazarlık </vt:lpstr>
      <vt:lpstr> Okuma Yazmanın Yetişkinler İçin Gerekliliği </vt:lpstr>
      <vt:lpstr> Türkiye’de Okur Yazarlık Oranları </vt:lpstr>
      <vt:lpstr>Devam Eden Okuma Yazma Çalışmaları</vt:lpstr>
      <vt:lpstr>Okuma-yazma Seferberlikleri </vt:lpstr>
      <vt:lpstr> Türkiye’de Nüfusun Okuryazarlık Oranları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YETİŞKİN OKURYAZARLIĞI</dc:title>
  <dc:creator>USER</dc:creator>
  <cp:lastModifiedBy>Windows Kullanıcısı</cp:lastModifiedBy>
  <cp:revision>13</cp:revision>
  <dcterms:created xsi:type="dcterms:W3CDTF">2018-03-28T16:20:54Z</dcterms:created>
  <dcterms:modified xsi:type="dcterms:W3CDTF">2019-11-18T13:52:38Z</dcterms:modified>
</cp:coreProperties>
</file>