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F410D6-3F10-4F2D-9BED-B61FE72DD8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5AE27AC-1332-462D-ADEF-B99421B20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22B182-1AA5-4DFA-AB4B-D66731FEE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8BF3D9-0B49-408A-BE06-4285CFCDC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7DAA1A-00E9-4ECD-909B-D5D001AB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92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6885ED-CA91-425F-89CB-844BC9395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78130D8-4D7C-4FE4-9C3C-B6E8F16C6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4C6BC3-4654-4424-84F9-9A0A90202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22D187-7BF6-4708-8848-4244AE826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C97B28-E733-4C66-A90C-4FD552CE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02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47CC3D5-F569-4762-8FAA-AE995D518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E319506-854C-4B81-9BE9-9CE173867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042468-E26D-4133-9876-EC3EAE9C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EAD4E6-BD15-469F-9507-913B8F64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0D19FB-DB7D-4B6B-82FA-FE6F7414C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33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1CE7C8-3F70-4E8E-852C-BD36B68E2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914925-96B8-4B71-ADCC-38AA3875A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162617-7BD6-4451-9882-6EC6A9645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A7CCB5E-66F3-4D3A-9C67-245D3BE0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86F2C9-ADB9-45DD-8EC9-7CA1E52E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83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8ACAF3-3446-4363-9ED3-22E488B1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3227519-2FF7-4563-90BA-87978C8AA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20156D-D943-43B5-B0E0-4BB45706B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1FC1D7-9F01-4E75-BCB8-ADCC4741F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175BFB-3404-4BB6-9ADF-10FDD3F3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925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E067C0-3AF4-4D51-B3B5-E81C77683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82F165-6581-479D-A89E-FD2703D91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AE293D2-9DA9-4A08-BC7B-7F3CB1543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FF311A3-3E4D-48AA-A07C-C6EF03004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5B1B650-2E54-4206-A931-5AF6A111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190A91-2724-47B6-A5C5-9510C2A4A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97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BCD176-2ECC-4EF6-84E7-CD3771FE1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F03C55-84F4-4044-8E39-250C019BD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782F2C2-2BB0-4902-A528-D494F0955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EE05907-731A-4AEE-9EF2-41299F5C1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D653862-9592-4FCF-A7A2-91871F0A4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8875D3A-37B0-42BD-A339-603592F57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EFBC7E2-86B6-419C-A0D1-62102E38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9CD059E-2FE4-4F6F-85C6-9F7650342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06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F4431E-4466-4CF8-8799-F0E343B65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450834D-A1B9-4E25-A969-B5E8939B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DC91DE-D15F-4EE2-8DAE-D400A4AC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D6456D2-1D49-49F8-B281-E73E09E9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19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70AE7E4-428D-425C-A44F-C74961F1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4E19F55-3F05-4378-8D00-739D375D2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D03D516-DE67-4726-81DA-F8A66E1B8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06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007AF4-6369-498C-AC69-39FFCE953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A997C3-B9FF-4A59-B55A-D3499E25E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3A70BCA-C0FA-44AC-8853-55D5982FD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612F2E-3B17-4FA6-8A8E-500901C25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B122CEF-B3FD-40EB-9305-3B21640A8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C7FE88C-8F6C-4D69-9419-A0D44A7E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43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6F9C04-3AE5-4ED7-8EA8-AA214F583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8BDE5C-5706-4386-AEB2-65928CCED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99DCF5-B20F-42EF-9BDB-020746A00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A05A87-BD0B-4744-B343-77E04E67C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63DC91-1FDB-4EE4-A0DE-8F62C252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6A372D7-77F3-47D8-AA05-ABBA3CDB6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62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2039647-A7F9-4B71-9D0E-D937EA3B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CAA931A-C5C9-4FE9-8399-8BA740D7F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86BB1E-893E-44F9-BD5D-62A9DA427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2C4E4-A415-44D9-AD8B-9A8105DD6DE2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58F3B2-6D80-4E2B-ACC6-F54B6E5743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79CD60-7E1A-4C37-A84B-16B2D4EF3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34654-AF62-4E07-B729-A70268256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1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AE54CA9B-E7AC-49AD-B531-48E94C055325}"/>
              </a:ext>
            </a:extLst>
          </p:cNvPr>
          <p:cNvSpPr txBox="1"/>
          <p:nvPr/>
        </p:nvSpPr>
        <p:spPr>
          <a:xfrm>
            <a:off x="3502758" y="786063"/>
            <a:ext cx="5186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dirty="0"/>
              <a:t>Semen </a:t>
            </a:r>
            <a:r>
              <a:rPr lang="tr-TR" sz="4800" dirty="0" err="1"/>
              <a:t>Preservation</a:t>
            </a:r>
            <a:endParaRPr lang="tr-TR" sz="48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2694B3A4-7049-436F-BD73-785B371DF847}"/>
              </a:ext>
            </a:extLst>
          </p:cNvPr>
          <p:cNvSpPr txBox="1"/>
          <p:nvPr/>
        </p:nvSpPr>
        <p:spPr>
          <a:xfrm>
            <a:off x="1010652" y="2149642"/>
            <a:ext cx="1374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Fresh</a:t>
            </a:r>
            <a:r>
              <a:rPr lang="tr-TR" dirty="0"/>
              <a:t> semen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3FDE326E-490E-43B3-92B3-43584E16C3A0}"/>
              </a:ext>
            </a:extLst>
          </p:cNvPr>
          <p:cNvSpPr txBox="1"/>
          <p:nvPr/>
        </p:nvSpPr>
        <p:spPr>
          <a:xfrm>
            <a:off x="5327200" y="2149642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Cooled</a:t>
            </a:r>
            <a:r>
              <a:rPr lang="tr-TR" dirty="0"/>
              <a:t> Semen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76A92FD0-C84A-44D8-A64A-6CA5D6545E90}"/>
              </a:ext>
            </a:extLst>
          </p:cNvPr>
          <p:cNvSpPr txBox="1"/>
          <p:nvPr/>
        </p:nvSpPr>
        <p:spPr>
          <a:xfrm>
            <a:off x="9630599" y="2149642"/>
            <a:ext cx="148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Frozen</a:t>
            </a:r>
            <a:r>
              <a:rPr lang="tr-TR" dirty="0"/>
              <a:t> semen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5A890825-23ED-49A3-A8D0-3B8C85457056}"/>
              </a:ext>
            </a:extLst>
          </p:cNvPr>
          <p:cNvSpPr txBox="1"/>
          <p:nvPr/>
        </p:nvSpPr>
        <p:spPr>
          <a:xfrm>
            <a:off x="1026694" y="2871537"/>
            <a:ext cx="370928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/>
              <a:t>30-35 °C</a:t>
            </a:r>
          </a:p>
          <a:p>
            <a:pPr marL="285750" indent="-285750">
              <a:buFontTx/>
              <a:buChar char="-"/>
            </a:pPr>
            <a:r>
              <a:rPr lang="tr-TR" dirty="0"/>
              <a:t>1-2 </a:t>
            </a:r>
            <a:r>
              <a:rPr lang="tr-TR" dirty="0" err="1"/>
              <a:t>hours</a:t>
            </a:r>
            <a:r>
              <a:rPr lang="tr-TR" dirty="0"/>
              <a:t> (4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extending</a:t>
            </a:r>
            <a:r>
              <a:rPr lang="tr-TR" dirty="0"/>
              <a:t>)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Extender</a:t>
            </a:r>
            <a:r>
              <a:rPr lang="tr-TR" dirty="0"/>
              <a:t> +/-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Immediate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(</a:t>
            </a:r>
            <a:r>
              <a:rPr lang="tr-TR" dirty="0" err="1"/>
              <a:t>local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)</a:t>
            </a:r>
          </a:p>
          <a:p>
            <a:pPr marL="285750" indent="-285750">
              <a:buFontTx/>
              <a:buChar char="-"/>
            </a:pPr>
            <a:endParaRPr lang="tr-TR" dirty="0"/>
          </a:p>
          <a:p>
            <a:pPr marL="285750" indent="-285750">
              <a:buFontTx/>
              <a:buChar char="-"/>
            </a:pPr>
            <a:endParaRPr lang="tr-TR" dirty="0"/>
          </a:p>
          <a:p>
            <a:r>
              <a:rPr lang="tr-TR" u="sng" dirty="0"/>
              <a:t>Basic semen </a:t>
            </a:r>
            <a:r>
              <a:rPr lang="tr-TR" u="sng" dirty="0" err="1"/>
              <a:t>extender</a:t>
            </a:r>
            <a:r>
              <a:rPr lang="tr-TR" u="sng" dirty="0"/>
              <a:t> </a:t>
            </a:r>
          </a:p>
          <a:p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tr-TR" dirty="0" err="1"/>
              <a:t>solution</a:t>
            </a:r>
            <a:endParaRPr lang="tr-TR" dirty="0"/>
          </a:p>
          <a:p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regulator</a:t>
            </a:r>
            <a:endParaRPr lang="tr-TR" dirty="0"/>
          </a:p>
          <a:p>
            <a:r>
              <a:rPr lang="tr-TR" dirty="0" err="1"/>
              <a:t>Nutrient</a:t>
            </a:r>
            <a:r>
              <a:rPr lang="tr-TR" dirty="0"/>
              <a:t> 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3DC71FC6-0F35-419E-B004-BE4995A3385D}"/>
              </a:ext>
            </a:extLst>
          </p:cNvPr>
          <p:cNvSpPr txBox="1"/>
          <p:nvPr/>
        </p:nvSpPr>
        <p:spPr>
          <a:xfrm>
            <a:off x="5327200" y="2871536"/>
            <a:ext cx="359701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/>
              <a:t>2-8 °C</a:t>
            </a:r>
          </a:p>
          <a:p>
            <a:pPr marL="285750" indent="-285750">
              <a:buFontTx/>
              <a:buChar char="-"/>
            </a:pPr>
            <a:r>
              <a:rPr lang="tr-TR" dirty="0"/>
              <a:t>24-48 </a:t>
            </a:r>
            <a:r>
              <a:rPr lang="tr-TR" dirty="0" err="1"/>
              <a:t>hours</a:t>
            </a:r>
            <a:r>
              <a:rPr lang="tr-TR" dirty="0"/>
              <a:t> (72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maximum</a:t>
            </a:r>
            <a:r>
              <a:rPr lang="tr-TR" dirty="0"/>
              <a:t>)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Extender</a:t>
            </a:r>
            <a:r>
              <a:rPr lang="tr-TR" dirty="0"/>
              <a:t> +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cities</a:t>
            </a:r>
            <a:endParaRPr lang="tr-TR" dirty="0"/>
          </a:p>
          <a:p>
            <a:pPr marL="285750" indent="-285750">
              <a:buFontTx/>
              <a:buChar char="-"/>
            </a:pPr>
            <a:endParaRPr lang="tr-TR" dirty="0"/>
          </a:p>
          <a:p>
            <a:pPr marL="285750" indent="-285750">
              <a:buFontTx/>
              <a:buChar char="-"/>
            </a:pPr>
            <a:endParaRPr lang="tr-TR" dirty="0"/>
          </a:p>
          <a:p>
            <a:r>
              <a:rPr lang="tr-TR" u="sng" dirty="0"/>
              <a:t>Basic semen </a:t>
            </a:r>
            <a:r>
              <a:rPr lang="tr-TR" u="sng" dirty="0" err="1"/>
              <a:t>extender</a:t>
            </a:r>
            <a:r>
              <a:rPr lang="tr-TR" u="sng" dirty="0"/>
              <a:t> </a:t>
            </a:r>
          </a:p>
          <a:p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tr-TR" dirty="0" err="1"/>
              <a:t>solution</a:t>
            </a:r>
            <a:endParaRPr lang="tr-TR" dirty="0"/>
          </a:p>
          <a:p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regulator</a:t>
            </a:r>
            <a:endParaRPr lang="tr-TR" dirty="0"/>
          </a:p>
          <a:p>
            <a:r>
              <a:rPr lang="tr-TR" dirty="0" err="1"/>
              <a:t>Nutrient</a:t>
            </a:r>
            <a:r>
              <a:rPr lang="tr-TR" dirty="0"/>
              <a:t> </a:t>
            </a:r>
          </a:p>
          <a:p>
            <a:r>
              <a:rPr lang="tr-TR" dirty="0"/>
              <a:t>(</a:t>
            </a:r>
            <a:r>
              <a:rPr lang="tr-TR" dirty="0" err="1"/>
              <a:t>Egg</a:t>
            </a:r>
            <a:r>
              <a:rPr lang="tr-TR" dirty="0"/>
              <a:t> </a:t>
            </a:r>
            <a:r>
              <a:rPr lang="tr-TR" dirty="0" err="1"/>
              <a:t>yolk</a:t>
            </a:r>
            <a:r>
              <a:rPr lang="tr-TR" dirty="0"/>
              <a:t>)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70E8A87D-A3B9-4596-8723-853F32B8615C}"/>
              </a:ext>
            </a:extLst>
          </p:cNvPr>
          <p:cNvSpPr txBox="1"/>
          <p:nvPr/>
        </p:nvSpPr>
        <p:spPr>
          <a:xfrm>
            <a:off x="9515431" y="2828835"/>
            <a:ext cx="275549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/>
              <a:t>-20 </a:t>
            </a:r>
            <a:r>
              <a:rPr lang="tr-TR" dirty="0" err="1"/>
              <a:t>to</a:t>
            </a:r>
            <a:r>
              <a:rPr lang="tr-TR" dirty="0"/>
              <a:t> -196 °C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expiration</a:t>
            </a:r>
            <a:endParaRPr lang="tr-TR" dirty="0"/>
          </a:p>
          <a:p>
            <a:pPr marL="285750" indent="-285750">
              <a:buFontTx/>
              <a:buChar char="-"/>
            </a:pPr>
            <a:r>
              <a:rPr lang="tr-TR" dirty="0" err="1"/>
              <a:t>Extender</a:t>
            </a:r>
            <a:r>
              <a:rPr lang="tr-TR" dirty="0"/>
              <a:t> +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World</a:t>
            </a:r>
          </a:p>
          <a:p>
            <a:pPr marL="285750" indent="-285750">
              <a:buFontTx/>
              <a:buChar char="-"/>
            </a:pPr>
            <a:endParaRPr lang="tr-TR" dirty="0"/>
          </a:p>
          <a:p>
            <a:pPr marL="285750" indent="-285750">
              <a:buFontTx/>
              <a:buChar char="-"/>
            </a:pPr>
            <a:endParaRPr lang="tr-TR" dirty="0"/>
          </a:p>
          <a:p>
            <a:r>
              <a:rPr lang="tr-TR" u="sng" dirty="0"/>
              <a:t>Basic semen </a:t>
            </a:r>
            <a:r>
              <a:rPr lang="tr-TR" u="sng" dirty="0" err="1"/>
              <a:t>extender</a:t>
            </a:r>
            <a:r>
              <a:rPr lang="tr-TR" u="sng" dirty="0"/>
              <a:t> </a:t>
            </a:r>
          </a:p>
          <a:p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tr-TR" dirty="0" err="1"/>
              <a:t>solution</a:t>
            </a:r>
            <a:endParaRPr lang="tr-TR" dirty="0"/>
          </a:p>
          <a:p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regulator</a:t>
            </a:r>
            <a:endParaRPr lang="tr-TR" dirty="0"/>
          </a:p>
          <a:p>
            <a:r>
              <a:rPr lang="tr-TR" dirty="0" err="1"/>
              <a:t>Nutrient</a:t>
            </a:r>
            <a:r>
              <a:rPr lang="tr-TR" dirty="0"/>
              <a:t> </a:t>
            </a:r>
          </a:p>
          <a:p>
            <a:endParaRPr lang="tr-TR" dirty="0"/>
          </a:p>
          <a:p>
            <a:r>
              <a:rPr lang="tr-TR" u="sng" dirty="0" err="1"/>
              <a:t>Cryoprotectants</a:t>
            </a:r>
            <a:endParaRPr lang="tr-TR" u="sng" dirty="0"/>
          </a:p>
          <a:p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protector</a:t>
            </a:r>
            <a:endParaRPr lang="tr-TR" dirty="0"/>
          </a:p>
          <a:p>
            <a:r>
              <a:rPr lang="tr-TR" dirty="0" err="1"/>
              <a:t>Internal</a:t>
            </a:r>
            <a:r>
              <a:rPr lang="tr-TR" dirty="0"/>
              <a:t> CP </a:t>
            </a:r>
            <a:r>
              <a:rPr lang="tr-TR" dirty="0" err="1"/>
              <a:t>agents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517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43AA9149-4A5E-48B1-8C4A-DA37249C4266}"/>
              </a:ext>
            </a:extLst>
          </p:cNvPr>
          <p:cNvSpPr txBox="1"/>
          <p:nvPr/>
        </p:nvSpPr>
        <p:spPr>
          <a:xfrm>
            <a:off x="1684421" y="882316"/>
            <a:ext cx="929235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Buffers</a:t>
            </a:r>
            <a:endParaRPr lang="tr-TR" b="1" dirty="0"/>
          </a:p>
          <a:p>
            <a:r>
              <a:rPr lang="tr-TR" dirty="0"/>
              <a:t>…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tr-TR" dirty="0" err="1"/>
              <a:t>metabolic</a:t>
            </a:r>
            <a:r>
              <a:rPr lang="tr-TR" dirty="0"/>
              <a:t> </a:t>
            </a:r>
            <a:r>
              <a:rPr lang="tr-TR" dirty="0" err="1"/>
              <a:t>wastes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lactic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b="1" dirty="0" err="1"/>
              <a:t>Acid</a:t>
            </a:r>
            <a:r>
              <a:rPr lang="tr-TR" b="1" dirty="0"/>
              <a:t> </a:t>
            </a:r>
            <a:r>
              <a:rPr lang="tr-TR" b="1" dirty="0" err="1"/>
              <a:t>regulators</a:t>
            </a:r>
            <a:endParaRPr lang="tr-TR" b="1" dirty="0"/>
          </a:p>
          <a:p>
            <a:r>
              <a:rPr lang="tr-TR" dirty="0"/>
              <a:t>…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pH of </a:t>
            </a:r>
            <a:r>
              <a:rPr lang="tr-TR" dirty="0" err="1"/>
              <a:t>extender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b="1" dirty="0" err="1"/>
              <a:t>Nutrients</a:t>
            </a:r>
            <a:endParaRPr lang="tr-TR" b="1" dirty="0"/>
          </a:p>
          <a:p>
            <a:r>
              <a:rPr lang="tr-TR" dirty="0"/>
              <a:t>…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food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spermatozoa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b="1" dirty="0" err="1"/>
              <a:t>Plasma</a:t>
            </a:r>
            <a:r>
              <a:rPr lang="tr-TR" b="1" dirty="0"/>
              <a:t> </a:t>
            </a:r>
            <a:r>
              <a:rPr lang="tr-TR" b="1" dirty="0" err="1"/>
              <a:t>membrane</a:t>
            </a:r>
            <a:r>
              <a:rPr lang="tr-TR" b="1" dirty="0"/>
              <a:t> </a:t>
            </a:r>
            <a:r>
              <a:rPr lang="tr-TR" b="1" dirty="0" err="1"/>
              <a:t>protectors</a:t>
            </a:r>
            <a:endParaRPr lang="tr-TR" b="1" dirty="0"/>
          </a:p>
          <a:p>
            <a:r>
              <a:rPr lang="tr-TR" dirty="0"/>
              <a:t>…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knows</a:t>
            </a:r>
            <a:r>
              <a:rPr lang="tr-TR" dirty="0"/>
              <a:t> as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cryoprotectants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protect</a:t>
            </a:r>
            <a:r>
              <a:rPr lang="tr-TR" dirty="0"/>
              <a:t> </a:t>
            </a:r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membrane</a:t>
            </a:r>
            <a:r>
              <a:rPr lang="tr-TR" dirty="0"/>
              <a:t> </a:t>
            </a:r>
            <a:r>
              <a:rPr lang="tr-TR" dirty="0" err="1"/>
              <a:t>integrity</a:t>
            </a:r>
            <a:endParaRPr lang="tr-TR" dirty="0"/>
          </a:p>
          <a:p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cold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extracellular</a:t>
            </a:r>
            <a:r>
              <a:rPr lang="tr-TR" dirty="0"/>
              <a:t> </a:t>
            </a:r>
            <a:r>
              <a:rPr lang="tr-TR" dirty="0" err="1"/>
              <a:t>ice</a:t>
            </a:r>
            <a:r>
              <a:rPr lang="tr-TR" dirty="0"/>
              <a:t> </a:t>
            </a:r>
            <a:r>
              <a:rPr lang="tr-TR" dirty="0" err="1"/>
              <a:t>crystals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b="1" dirty="0" err="1"/>
              <a:t>Internal</a:t>
            </a:r>
            <a:r>
              <a:rPr lang="tr-TR" b="1" dirty="0"/>
              <a:t> </a:t>
            </a:r>
            <a:r>
              <a:rPr lang="tr-TR" b="1" dirty="0" err="1"/>
              <a:t>cryoproctant</a:t>
            </a:r>
            <a:r>
              <a:rPr lang="tr-TR" b="1" dirty="0"/>
              <a:t> </a:t>
            </a:r>
            <a:r>
              <a:rPr lang="tr-TR" b="1" dirty="0" err="1"/>
              <a:t>agents</a:t>
            </a:r>
            <a:endParaRPr lang="tr-TR" b="1" dirty="0"/>
          </a:p>
          <a:p>
            <a:r>
              <a:rPr lang="tr-TR" dirty="0"/>
              <a:t>…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supposed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exchange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intracellular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avoid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intracellular</a:t>
            </a:r>
            <a:endParaRPr lang="tr-TR" dirty="0"/>
          </a:p>
          <a:p>
            <a:r>
              <a:rPr lang="tr-TR" dirty="0" err="1"/>
              <a:t>ice</a:t>
            </a:r>
            <a:r>
              <a:rPr lang="tr-TR" dirty="0"/>
              <a:t> </a:t>
            </a:r>
            <a:r>
              <a:rPr lang="tr-TR" dirty="0" err="1"/>
              <a:t>crystals</a:t>
            </a:r>
            <a:r>
              <a:rPr lang="tr-TR" dirty="0"/>
              <a:t>.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decrease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freezing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of </a:t>
            </a:r>
            <a:r>
              <a:rPr lang="tr-TR" dirty="0" err="1"/>
              <a:t>spermatozoa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confident</a:t>
            </a:r>
            <a:r>
              <a:rPr lang="tr-TR" dirty="0"/>
              <a:t> </a:t>
            </a:r>
            <a:r>
              <a:rPr lang="tr-TR" dirty="0" err="1"/>
              <a:t>freezing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7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0490F66C-CBA7-4AF0-8CD1-C9561D06DEB7}"/>
              </a:ext>
            </a:extLst>
          </p:cNvPr>
          <p:cNvSpPr txBox="1"/>
          <p:nvPr/>
        </p:nvSpPr>
        <p:spPr>
          <a:xfrm>
            <a:off x="513347" y="946484"/>
            <a:ext cx="41226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/>
              <a:t>TRIS </a:t>
            </a:r>
            <a:r>
              <a:rPr lang="tr-TR" b="1" i="1" dirty="0" err="1"/>
              <a:t>Based</a:t>
            </a:r>
            <a:r>
              <a:rPr lang="tr-TR" b="1" i="1" dirty="0"/>
              <a:t> </a:t>
            </a:r>
            <a:r>
              <a:rPr lang="tr-TR" b="1" i="1" dirty="0" err="1"/>
              <a:t>home-made</a:t>
            </a:r>
            <a:r>
              <a:rPr lang="tr-TR" b="1" i="1" dirty="0"/>
              <a:t> </a:t>
            </a:r>
            <a:r>
              <a:rPr lang="tr-TR" b="1" i="1" dirty="0" err="1"/>
              <a:t>extender</a:t>
            </a:r>
            <a:endParaRPr lang="tr-TR" b="1" i="1" dirty="0"/>
          </a:p>
          <a:p>
            <a:endParaRPr lang="tr-TR" dirty="0"/>
          </a:p>
          <a:p>
            <a:r>
              <a:rPr lang="tr-TR" dirty="0"/>
              <a:t>2.44 gr TRIS</a:t>
            </a:r>
          </a:p>
          <a:p>
            <a:r>
              <a:rPr lang="tr-TR" dirty="0"/>
              <a:t>1.36 gr </a:t>
            </a:r>
            <a:r>
              <a:rPr lang="tr-TR" dirty="0" err="1"/>
              <a:t>Citric</a:t>
            </a:r>
            <a:r>
              <a:rPr lang="tr-TR" dirty="0"/>
              <a:t> </a:t>
            </a:r>
            <a:r>
              <a:rPr lang="tr-TR" dirty="0" err="1"/>
              <a:t>Acid</a:t>
            </a:r>
            <a:endParaRPr lang="tr-TR" dirty="0"/>
          </a:p>
          <a:p>
            <a:r>
              <a:rPr lang="tr-TR" dirty="0"/>
              <a:t>0.82 gr </a:t>
            </a:r>
            <a:r>
              <a:rPr lang="tr-TR" dirty="0" err="1"/>
              <a:t>Glucose</a:t>
            </a:r>
            <a:endParaRPr lang="tr-TR" dirty="0"/>
          </a:p>
          <a:p>
            <a:endParaRPr lang="tr-TR" dirty="0"/>
          </a:p>
          <a:p>
            <a:r>
              <a:rPr lang="tr-TR" dirty="0"/>
              <a:t>20% </a:t>
            </a:r>
            <a:r>
              <a:rPr lang="tr-TR" dirty="0" err="1"/>
              <a:t>Egg</a:t>
            </a:r>
            <a:r>
              <a:rPr lang="tr-TR" dirty="0"/>
              <a:t> </a:t>
            </a:r>
            <a:r>
              <a:rPr lang="tr-TR" dirty="0" err="1"/>
              <a:t>yolk</a:t>
            </a:r>
            <a:endParaRPr lang="tr-TR" dirty="0"/>
          </a:p>
          <a:p>
            <a:r>
              <a:rPr lang="tr-TR" dirty="0"/>
              <a:t>5% </a:t>
            </a:r>
            <a:r>
              <a:rPr lang="tr-TR" dirty="0" err="1"/>
              <a:t>Glycerol</a:t>
            </a:r>
            <a:endParaRPr lang="tr-TR" dirty="0"/>
          </a:p>
          <a:p>
            <a:endParaRPr lang="tr-TR" dirty="0"/>
          </a:p>
          <a:p>
            <a:r>
              <a:rPr lang="tr-TR" dirty="0"/>
              <a:t>Complete </a:t>
            </a:r>
            <a:r>
              <a:rPr lang="tr-TR" dirty="0" err="1"/>
              <a:t>to</a:t>
            </a:r>
            <a:r>
              <a:rPr lang="tr-TR" dirty="0"/>
              <a:t> 100 ml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bidistelled</a:t>
            </a:r>
            <a:r>
              <a:rPr lang="tr-TR" dirty="0"/>
              <a:t> </a:t>
            </a:r>
            <a:r>
              <a:rPr lang="tr-TR" dirty="0" err="1"/>
              <a:t>water</a:t>
            </a: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F8F5D21-115C-43AB-8769-A54A4A542975}"/>
              </a:ext>
            </a:extLst>
          </p:cNvPr>
          <p:cNvSpPr txBox="1"/>
          <p:nvPr/>
        </p:nvSpPr>
        <p:spPr>
          <a:xfrm>
            <a:off x="6513095" y="946484"/>
            <a:ext cx="412266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 err="1">
                <a:latin typeface="StoneSans"/>
              </a:rPr>
              <a:t>Skimmed</a:t>
            </a:r>
            <a:r>
              <a:rPr lang="tr-TR" b="1" i="1" dirty="0">
                <a:latin typeface="StoneSans"/>
              </a:rPr>
              <a:t> </a:t>
            </a:r>
            <a:r>
              <a:rPr lang="tr-TR" b="1" i="1" dirty="0" err="1">
                <a:latin typeface="StoneSans"/>
              </a:rPr>
              <a:t>milk</a:t>
            </a:r>
            <a:r>
              <a:rPr lang="tr-TR" b="1" i="1" dirty="0">
                <a:latin typeface="StoneSans"/>
              </a:rPr>
              <a:t> </a:t>
            </a:r>
            <a:r>
              <a:rPr lang="tr-TR" b="1" i="1" dirty="0" err="1">
                <a:latin typeface="StoneSans"/>
              </a:rPr>
              <a:t>extender</a:t>
            </a:r>
            <a:endParaRPr lang="tr-TR" b="1" i="1" dirty="0">
              <a:latin typeface="StoneSans"/>
            </a:endParaRPr>
          </a:p>
          <a:p>
            <a:endParaRPr lang="tr-TR" dirty="0">
              <a:latin typeface="StoneSans"/>
            </a:endParaRPr>
          </a:p>
          <a:p>
            <a:r>
              <a:rPr lang="tr-TR" dirty="0">
                <a:latin typeface="StoneSans"/>
              </a:rPr>
              <a:t>2.40 gr </a:t>
            </a:r>
            <a:r>
              <a:rPr lang="tr-TR" dirty="0" err="1">
                <a:latin typeface="StoneSans"/>
              </a:rPr>
              <a:t>Nonfat</a:t>
            </a:r>
            <a:r>
              <a:rPr lang="tr-TR" dirty="0">
                <a:latin typeface="StoneSans"/>
              </a:rPr>
              <a:t> </a:t>
            </a:r>
            <a:r>
              <a:rPr lang="tr-TR" dirty="0" err="1">
                <a:latin typeface="StoneSans"/>
              </a:rPr>
              <a:t>dry</a:t>
            </a:r>
            <a:r>
              <a:rPr lang="tr-TR" dirty="0">
                <a:latin typeface="StoneSans"/>
              </a:rPr>
              <a:t> </a:t>
            </a:r>
            <a:r>
              <a:rPr lang="tr-TR" dirty="0" err="1">
                <a:latin typeface="StoneSans"/>
              </a:rPr>
              <a:t>milk</a:t>
            </a:r>
            <a:endParaRPr lang="tr-TR" sz="1800" b="0" i="0" u="none" strike="noStrike" baseline="0" dirty="0">
              <a:latin typeface="StoneSans"/>
            </a:endParaRPr>
          </a:p>
          <a:p>
            <a:pPr algn="l"/>
            <a:r>
              <a:rPr lang="tr-TR" sz="1800" b="0" i="0" u="none" strike="noStrike" baseline="0" dirty="0">
                <a:latin typeface="StoneSans"/>
              </a:rPr>
              <a:t>2.65 gr </a:t>
            </a:r>
            <a:r>
              <a:rPr lang="tr-TR" sz="1800" b="0" i="0" u="none" strike="noStrike" baseline="0" dirty="0" err="1">
                <a:latin typeface="StoneSans"/>
              </a:rPr>
              <a:t>Glucose</a:t>
            </a:r>
            <a:endParaRPr lang="tr-TR" sz="1800" b="0" i="0" u="none" strike="noStrike" baseline="0" dirty="0">
              <a:latin typeface="StoneSans"/>
            </a:endParaRPr>
          </a:p>
          <a:p>
            <a:pPr algn="l"/>
            <a:r>
              <a:rPr lang="tr-TR" sz="1800" b="0" i="0" u="none" strike="noStrike" baseline="0" dirty="0">
                <a:latin typeface="StoneSans"/>
              </a:rPr>
              <a:t>4.00 gr </a:t>
            </a:r>
            <a:r>
              <a:rPr lang="tr-TR" sz="1800" b="0" i="0" u="none" strike="noStrike" baseline="0" dirty="0" err="1">
                <a:latin typeface="StoneSans"/>
              </a:rPr>
              <a:t>Sucrose</a:t>
            </a:r>
            <a:endParaRPr lang="tr-TR" sz="1800" b="0" i="0" u="none" strike="noStrike" baseline="0" dirty="0">
              <a:latin typeface="StoneSans"/>
            </a:endParaRPr>
          </a:p>
          <a:p>
            <a:r>
              <a:rPr lang="tr-TR" dirty="0">
                <a:latin typeface="StoneSans"/>
              </a:rPr>
              <a:t>0.</a:t>
            </a:r>
            <a:r>
              <a:rPr lang="it-IT" dirty="0">
                <a:latin typeface="StoneSans"/>
              </a:rPr>
              <a:t>60 mL</a:t>
            </a:r>
            <a:r>
              <a:rPr lang="tr-TR" dirty="0">
                <a:latin typeface="StoneSans"/>
              </a:rPr>
              <a:t> </a:t>
            </a:r>
            <a:r>
              <a:rPr lang="it-IT" dirty="0">
                <a:latin typeface="StoneSans"/>
              </a:rPr>
              <a:t>Sodium bicarbonate </a:t>
            </a:r>
            <a:endParaRPr lang="it-IT" sz="1800" b="0" i="0" u="none" strike="noStrike" baseline="0" dirty="0">
              <a:latin typeface="StoneSans"/>
            </a:endParaRPr>
          </a:p>
          <a:p>
            <a:pPr algn="l"/>
            <a:endParaRPr lang="tr-TR" sz="1800" b="0" i="0" u="none" strike="noStrike" baseline="0" dirty="0">
              <a:latin typeface="StoneSans"/>
            </a:endParaRPr>
          </a:p>
          <a:p>
            <a:pPr algn="l"/>
            <a:r>
              <a:rPr lang="tr-TR" dirty="0">
                <a:latin typeface="StoneSans"/>
              </a:rPr>
              <a:t>4% </a:t>
            </a:r>
            <a:r>
              <a:rPr lang="tr-TR" dirty="0" err="1">
                <a:latin typeface="StoneSans"/>
              </a:rPr>
              <a:t>Egg</a:t>
            </a:r>
            <a:r>
              <a:rPr lang="tr-TR" dirty="0">
                <a:latin typeface="StoneSans"/>
              </a:rPr>
              <a:t> </a:t>
            </a:r>
            <a:r>
              <a:rPr lang="tr-TR" dirty="0" err="1">
                <a:latin typeface="StoneSans"/>
              </a:rPr>
              <a:t>yolk</a:t>
            </a:r>
            <a:endParaRPr lang="tr-TR" dirty="0">
              <a:latin typeface="StoneSans"/>
            </a:endParaRPr>
          </a:p>
          <a:p>
            <a:pPr algn="l"/>
            <a:r>
              <a:rPr lang="tr-TR" sz="1800" b="0" i="0" u="none" strike="noStrike" baseline="0" dirty="0">
                <a:latin typeface="StoneSans"/>
              </a:rPr>
              <a:t>3% </a:t>
            </a:r>
            <a:r>
              <a:rPr lang="tr-TR" sz="1800" b="0" i="0" u="none" strike="noStrike" baseline="0" dirty="0" err="1">
                <a:latin typeface="StoneSans"/>
              </a:rPr>
              <a:t>Glycerol</a:t>
            </a:r>
            <a:endParaRPr lang="tr-TR" sz="1800" b="0" i="0" u="none" strike="noStrike" baseline="0" dirty="0">
              <a:latin typeface="StoneSans"/>
            </a:endParaRPr>
          </a:p>
          <a:p>
            <a:pPr algn="l"/>
            <a:endParaRPr lang="tr-TR" dirty="0">
              <a:latin typeface="StoneSans"/>
            </a:endParaRPr>
          </a:p>
          <a:p>
            <a:r>
              <a:rPr lang="tr-TR" dirty="0"/>
              <a:t>Complete </a:t>
            </a:r>
            <a:r>
              <a:rPr lang="tr-TR" dirty="0" err="1"/>
              <a:t>to</a:t>
            </a:r>
            <a:r>
              <a:rPr lang="tr-TR" dirty="0"/>
              <a:t> 100 ml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bidistelled</a:t>
            </a:r>
            <a:r>
              <a:rPr lang="tr-TR" dirty="0"/>
              <a:t> </a:t>
            </a:r>
            <a:r>
              <a:rPr lang="tr-TR" dirty="0" err="1"/>
              <a:t>water</a:t>
            </a:r>
            <a:endParaRPr lang="tr-TR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7110574-6171-4904-ACE1-7B935B3F328D}"/>
              </a:ext>
            </a:extLst>
          </p:cNvPr>
          <p:cNvSpPr txBox="1"/>
          <p:nvPr/>
        </p:nvSpPr>
        <p:spPr>
          <a:xfrm>
            <a:off x="1667444" y="4572001"/>
            <a:ext cx="296857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E-Z 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Freezin</a:t>
            </a:r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 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Extender</a:t>
            </a:r>
            <a:endParaRPr lang="tr-TR" sz="1800" b="1" i="1" u="none" strike="noStrike" baseline="0" dirty="0">
              <a:solidFill>
                <a:srgbClr val="000000"/>
              </a:solidFill>
              <a:latin typeface="StoneSans"/>
            </a:endParaRPr>
          </a:p>
          <a:p>
            <a:pPr algn="l"/>
            <a:endParaRPr lang="tr-TR" sz="1800" b="1" i="1" u="none" strike="noStrike" baseline="0" dirty="0">
              <a:solidFill>
                <a:srgbClr val="000064"/>
              </a:solidFill>
              <a:latin typeface="StoneSans"/>
            </a:endParaRPr>
          </a:p>
          <a:p>
            <a:pPr algn="l"/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INRA 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Freeze</a:t>
            </a:r>
            <a:endParaRPr lang="tr-TR" sz="1800" b="1" i="1" u="none" strike="noStrike" baseline="0" dirty="0">
              <a:solidFill>
                <a:srgbClr val="000000"/>
              </a:solidFill>
              <a:latin typeface="StoneSans"/>
            </a:endParaRPr>
          </a:p>
          <a:p>
            <a:pPr algn="l"/>
            <a:endParaRPr lang="tr-TR" sz="1800" b="1" i="1" u="none" strike="noStrike" baseline="0" dirty="0">
              <a:solidFill>
                <a:srgbClr val="000064"/>
              </a:solidFill>
              <a:latin typeface="StoneSans"/>
            </a:endParaRPr>
          </a:p>
          <a:p>
            <a:pPr algn="l"/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EquiPro</a:t>
            </a:r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 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CryoGuard</a:t>
            </a:r>
            <a:r>
              <a:rPr lang="tr-TR" b="1" i="1" dirty="0">
                <a:solidFill>
                  <a:srgbClr val="000000"/>
                </a:solidFill>
                <a:latin typeface="StoneSans"/>
              </a:rPr>
              <a:t> </a:t>
            </a:r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Complete</a:t>
            </a:r>
          </a:p>
          <a:p>
            <a:pPr algn="l"/>
            <a:endParaRPr lang="tr-TR" sz="1800" b="1" i="1" u="none" strike="noStrike" baseline="0" dirty="0">
              <a:solidFill>
                <a:srgbClr val="000064"/>
              </a:solidFill>
              <a:latin typeface="StoneSans"/>
            </a:endParaRPr>
          </a:p>
          <a:p>
            <a:pPr algn="l"/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Botu-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Crio</a:t>
            </a:r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 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Biotech</a:t>
            </a:r>
            <a:r>
              <a:rPr lang="tr-TR" sz="1800" b="1" i="1" u="none" strike="noStrike" baseline="0" dirty="0">
                <a:solidFill>
                  <a:srgbClr val="000000"/>
                </a:solidFill>
                <a:latin typeface="StoneSans"/>
              </a:rPr>
              <a:t> </a:t>
            </a:r>
            <a:r>
              <a:rPr lang="tr-TR" sz="1800" b="1" i="1" u="none" strike="noStrike" baseline="0" dirty="0" err="1">
                <a:solidFill>
                  <a:srgbClr val="000000"/>
                </a:solidFill>
                <a:latin typeface="StoneSans"/>
              </a:rPr>
              <a:t>Botucatu</a:t>
            </a:r>
            <a:endParaRPr lang="tr-TR" sz="1800" b="1" i="1" u="none" strike="noStrike" baseline="0" dirty="0">
              <a:solidFill>
                <a:srgbClr val="000000"/>
              </a:solidFill>
              <a:latin typeface="StoneSans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E5588270-E3A2-4297-AFEF-284AB4744185}"/>
              </a:ext>
            </a:extLst>
          </p:cNvPr>
          <p:cNvSpPr txBox="1"/>
          <p:nvPr/>
        </p:nvSpPr>
        <p:spPr>
          <a:xfrm>
            <a:off x="6513095" y="4988186"/>
            <a:ext cx="2627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StoneSans"/>
              </a:rPr>
              <a:t>96.5 </a:t>
            </a:r>
            <a:r>
              <a:rPr lang="tr-TR" dirty="0" err="1">
                <a:latin typeface="StoneSans"/>
              </a:rPr>
              <a:t>mL</a:t>
            </a:r>
            <a:r>
              <a:rPr lang="tr-TR" dirty="0">
                <a:latin typeface="StoneSans"/>
              </a:rPr>
              <a:t> </a:t>
            </a:r>
            <a:r>
              <a:rPr lang="tr-TR" sz="1800" b="0" i="0" u="none" strike="noStrike" baseline="0" dirty="0">
                <a:latin typeface="StoneSans"/>
              </a:rPr>
              <a:t>INRA 96 </a:t>
            </a:r>
            <a:r>
              <a:rPr lang="tr-TR" sz="1800" b="0" i="0" u="none" strike="noStrike" baseline="0" dirty="0" err="1">
                <a:latin typeface="StoneSans"/>
              </a:rPr>
              <a:t>Extender</a:t>
            </a:r>
            <a:endParaRPr lang="tr-TR" dirty="0">
              <a:latin typeface="StoneSans"/>
            </a:endParaRPr>
          </a:p>
          <a:p>
            <a:r>
              <a:rPr lang="it-IT" dirty="0">
                <a:latin typeface="StoneSans"/>
              </a:rPr>
              <a:t>2.0 mL</a:t>
            </a:r>
            <a:r>
              <a:rPr lang="tr-TR" dirty="0">
                <a:latin typeface="StoneSans"/>
              </a:rPr>
              <a:t> </a:t>
            </a:r>
            <a:r>
              <a:rPr lang="tr-TR" sz="1800" b="0" i="0" u="none" strike="noStrike" baseline="0" dirty="0">
                <a:latin typeface="StoneSans"/>
              </a:rPr>
              <a:t>E</a:t>
            </a:r>
            <a:r>
              <a:rPr lang="it-IT" sz="1800" b="0" i="0" u="none" strike="noStrike" baseline="0" dirty="0">
                <a:latin typeface="StoneSans"/>
              </a:rPr>
              <a:t>gg yolk</a:t>
            </a:r>
            <a:endParaRPr lang="tr-TR" sz="1800" b="0" i="0" u="none" strike="noStrike" baseline="0" dirty="0">
              <a:latin typeface="StoneSans"/>
            </a:endParaRPr>
          </a:p>
          <a:p>
            <a:r>
              <a:rPr lang="tr-TR" dirty="0">
                <a:latin typeface="StoneSans"/>
              </a:rPr>
              <a:t>2.5 </a:t>
            </a:r>
            <a:r>
              <a:rPr lang="tr-TR" dirty="0" err="1">
                <a:latin typeface="StoneSans"/>
              </a:rPr>
              <a:t>mL</a:t>
            </a:r>
            <a:r>
              <a:rPr lang="it-IT" sz="1800" b="0" i="0" u="none" strike="noStrike" baseline="0" dirty="0">
                <a:latin typeface="StoneSans"/>
              </a:rPr>
              <a:t> </a:t>
            </a:r>
            <a:r>
              <a:rPr lang="tr-TR" sz="1800" b="0" i="0" u="none" strike="noStrike" baseline="0" dirty="0" err="1">
                <a:latin typeface="StoneSans"/>
              </a:rPr>
              <a:t>Glycerol</a:t>
            </a:r>
            <a:endParaRPr lang="tr-TR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BF6EFAF4-C29A-4AD5-AF9C-C6A6A2CF20B4}"/>
              </a:ext>
            </a:extLst>
          </p:cNvPr>
          <p:cNvSpPr/>
          <p:nvPr/>
        </p:nvSpPr>
        <p:spPr>
          <a:xfrm>
            <a:off x="6513095" y="4892842"/>
            <a:ext cx="2614863" cy="113899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060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8B400676-798F-4E22-ACEE-1671CFE9E9EB}"/>
              </a:ext>
            </a:extLst>
          </p:cNvPr>
          <p:cNvSpPr txBox="1"/>
          <p:nvPr/>
        </p:nvSpPr>
        <p:spPr>
          <a:xfrm>
            <a:off x="4195928" y="689810"/>
            <a:ext cx="38001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dirty="0" err="1"/>
              <a:t>Extending</a:t>
            </a:r>
            <a:r>
              <a:rPr lang="tr-TR" sz="4800" dirty="0"/>
              <a:t> rate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1001EE95-896F-49DD-8478-E7C87ED44AF0}"/>
              </a:ext>
            </a:extLst>
          </p:cNvPr>
          <p:cNvSpPr txBox="1"/>
          <p:nvPr/>
        </p:nvSpPr>
        <p:spPr>
          <a:xfrm>
            <a:off x="1010652" y="2149642"/>
            <a:ext cx="1374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Fresh</a:t>
            </a:r>
            <a:r>
              <a:rPr lang="tr-TR" dirty="0"/>
              <a:t> semen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037E5218-FD14-4E90-9204-4CB15338679F}"/>
              </a:ext>
            </a:extLst>
          </p:cNvPr>
          <p:cNvSpPr txBox="1"/>
          <p:nvPr/>
        </p:nvSpPr>
        <p:spPr>
          <a:xfrm>
            <a:off x="5327200" y="2149642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Cooled</a:t>
            </a:r>
            <a:r>
              <a:rPr lang="tr-TR" dirty="0"/>
              <a:t> Semen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4F89EDA-A5BF-4D0E-8D48-C25DAACCEEAF}"/>
              </a:ext>
            </a:extLst>
          </p:cNvPr>
          <p:cNvSpPr txBox="1"/>
          <p:nvPr/>
        </p:nvSpPr>
        <p:spPr>
          <a:xfrm>
            <a:off x="9630599" y="2149642"/>
            <a:ext cx="148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Frozen</a:t>
            </a:r>
            <a:r>
              <a:rPr lang="tr-TR" dirty="0"/>
              <a:t> semen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9E43E062-72C8-452E-ADC3-92C900B55E7A}"/>
              </a:ext>
            </a:extLst>
          </p:cNvPr>
          <p:cNvSpPr txBox="1"/>
          <p:nvPr/>
        </p:nvSpPr>
        <p:spPr>
          <a:xfrm>
            <a:off x="1224748" y="3059668"/>
            <a:ext cx="9460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1:1 (</a:t>
            </a:r>
            <a:r>
              <a:rPr lang="tr-TR" dirty="0" err="1"/>
              <a:t>v:v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/>
              <a:t>1:4 (</a:t>
            </a:r>
            <a:r>
              <a:rPr lang="tr-TR" dirty="0" err="1"/>
              <a:t>v:v</a:t>
            </a:r>
            <a:r>
              <a:rPr lang="tr-TR" dirty="0"/>
              <a:t>)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B4DB6053-5DAC-4D0D-B631-7006442B2C63}"/>
              </a:ext>
            </a:extLst>
          </p:cNvPr>
          <p:cNvSpPr txBox="1"/>
          <p:nvPr/>
        </p:nvSpPr>
        <p:spPr>
          <a:xfrm>
            <a:off x="5133203" y="3059668"/>
            <a:ext cx="1925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25-50 x 10⁶ </a:t>
            </a:r>
            <a:r>
              <a:rPr lang="tr-TR" dirty="0" err="1"/>
              <a:t>spz</a:t>
            </a:r>
            <a:r>
              <a:rPr lang="tr-TR" dirty="0"/>
              <a:t>/ml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E374D3A9-AB60-4748-85F2-0D46212F7CA7}"/>
              </a:ext>
            </a:extLst>
          </p:cNvPr>
          <p:cNvSpPr txBox="1"/>
          <p:nvPr/>
        </p:nvSpPr>
        <p:spPr>
          <a:xfrm>
            <a:off x="5133203" y="3600362"/>
            <a:ext cx="1853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&lt;100 x 10⁶ </a:t>
            </a:r>
            <a:r>
              <a:rPr lang="tr-TR" dirty="0" err="1"/>
              <a:t>spz</a:t>
            </a:r>
            <a:r>
              <a:rPr lang="tr-TR" dirty="0"/>
              <a:t>/ml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337C689D-E81C-418A-B732-6E9364CFD471}"/>
              </a:ext>
            </a:extLst>
          </p:cNvPr>
          <p:cNvSpPr txBox="1"/>
          <p:nvPr/>
        </p:nvSpPr>
        <p:spPr>
          <a:xfrm>
            <a:off x="9630599" y="3059668"/>
            <a:ext cx="1925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25-50 x 10⁶ </a:t>
            </a:r>
            <a:r>
              <a:rPr lang="tr-TR" dirty="0" err="1"/>
              <a:t>spz</a:t>
            </a:r>
            <a:r>
              <a:rPr lang="tr-TR" dirty="0"/>
              <a:t>/ml</a:t>
            </a: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DB733A34-2E9A-490C-B786-2BF03B1944B1}"/>
              </a:ext>
            </a:extLst>
          </p:cNvPr>
          <p:cNvSpPr txBox="1"/>
          <p:nvPr/>
        </p:nvSpPr>
        <p:spPr>
          <a:xfrm>
            <a:off x="9630599" y="3600362"/>
            <a:ext cx="1853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&lt;100 x 10⁶ </a:t>
            </a:r>
            <a:r>
              <a:rPr lang="tr-TR" dirty="0" err="1"/>
              <a:t>spz</a:t>
            </a:r>
            <a:r>
              <a:rPr lang="tr-TR" dirty="0"/>
              <a:t>/ml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B379CBBD-618E-4185-A60F-8E64942B2686}"/>
              </a:ext>
            </a:extLst>
          </p:cNvPr>
          <p:cNvSpPr txBox="1"/>
          <p:nvPr/>
        </p:nvSpPr>
        <p:spPr>
          <a:xfrm>
            <a:off x="5146605" y="4644695"/>
            <a:ext cx="1912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Insemination</a:t>
            </a:r>
            <a:r>
              <a:rPr lang="tr-TR" dirty="0"/>
              <a:t> </a:t>
            </a:r>
            <a:r>
              <a:rPr lang="tr-TR" dirty="0" err="1"/>
              <a:t>dose</a:t>
            </a:r>
            <a:endParaRPr lang="tr-TR" dirty="0"/>
          </a:p>
          <a:p>
            <a:pPr algn="ctr"/>
            <a:r>
              <a:rPr lang="tr-TR" dirty="0"/>
              <a:t>500 x 10⁶ </a:t>
            </a:r>
            <a:r>
              <a:rPr lang="tr-TR" dirty="0" err="1"/>
              <a:t>spz</a:t>
            </a:r>
            <a:endParaRPr lang="tr-TR" dirty="0"/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8A8FE8B7-8259-4F3A-AFA6-897D8448C88F}"/>
              </a:ext>
            </a:extLst>
          </p:cNvPr>
          <p:cNvSpPr txBox="1"/>
          <p:nvPr/>
        </p:nvSpPr>
        <p:spPr>
          <a:xfrm>
            <a:off x="9601232" y="4644695"/>
            <a:ext cx="1912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Insemination</a:t>
            </a:r>
            <a:r>
              <a:rPr lang="tr-TR" dirty="0"/>
              <a:t> </a:t>
            </a:r>
            <a:r>
              <a:rPr lang="tr-TR" dirty="0" err="1"/>
              <a:t>dose</a:t>
            </a:r>
            <a:endParaRPr lang="tr-TR" dirty="0"/>
          </a:p>
          <a:p>
            <a:pPr algn="ctr"/>
            <a:r>
              <a:rPr lang="tr-TR" dirty="0"/>
              <a:t>500 x 10⁶ </a:t>
            </a:r>
            <a:r>
              <a:rPr lang="tr-TR" dirty="0" err="1"/>
              <a:t>spz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524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690D114D-2A7F-412E-817B-4181D4432144}"/>
              </a:ext>
            </a:extLst>
          </p:cNvPr>
          <p:cNvSpPr txBox="1"/>
          <p:nvPr/>
        </p:nvSpPr>
        <p:spPr>
          <a:xfrm>
            <a:off x="1684421" y="609600"/>
            <a:ext cx="3119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b="1" dirty="0" err="1"/>
              <a:t>Cryopreservation</a:t>
            </a:r>
            <a:endParaRPr lang="tr-TR" sz="3200" b="1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6B7DA6D8-9029-4E4C-8BE2-2C2A4B71E2CA}"/>
              </a:ext>
            </a:extLst>
          </p:cNvPr>
          <p:cNvSpPr txBox="1"/>
          <p:nvPr/>
        </p:nvSpPr>
        <p:spPr>
          <a:xfrm>
            <a:off x="1684421" y="1379622"/>
            <a:ext cx="806676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err="1"/>
              <a:t>Centrifugation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excluding</a:t>
            </a:r>
            <a:r>
              <a:rPr lang="tr-TR" sz="2400" dirty="0"/>
              <a:t> </a:t>
            </a:r>
            <a:r>
              <a:rPr lang="tr-TR" sz="2400" dirty="0" err="1"/>
              <a:t>seminal</a:t>
            </a:r>
            <a:r>
              <a:rPr lang="tr-TR" sz="2400" dirty="0"/>
              <a:t> </a:t>
            </a:r>
            <a:r>
              <a:rPr lang="tr-TR" sz="2400" dirty="0" err="1"/>
              <a:t>plasma</a:t>
            </a:r>
            <a:r>
              <a:rPr lang="tr-TR" sz="2400" dirty="0"/>
              <a:t> (</a:t>
            </a:r>
            <a:r>
              <a:rPr lang="tr-TR" sz="2400" dirty="0" err="1"/>
              <a:t>remained</a:t>
            </a:r>
            <a:r>
              <a:rPr lang="tr-TR" sz="2400" dirty="0"/>
              <a:t> 5-10%)</a:t>
            </a:r>
          </a:p>
          <a:p>
            <a:endParaRPr lang="tr-TR" sz="2400" dirty="0"/>
          </a:p>
          <a:p>
            <a:r>
              <a:rPr lang="tr-TR" sz="2400" dirty="0" err="1"/>
              <a:t>Extending</a:t>
            </a:r>
            <a:r>
              <a:rPr lang="tr-TR" sz="2400" dirty="0"/>
              <a:t> semen</a:t>
            </a:r>
          </a:p>
          <a:p>
            <a:endParaRPr lang="tr-TR" sz="2400" dirty="0"/>
          </a:p>
          <a:p>
            <a:r>
              <a:rPr lang="tr-TR" sz="2400" dirty="0" err="1"/>
              <a:t>Equilibration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 err="1"/>
              <a:t>Glycerolisation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 err="1"/>
              <a:t>Packaging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 err="1"/>
              <a:t>Freezing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 err="1"/>
              <a:t>Storing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52395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FCD497AD-2D62-4734-90DD-1A22FC7E0B46}"/>
              </a:ext>
            </a:extLst>
          </p:cNvPr>
          <p:cNvSpPr txBox="1"/>
          <p:nvPr/>
        </p:nvSpPr>
        <p:spPr>
          <a:xfrm>
            <a:off x="1379621" y="994611"/>
            <a:ext cx="91194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u="sng" dirty="0" err="1"/>
              <a:t>Equilibration</a:t>
            </a:r>
            <a:r>
              <a:rPr lang="tr-TR" b="1" u="sng" dirty="0"/>
              <a:t> 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semen is </a:t>
            </a:r>
            <a:r>
              <a:rPr lang="tr-TR" dirty="0" err="1"/>
              <a:t>equalized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extender</a:t>
            </a:r>
            <a:r>
              <a:rPr lang="tr-TR" dirty="0"/>
              <a:t> in </a:t>
            </a:r>
            <a:r>
              <a:rPr lang="tr-TR" dirty="0" err="1"/>
              <a:t>terms</a:t>
            </a:r>
            <a:r>
              <a:rPr lang="tr-TR" dirty="0"/>
              <a:t> of </a:t>
            </a:r>
            <a:r>
              <a:rPr lang="tr-TR" dirty="0" err="1"/>
              <a:t>osmotic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, </a:t>
            </a:r>
            <a:r>
              <a:rPr lang="tr-TR" dirty="0" err="1"/>
              <a:t>matter</a:t>
            </a:r>
            <a:r>
              <a:rPr lang="tr-TR" dirty="0"/>
              <a:t> </a:t>
            </a:r>
            <a:r>
              <a:rPr lang="tr-TR" dirty="0" err="1"/>
              <a:t>exchange</a:t>
            </a:r>
            <a:endParaRPr lang="tr-TR" dirty="0"/>
          </a:p>
          <a:p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cooled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+4 °C.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46C29F4-E3AC-4B52-AF0C-60DA48CADA6D}"/>
              </a:ext>
            </a:extLst>
          </p:cNvPr>
          <p:cNvSpPr txBox="1"/>
          <p:nvPr/>
        </p:nvSpPr>
        <p:spPr>
          <a:xfrm>
            <a:off x="1379621" y="2828835"/>
            <a:ext cx="10467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u="sng" dirty="0" err="1"/>
              <a:t>Glycerolization</a:t>
            </a:r>
            <a:r>
              <a:rPr lang="tr-TR" b="1" u="sng" dirty="0"/>
              <a:t> 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extended</a:t>
            </a:r>
            <a:r>
              <a:rPr lang="tr-TR" dirty="0"/>
              <a:t> semen is </a:t>
            </a:r>
            <a:r>
              <a:rPr lang="tr-TR" dirty="0" err="1"/>
              <a:t>exposed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glycerol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cryoprotectants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stayed</a:t>
            </a:r>
            <a:r>
              <a:rPr lang="tr-TR" dirty="0"/>
              <a:t> at +4 °C.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7987BFEB-998B-4AF2-9B6F-5377BD2520A0}"/>
              </a:ext>
            </a:extLst>
          </p:cNvPr>
          <p:cNvSpPr txBox="1"/>
          <p:nvPr/>
        </p:nvSpPr>
        <p:spPr>
          <a:xfrm>
            <a:off x="1379621" y="4386060"/>
            <a:ext cx="111250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u="sng" dirty="0" err="1"/>
              <a:t>Freezing</a:t>
            </a:r>
            <a:endParaRPr lang="tr-TR" b="1" u="sng" dirty="0"/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extended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glycerolisated</a:t>
            </a:r>
            <a:r>
              <a:rPr lang="tr-TR" dirty="0"/>
              <a:t> semen is </a:t>
            </a:r>
            <a:r>
              <a:rPr lang="tr-TR" dirty="0" err="1"/>
              <a:t>exposed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subzero</a:t>
            </a:r>
            <a:r>
              <a:rPr lang="tr-TR" dirty="0"/>
              <a:t> </a:t>
            </a:r>
            <a:r>
              <a:rPr lang="tr-TR" dirty="0" err="1"/>
              <a:t>temperatures</a:t>
            </a:r>
            <a:r>
              <a:rPr lang="tr-TR" dirty="0"/>
              <a:t>; </a:t>
            </a:r>
            <a:r>
              <a:rPr lang="tr-TR" dirty="0" err="1"/>
              <a:t>first</a:t>
            </a:r>
            <a:r>
              <a:rPr lang="tr-TR" dirty="0"/>
              <a:t> -110 - -140 °C in 10 min.,</a:t>
            </a:r>
          </a:p>
          <a:p>
            <a:r>
              <a:rPr lang="tr-TR" dirty="0" err="1"/>
              <a:t>than</a:t>
            </a:r>
            <a:r>
              <a:rPr lang="tr-TR" dirty="0"/>
              <a:t> -196 °C.</a:t>
            </a:r>
          </a:p>
        </p:txBody>
      </p:sp>
    </p:spTree>
    <p:extLst>
      <p:ext uri="{BB962C8B-B14F-4D97-AF65-F5344CB8AC3E}">
        <p14:creationId xmlns:p14="http://schemas.microsoft.com/office/powerpoint/2010/main" val="323073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427</Words>
  <Application>Microsoft Office PowerPoint</Application>
  <PresentationFormat>Geniş ekran</PresentationFormat>
  <Paragraphs>126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StoneSans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Tuna Olgaç</dc:creator>
  <cp:lastModifiedBy>Tuna Olgaç</cp:lastModifiedBy>
  <cp:revision>10</cp:revision>
  <dcterms:created xsi:type="dcterms:W3CDTF">2023-12-21T06:51:28Z</dcterms:created>
  <dcterms:modified xsi:type="dcterms:W3CDTF">2023-12-21T10:59:12Z</dcterms:modified>
</cp:coreProperties>
</file>