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69" r:id="rId3"/>
    <p:sldId id="270" r:id="rId4"/>
    <p:sldId id="271" r:id="rId5"/>
    <p:sldId id="272" r:id="rId6"/>
    <p:sldId id="273" r:id="rId7"/>
    <p:sldId id="274" r:id="rId8"/>
    <p:sldId id="257" r:id="rId9"/>
    <p:sldId id="258" r:id="rId10"/>
    <p:sldId id="259" r:id="rId11"/>
    <p:sldId id="260" r:id="rId12"/>
    <p:sldId id="261" r:id="rId13"/>
    <p:sldId id="262" r:id="rId14"/>
    <p:sldId id="263" r:id="rId15"/>
    <p:sldId id="264" r:id="rId16"/>
    <p:sldId id="265" r:id="rId17"/>
    <p:sldId id="266" r:id="rId18"/>
    <p:sldId id="275" r:id="rId19"/>
    <p:sldId id="276" r:id="rId20"/>
    <p:sldId id="277" r:id="rId21"/>
    <p:sldId id="278" r:id="rId22"/>
    <p:sldId id="279" r:id="rId23"/>
    <p:sldId id="280" r:id="rId24"/>
    <p:sldId id="281" r:id="rId25"/>
    <p:sldId id="282" r:id="rId26"/>
    <p:sldId id="283" r:id="rId27"/>
    <p:sldId id="284" r:id="rId28"/>
    <p:sldId id="285" r:id="rId29"/>
    <p:sldId id="286" r:id="rId30"/>
    <p:sldId id="287" r:id="rId31"/>
    <p:sldId id="288" r:id="rId32"/>
    <p:sldId id="289" r:id="rId33"/>
    <p:sldId id="290" r:id="rId34"/>
    <p:sldId id="291" r:id="rId3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22"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3">
        <a:schemeClr val="bg2"/>
      </p:bgRef>
    </p:bg>
    <p:spTree>
      <p:nvGrpSpPr>
        <p:cNvPr id="1" name=""/>
        <p:cNvGrpSpPr/>
        <p:nvPr/>
      </p:nvGrpSpPr>
      <p:grpSpPr>
        <a:xfrm>
          <a:off x="0" y="0"/>
          <a:ext cx="0" cy="0"/>
          <a:chOff x="0" y="0"/>
          <a:chExt cx="0" cy="0"/>
        </a:xfrm>
      </p:grpSpPr>
      <p:pic>
        <p:nvPicPr>
          <p:cNvPr id="7" name="Picture 6" descr="CoverOverlay.png"/>
          <p:cNvPicPr>
            <a:picLocks noChangeAspect="1"/>
          </p:cNvPicPr>
          <p:nvPr/>
        </p:nvPicPr>
        <p:blipFill>
          <a:blip r:embed="rId2" cstate="print"/>
          <a:stretch>
            <a:fillRect/>
          </a:stretch>
        </p:blipFill>
        <p:spPr>
          <a:xfrm>
            <a:off x="0" y="0"/>
            <a:ext cx="9144000" cy="6858000"/>
          </a:xfrm>
          <a:prstGeom prst="rect">
            <a:avLst/>
          </a:prstGeom>
        </p:spPr>
      </p:pic>
      <p:sp>
        <p:nvSpPr>
          <p:cNvPr id="4" name="Date Placeholder 3"/>
          <p:cNvSpPr>
            <a:spLocks noGrp="1"/>
          </p:cNvSpPr>
          <p:nvPr>
            <p:ph type="dt" sz="half" idx="10"/>
          </p:nvPr>
        </p:nvSpPr>
        <p:spPr/>
        <p:txBody>
          <a:bodyPr/>
          <a:lstStyle>
            <a:lvl1pPr>
              <a:defRPr>
                <a:solidFill>
                  <a:schemeClr val="tx2"/>
                </a:solidFill>
              </a:defRPr>
            </a:lvl1pPr>
          </a:lstStyle>
          <a:p>
            <a:fld id="{D9CBC239-9D5F-40F0-AC88-94FD88D55582}" type="datetimeFigureOut">
              <a:rPr lang="tr-TR" smtClean="0"/>
              <a:t>18.01.2016</a:t>
            </a:fld>
            <a:endParaRPr lang="tr-TR"/>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tr-TR"/>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56EC9063-5EB6-4314-8D67-AD212E77715F}" type="slidenum">
              <a:rPr lang="tr-TR" smtClean="0"/>
              <a:t>‹#›</a:t>
            </a:fld>
            <a:endParaRPr lang="tr-TR"/>
          </a:p>
        </p:txBody>
      </p:sp>
      <p:grpSp>
        <p:nvGrpSpPr>
          <p:cNvPr id="8" name="Group 7"/>
          <p:cNvGrpSpPr/>
          <p:nvPr/>
        </p:nvGrpSpPr>
        <p:grpSpPr>
          <a:xfrm>
            <a:off x="1194101" y="2887530"/>
            <a:ext cx="6779110" cy="923330"/>
            <a:chOff x="1172584" y="1381459"/>
            <a:chExt cx="6779110" cy="923330"/>
          </a:xfrm>
          <a:effectLst>
            <a:outerShdw blurRad="38100" dist="12700" dir="16200000" rotWithShape="0">
              <a:prstClr val="black">
                <a:alpha val="30000"/>
              </a:prstClr>
            </a:outerShdw>
          </a:effectLst>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smtClean="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rPr>
                <a:t></a:t>
              </a:r>
              <a:endParaRPr lang="en-US" sz="5400" dirty="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293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183341" y="1387737"/>
            <a:ext cx="6777318" cy="1731982"/>
          </a:xfrm>
        </p:spPr>
        <p:txBody>
          <a:bodyPr anchor="b"/>
          <a:lstStyle>
            <a:lvl1pPr>
              <a:defRPr>
                <a:ln w="3175">
                  <a:solidFill>
                    <a:schemeClr val="tx1">
                      <a:alpha val="65000"/>
                    </a:schemeClr>
                  </a:solidFill>
                </a:ln>
                <a:solidFill>
                  <a:schemeClr val="tx1"/>
                </a:solidFill>
                <a:effectLst>
                  <a:outerShdw blurRad="25400" dist="12700" dir="14220000" rotWithShape="0">
                    <a:prstClr val="black">
                      <a:alpha val="50000"/>
                    </a:prstClr>
                  </a:outerShdw>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1371600" y="3767862"/>
            <a:ext cx="6400800" cy="1752600"/>
          </a:xfrm>
        </p:spPr>
        <p:txBody>
          <a:bodyPr/>
          <a:lstStyle>
            <a:lvl1pPr marL="0" indent="0" algn="ctr">
              <a:buNone/>
              <a:defRPr>
                <a:solidFill>
                  <a:schemeClr val="tx1"/>
                </a:solidFill>
                <a:effectLst>
                  <a:outerShdw blurRad="34925" dist="12700" dir="14400000" rotWithShape="0">
                    <a:prstClr val="black">
                      <a:alpha val="21000"/>
                    </a:prstClr>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nchor="ct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9CBC239-9D5F-40F0-AC88-94FD88D55582}" type="datetimeFigureOut">
              <a:rPr lang="tr-TR" smtClean="0"/>
              <a:t>18.01.2016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6EC9063-5EB6-4314-8D67-AD212E77715F}" type="slidenum">
              <a:rPr lang="tr-TR" smtClean="0"/>
              <a:t>‹#›</a:t>
            </a:fld>
            <a:endParaRPr lang="tr-TR"/>
          </a:p>
        </p:txBody>
      </p:sp>
      <p:grpSp>
        <p:nvGrpSpPr>
          <p:cNvPr id="11" name="Group 10"/>
          <p:cNvGrpSpPr/>
          <p:nvPr/>
        </p:nvGrpSpPr>
        <p:grpSpPr>
          <a:xfrm>
            <a:off x="1172584" y="1392217"/>
            <a:ext cx="6779110" cy="923330"/>
            <a:chOff x="1172584" y="1381459"/>
            <a:chExt cx="6779110" cy="923330"/>
          </a:xfrm>
        </p:grpSpPr>
        <p:sp>
          <p:nvSpPr>
            <p:cNvPr id="15" name="TextBox 14"/>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6" name="Straight Connector 15"/>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66560" y="559398"/>
            <a:ext cx="1678193" cy="5566765"/>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88488" y="849854"/>
            <a:ext cx="5507917" cy="5023821"/>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9CBC239-9D5F-40F0-AC88-94FD88D55582}" type="datetimeFigureOut">
              <a:rPr lang="tr-TR" smtClean="0"/>
              <a:t>18.01.2016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6EC9063-5EB6-4314-8D67-AD212E77715F}" type="slidenum">
              <a:rPr lang="tr-TR" smtClean="0"/>
              <a:t>‹#›</a:t>
            </a:fld>
            <a:endParaRPr lang="tr-TR"/>
          </a:p>
        </p:txBody>
      </p:sp>
      <p:grpSp>
        <p:nvGrpSpPr>
          <p:cNvPr id="11" name="Group 10"/>
          <p:cNvGrpSpPr/>
          <p:nvPr/>
        </p:nvGrpSpPr>
        <p:grpSpPr>
          <a:xfrm rot="5400000">
            <a:off x="3909050" y="2880823"/>
            <a:ext cx="5480154" cy="923330"/>
            <a:chOff x="1815339" y="1381459"/>
            <a:chExt cx="5480154" cy="923330"/>
          </a:xfrm>
        </p:grpSpPr>
        <p:sp>
          <p:nvSpPr>
            <p:cNvPr id="12" name="TextBox 11"/>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3" name="Straight Connector 12"/>
            <p:cNvCxnSpPr/>
            <p:nvPr/>
          </p:nvCxnSpPr>
          <p:spPr>
            <a:xfrm flipH="1" flipV="1">
              <a:off x="1815339" y="1924709"/>
              <a:ext cx="2468880" cy="2505"/>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0800000">
              <a:off x="4826613" y="1927417"/>
              <a:ext cx="2468880"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9CBC239-9D5F-40F0-AC88-94FD88D55582}" type="datetimeFigureOut">
              <a:rPr lang="tr-TR" smtClean="0"/>
              <a:t>18.01.2016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6EC9063-5EB6-4314-8D67-AD212E77715F}" type="slidenum">
              <a:rPr lang="tr-TR" smtClean="0"/>
              <a:t>‹#›</a:t>
            </a:fld>
            <a:endParaRPr lang="tr-TR"/>
          </a:p>
        </p:txBody>
      </p:sp>
      <p:sp>
        <p:nvSpPr>
          <p:cNvPr id="11" name="Title 10"/>
          <p:cNvSpPr>
            <a:spLocks noGrp="1"/>
          </p:cNvSpPr>
          <p:nvPr>
            <p:ph type="title"/>
          </p:nvPr>
        </p:nvSpPr>
        <p:spPr/>
        <p:txBody>
          <a:bodyPr/>
          <a:lstStyle/>
          <a:p>
            <a:r>
              <a:rPr lang="tr-TR" smtClean="0"/>
              <a:t>Asıl başlık stili için tıklatın</a:t>
            </a:r>
            <a:endParaRPr lang="en-US"/>
          </a:p>
        </p:txBody>
      </p:sp>
      <p:grpSp>
        <p:nvGrpSpPr>
          <p:cNvPr id="12" name="Group 11"/>
          <p:cNvGrpSpPr/>
          <p:nvPr/>
        </p:nvGrpSpPr>
        <p:grpSpPr>
          <a:xfrm>
            <a:off x="1172584" y="1392217"/>
            <a:ext cx="6779110" cy="923330"/>
            <a:chOff x="1172584" y="1381459"/>
            <a:chExt cx="6779110" cy="923330"/>
          </a:xfrm>
        </p:grpSpPr>
        <p:sp>
          <p:nvSpPr>
            <p:cNvPr id="13" name="TextBox 12"/>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4" name="Straight Connector 13"/>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pic>
        <p:nvPicPr>
          <p:cNvPr id="12" name="Picture 11" descr="CoverOverlay.png"/>
          <p:cNvPicPr>
            <a:picLocks noChangeAspect="1"/>
          </p:cNvPicPr>
          <p:nvPr/>
        </p:nvPicPr>
        <p:blipFill>
          <a:blip r:embed="rId2" cstate="print">
            <a:lum/>
          </a:blip>
          <a:stretch>
            <a:fillRect/>
          </a:stretch>
        </p:blipFill>
        <p:spPr>
          <a:xfrm>
            <a:off x="0" y="0"/>
            <a:ext cx="9144000" cy="6858000"/>
          </a:xfrm>
          <a:prstGeom prst="rect">
            <a:avLst/>
          </a:prstGeom>
        </p:spPr>
      </p:pic>
      <p:grpSp>
        <p:nvGrpSpPr>
          <p:cNvPr id="7" name="Group 7"/>
          <p:cNvGrpSpPr/>
          <p:nvPr/>
        </p:nvGrpSpPr>
        <p:grpSpPr>
          <a:xfrm>
            <a:off x="1172584" y="2887579"/>
            <a:ext cx="6779110" cy="923330"/>
            <a:chOff x="1172584" y="1381459"/>
            <a:chExt cx="6779110" cy="923330"/>
          </a:xfrm>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7412"/>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690040" y="1204857"/>
            <a:ext cx="7754713" cy="1910716"/>
          </a:xfrm>
        </p:spPr>
        <p:txBody>
          <a:bodyPr anchor="b"/>
          <a:lstStyle>
            <a:lvl1pPr algn="ctr">
              <a:defRPr sz="5400" b="0" cap="none" baseline="0">
                <a:solidFill>
                  <a:schemeClr val="tx2"/>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699248" y="3767316"/>
            <a:ext cx="7734747" cy="1500187"/>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D9CBC239-9D5F-40F0-AC88-94FD88D55582}" type="datetimeFigureOut">
              <a:rPr lang="tr-TR" smtClean="0"/>
              <a:t>18.01.2016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6EC9063-5EB6-4314-8D67-AD212E77715F}" type="slidenum">
              <a:rPr lang="tr-TR" smtClean="0"/>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D9CBC239-9D5F-40F0-AC88-94FD88D55582}" type="datetimeFigureOut">
              <a:rPr lang="tr-TR" smtClean="0"/>
              <a:t>18.01.2016</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6EC9063-5EB6-4314-8D67-AD212E77715F}" type="slidenum">
              <a:rPr lang="tr-TR" smtClean="0"/>
              <a:t>‹#›</a:t>
            </a:fld>
            <a:endParaRPr lang="tr-TR"/>
          </a:p>
        </p:txBody>
      </p:sp>
      <p:sp>
        <p:nvSpPr>
          <p:cNvPr id="12" name="Title 11"/>
          <p:cNvSpPr>
            <a:spLocks noGrp="1"/>
          </p:cNvSpPr>
          <p:nvPr>
            <p:ph type="title"/>
          </p:nvPr>
        </p:nvSpPr>
        <p:spPr/>
        <p:txBody>
          <a:bodyPr/>
          <a:lstStyle>
            <a:lvl1pPr>
              <a:defRPr>
                <a:solidFill>
                  <a:schemeClr val="tx2"/>
                </a:solidFill>
              </a:defRPr>
            </a:lvl1pPr>
          </a:lstStyle>
          <a:p>
            <a:r>
              <a:rPr lang="tr-TR" smtClean="0"/>
              <a:t>Asıl başlık stili için tıklatın</a:t>
            </a:r>
            <a:endParaRPr lang="en-US" dirty="0"/>
          </a:p>
        </p:txBody>
      </p:sp>
      <p:grpSp>
        <p:nvGrpSpPr>
          <p:cNvPr id="13" name="Group 12"/>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8" name="Content Placeholder 7"/>
          <p:cNvSpPr>
            <a:spLocks noGrp="1"/>
          </p:cNvSpPr>
          <p:nvPr>
            <p:ph sz="quarter" idx="13"/>
          </p:nvPr>
        </p:nvSpPr>
        <p:spPr>
          <a:xfrm>
            <a:off x="685800" y="2240280"/>
            <a:ext cx="3803904" cy="3877056"/>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10" name="Content Placeholder 9"/>
          <p:cNvSpPr>
            <a:spLocks noGrp="1"/>
          </p:cNvSpPr>
          <p:nvPr>
            <p:ph sz="quarter" idx="14"/>
          </p:nvPr>
        </p:nvSpPr>
        <p:spPr>
          <a:xfrm>
            <a:off x="4645151" y="2240280"/>
            <a:ext cx="3803904" cy="3877056"/>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1051560" y="2240280"/>
            <a:ext cx="3442446"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88488" y="2947595"/>
            <a:ext cx="3803904"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002306" y="2240280"/>
            <a:ext cx="3447288"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45026" y="2944368"/>
            <a:ext cx="3799728"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D9CBC239-9D5F-40F0-AC88-94FD88D55582}" type="datetimeFigureOut">
              <a:rPr lang="tr-TR" smtClean="0"/>
              <a:t>18.01.2016</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56EC9063-5EB6-4314-8D67-AD212E77715F}" type="slidenum">
              <a:rPr lang="tr-TR" smtClean="0"/>
              <a:t>‹#›</a:t>
            </a:fld>
            <a:endParaRPr lang="tr-TR"/>
          </a:p>
        </p:txBody>
      </p:sp>
      <p:grpSp>
        <p:nvGrpSpPr>
          <p:cNvPr id="14" name="Group 13"/>
          <p:cNvGrpSpPr/>
          <p:nvPr/>
        </p:nvGrpSpPr>
        <p:grpSpPr>
          <a:xfrm>
            <a:off x="1172584" y="1392217"/>
            <a:ext cx="6779110" cy="923330"/>
            <a:chOff x="1172584" y="1381459"/>
            <a:chExt cx="6779110" cy="923330"/>
          </a:xfrm>
        </p:grpSpPr>
        <p:sp>
          <p:nvSpPr>
            <p:cNvPr id="16" name="TextBox 15"/>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7" name="Straight Connector 16"/>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D9CBC239-9D5F-40F0-AC88-94FD88D55582}" type="datetimeFigureOut">
              <a:rPr lang="tr-TR" smtClean="0"/>
              <a:t>18.01.2016</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56EC9063-5EB6-4314-8D67-AD212E77715F}" type="slidenum">
              <a:rPr lang="tr-TR" smtClean="0"/>
              <a:t>‹#›</a:t>
            </a:fld>
            <a:endParaRPr lang="tr-TR"/>
          </a:p>
        </p:txBody>
      </p:sp>
      <p:grpSp>
        <p:nvGrpSpPr>
          <p:cNvPr id="10" name="Group 9"/>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CBC239-9D5F-40F0-AC88-94FD88D55582}" type="datetimeFigureOut">
              <a:rPr lang="tr-TR" smtClean="0"/>
              <a:t>18.01.2016</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56EC9063-5EB6-4314-8D67-AD212E77715F}"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5034579" y="1678195"/>
            <a:ext cx="3422483" cy="1886921"/>
          </a:xfrm>
        </p:spPr>
        <p:txBody>
          <a:bodyPr anchor="b"/>
          <a:lstStyle>
            <a:lvl1pPr algn="l">
              <a:defRPr sz="2800" b="0"/>
            </a:lvl1pPr>
          </a:lstStyle>
          <a:p>
            <a:r>
              <a:rPr lang="tr-TR" smtClean="0"/>
              <a:t>Asıl başlık stili için tıklatın</a:t>
            </a:r>
            <a:endParaRPr lang="en-US"/>
          </a:p>
        </p:txBody>
      </p:sp>
      <p:sp>
        <p:nvSpPr>
          <p:cNvPr id="3" name="Content Placeholder 2"/>
          <p:cNvSpPr>
            <a:spLocks noGrp="1"/>
          </p:cNvSpPr>
          <p:nvPr>
            <p:ph idx="1"/>
          </p:nvPr>
        </p:nvSpPr>
        <p:spPr>
          <a:xfrm>
            <a:off x="692001" y="559398"/>
            <a:ext cx="4116667" cy="5566765"/>
          </a:xfrm>
        </p:spPr>
        <p:txBody>
          <a:bodyPr anchor="ct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5034579" y="3603812"/>
            <a:ext cx="3411725" cy="2517289"/>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D9CBC239-9D5F-40F0-AC88-94FD88D55582}" type="datetimeFigureOut">
              <a:rPr lang="tr-TR" smtClean="0"/>
              <a:t>18.01.2016</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6EC9063-5EB6-4314-8D67-AD212E77715F}"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731" y="4668818"/>
            <a:ext cx="7767021" cy="644729"/>
          </a:xfrm>
        </p:spPr>
        <p:txBody>
          <a:bodyPr anchor="b"/>
          <a:lstStyle>
            <a:lvl1pPr algn="ctr">
              <a:defRPr sz="2800" b="0"/>
            </a:lvl1pPr>
          </a:lstStyle>
          <a:p>
            <a:r>
              <a:rPr lang="tr-TR" smtClean="0"/>
              <a:t>Asıl başlık stili için tıklatın</a:t>
            </a:r>
            <a:endParaRPr lang="en-US"/>
          </a:p>
        </p:txBody>
      </p:sp>
      <p:sp>
        <p:nvSpPr>
          <p:cNvPr id="3" name="Picture Placeholder 2"/>
          <p:cNvSpPr>
            <a:spLocks noGrp="1"/>
          </p:cNvSpPr>
          <p:nvPr>
            <p:ph type="pic" idx="1"/>
          </p:nvPr>
        </p:nvSpPr>
        <p:spPr>
          <a:xfrm rot="240000">
            <a:off x="2183792" y="666965"/>
            <a:ext cx="4772156" cy="3598016"/>
          </a:xfrm>
          <a:solidFill>
            <a:srgbClr val="FFFFFF">
              <a:shade val="85000"/>
            </a:srgbClr>
          </a:solidFill>
          <a:ln w="190500" cap="sq">
            <a:solidFill>
              <a:srgbClr val="FFFFFF"/>
            </a:solidFill>
            <a:miter lim="800000"/>
          </a:ln>
          <a:effectLst>
            <a:outerShdw blurRad="65000" dist="50800" dir="12900000" kx="195000" ky="145000" algn="tl" rotWithShape="0">
              <a:srgbClr val="000000">
                <a:alpha val="24000"/>
              </a:srgbClr>
            </a:outerShdw>
          </a:effectLst>
          <a:scene3d>
            <a:camera prst="orthographicFront">
              <a:rot lat="0" lon="0" rev="360000"/>
            </a:camera>
            <a:lightRig rig="twoPt" dir="t">
              <a:rot lat="0" lon="0" rev="7200000"/>
            </a:lightRig>
          </a:scene3d>
          <a:sp3d contourW="12700">
            <a:bevelT w="25400" h="19050"/>
            <a:contourClr>
              <a:srgbClr val="969696"/>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88489" y="5324306"/>
            <a:ext cx="7756264" cy="804862"/>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D9CBC239-9D5F-40F0-AC88-94FD88D55582}" type="datetimeFigureOut">
              <a:rPr lang="tr-TR" smtClean="0"/>
              <a:t>18.01.2016</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6EC9063-5EB6-4314-8D67-AD212E77715F}"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gradFill flip="none" rotWithShape="1">
            <a:gsLst>
              <a:gs pos="83000">
                <a:schemeClr val="bg1">
                  <a:alpha val="11000"/>
                </a:schemeClr>
              </a:gs>
              <a:gs pos="100000">
                <a:schemeClr val="bg2">
                  <a:lumMod val="75000"/>
                  <a:alpha val="23000"/>
                </a:schemeClr>
              </a:gs>
            </a:gsLst>
            <a:path path="rect">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688490" y="570156"/>
            <a:ext cx="7756263" cy="1054250"/>
          </a:xfrm>
          <a:prstGeom prst="rect">
            <a:avLst/>
          </a:prstGeom>
        </p:spPr>
        <p:txBody>
          <a:bodyPr vert="horz" lIns="91440" tIns="45720" rIns="91440" bIns="45720" rtlCol="0" anchor="ctr">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99247" y="2248347"/>
            <a:ext cx="7745505" cy="3877815"/>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360378" y="6161442"/>
            <a:ext cx="2133600" cy="365125"/>
          </a:xfrm>
          <a:prstGeom prst="rect">
            <a:avLst/>
          </a:prstGeom>
        </p:spPr>
        <p:txBody>
          <a:bodyPr vert="horz" lIns="91440" tIns="45720" rIns="91440" bIns="45720" rtlCol="0" anchor="ctr"/>
          <a:lstStyle>
            <a:lvl1pPr algn="l">
              <a:defRPr sz="1200">
                <a:solidFill>
                  <a:schemeClr val="tx2"/>
                </a:solidFill>
              </a:defRPr>
            </a:lvl1pPr>
          </a:lstStyle>
          <a:p>
            <a:fld id="{D9CBC239-9D5F-40F0-AC88-94FD88D55582}" type="datetimeFigureOut">
              <a:rPr lang="tr-TR" smtClean="0"/>
              <a:t>18.01.2016</a:t>
            </a:fld>
            <a:endParaRPr lang="tr-TR"/>
          </a:p>
        </p:txBody>
      </p:sp>
      <p:sp>
        <p:nvSpPr>
          <p:cNvPr id="5" name="Footer Placeholder 4"/>
          <p:cNvSpPr>
            <a:spLocks noGrp="1"/>
          </p:cNvSpPr>
          <p:nvPr>
            <p:ph type="ftr" sz="quarter" idx="3"/>
          </p:nvPr>
        </p:nvSpPr>
        <p:spPr>
          <a:xfrm>
            <a:off x="3124200" y="6161442"/>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tr-TR"/>
          </a:p>
        </p:txBody>
      </p:sp>
      <p:sp>
        <p:nvSpPr>
          <p:cNvPr id="6" name="Slide Number Placeholder 5"/>
          <p:cNvSpPr>
            <a:spLocks noGrp="1"/>
          </p:cNvSpPr>
          <p:nvPr>
            <p:ph type="sldNum" sz="quarter" idx="4"/>
          </p:nvPr>
        </p:nvSpPr>
        <p:spPr>
          <a:xfrm>
            <a:off x="6639264" y="6161442"/>
            <a:ext cx="2133600" cy="365125"/>
          </a:xfrm>
          <a:prstGeom prst="rect">
            <a:avLst/>
          </a:prstGeom>
        </p:spPr>
        <p:txBody>
          <a:bodyPr vert="horz" lIns="91440" tIns="45720" rIns="91440" bIns="45720" rtlCol="0" anchor="ctr"/>
          <a:lstStyle>
            <a:lvl1pPr algn="r">
              <a:defRPr sz="1200">
                <a:solidFill>
                  <a:schemeClr val="tx2"/>
                </a:solidFill>
              </a:defRPr>
            </a:lvl1pPr>
          </a:lstStyle>
          <a:p>
            <a:fld id="{56EC9063-5EB6-4314-8D67-AD212E77715F}"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spcBef>
          <a:spcPct val="0"/>
        </a:spcBef>
        <a:buNone/>
        <a:defRPr sz="54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65760" indent="-365760" algn="l" defTabSz="914400" rtl="0" eaLnBrk="1" latinLnBrk="0" hangingPunct="1">
        <a:spcBef>
          <a:spcPct val="20000"/>
        </a:spcBef>
        <a:buClr>
          <a:schemeClr val="accent1"/>
        </a:buClr>
        <a:buFont typeface="Wingdings" pitchFamily="2" charset="2"/>
        <a:buChar char=""/>
        <a:defRPr sz="2400" kern="1200">
          <a:solidFill>
            <a:schemeClr val="tx1">
              <a:lumMod val="85000"/>
              <a:lumOff val="15000"/>
            </a:schemeClr>
          </a:solidFill>
          <a:latin typeface="+mn-lt"/>
          <a:ea typeface="+mn-ea"/>
          <a:cs typeface="+mn-cs"/>
        </a:defRPr>
      </a:lvl1pPr>
      <a:lvl2pPr marL="777240" indent="-365760" algn="l" defTabSz="914400" rtl="0" eaLnBrk="1" latinLnBrk="0" hangingPunct="1">
        <a:spcBef>
          <a:spcPct val="20000"/>
        </a:spcBef>
        <a:buClr>
          <a:schemeClr val="accent1"/>
        </a:buClr>
        <a:buFont typeface="Wingdings" pitchFamily="2" charset="2"/>
        <a:buChar char=""/>
        <a:defRPr sz="2200" kern="1200">
          <a:solidFill>
            <a:schemeClr val="tx1">
              <a:lumMod val="85000"/>
              <a:lumOff val="15000"/>
            </a:schemeClr>
          </a:solidFill>
          <a:latin typeface="+mn-lt"/>
          <a:ea typeface="+mn-ea"/>
          <a:cs typeface="+mn-cs"/>
        </a:defRPr>
      </a:lvl2pPr>
      <a:lvl3pPr marL="1143000" indent="-365760" algn="l" defTabSz="914400" rtl="0" eaLnBrk="1" latinLnBrk="0" hangingPunct="1">
        <a:spcBef>
          <a:spcPct val="20000"/>
        </a:spcBef>
        <a:buClr>
          <a:schemeClr val="accent1"/>
        </a:buClr>
        <a:buFont typeface="Wingdings" pitchFamily="2" charset="2"/>
        <a:buChar char=""/>
        <a:defRPr sz="2000" kern="1200">
          <a:solidFill>
            <a:schemeClr val="tx1">
              <a:lumMod val="85000"/>
              <a:lumOff val="15000"/>
            </a:schemeClr>
          </a:solidFill>
          <a:latin typeface="+mn-lt"/>
          <a:ea typeface="+mn-ea"/>
          <a:cs typeface="+mn-cs"/>
        </a:defRPr>
      </a:lvl3pPr>
      <a:lvl4pPr marL="1508760" indent="-320040" algn="l" defTabSz="914400" rtl="0" eaLnBrk="1" latinLnBrk="0" hangingPunct="1">
        <a:spcBef>
          <a:spcPct val="20000"/>
        </a:spcBef>
        <a:buClr>
          <a:schemeClr val="accent1"/>
        </a:buClr>
        <a:buFont typeface="Wingdings" pitchFamily="2" charset="2"/>
        <a:buChar char=""/>
        <a:defRPr sz="1800" kern="1200">
          <a:solidFill>
            <a:schemeClr val="tx1">
              <a:lumMod val="85000"/>
              <a:lumOff val="15000"/>
            </a:schemeClr>
          </a:solidFill>
          <a:latin typeface="+mn-lt"/>
          <a:ea typeface="+mn-ea"/>
          <a:cs typeface="+mn-cs"/>
        </a:defRPr>
      </a:lvl4pPr>
      <a:lvl5pPr marL="1828800" indent="-320040" algn="l" defTabSz="914400" rtl="0" eaLnBrk="1" latinLnBrk="0" hangingPunct="1">
        <a:spcBef>
          <a:spcPct val="20000"/>
        </a:spcBef>
        <a:buClr>
          <a:schemeClr val="accent1"/>
        </a:buClr>
        <a:buFont typeface="Wingdings" pitchFamily="2" charset="2"/>
        <a:buChar char=""/>
        <a:defRPr sz="1600" kern="1200">
          <a:solidFill>
            <a:schemeClr val="tx1">
              <a:lumMod val="85000"/>
              <a:lumOff val="15000"/>
            </a:schemeClr>
          </a:solidFill>
          <a:latin typeface="+mn-lt"/>
          <a:ea typeface="+mn-ea"/>
          <a:cs typeface="+mn-cs"/>
        </a:defRPr>
      </a:lvl5pPr>
      <a:lvl6pPr marL="214884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6pPr>
      <a:lvl7pPr marL="246888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7pPr>
      <a:lvl8pPr marL="278892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8pPr>
      <a:lvl9pPr marL="310896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normAutofit fontScale="90000"/>
          </a:bodyPr>
          <a:lstStyle/>
          <a:p>
            <a:r>
              <a:rPr lang="tr-TR" sz="6000" dirty="0" smtClean="0">
                <a:solidFill>
                  <a:srgbClr val="FF0000"/>
                </a:solidFill>
                <a:latin typeface="Times New Roman" panose="02020603050405020304" pitchFamily="18" charset="0"/>
                <a:cs typeface="Times New Roman" panose="02020603050405020304" pitchFamily="18" charset="0"/>
              </a:rPr>
              <a:t>HALKLA İLİŞKİLER </a:t>
            </a:r>
            <a:endParaRPr lang="tr-TR" sz="6000" dirty="0">
              <a:solidFill>
                <a:srgbClr val="FF0000"/>
              </a:solidFill>
              <a:latin typeface="Times New Roman" panose="02020603050405020304" pitchFamily="18" charset="0"/>
              <a:cs typeface="Times New Roman" panose="02020603050405020304" pitchFamily="18" charset="0"/>
            </a:endParaRPr>
          </a:p>
        </p:txBody>
      </p:sp>
      <p:sp>
        <p:nvSpPr>
          <p:cNvPr id="4" name="Metin kutusu 3"/>
          <p:cNvSpPr txBox="1"/>
          <p:nvPr/>
        </p:nvSpPr>
        <p:spPr>
          <a:xfrm>
            <a:off x="3491880" y="4156153"/>
            <a:ext cx="5184576" cy="461665"/>
          </a:xfrm>
          <a:prstGeom prst="rect">
            <a:avLst/>
          </a:prstGeom>
          <a:noFill/>
        </p:spPr>
        <p:txBody>
          <a:bodyPr wrap="square" rtlCol="0">
            <a:spAutoFit/>
          </a:bodyPr>
          <a:lstStyle/>
          <a:p>
            <a:r>
              <a:rPr lang="tr-TR" sz="2400" dirty="0" smtClean="0"/>
              <a:t>Dr. Muhammed Mustafa Güldür</a:t>
            </a:r>
            <a:endParaRPr lang="tr-TR" sz="2400" dirty="0"/>
          </a:p>
        </p:txBody>
      </p:sp>
    </p:spTree>
    <p:extLst>
      <p:ext uri="{BB962C8B-B14F-4D97-AF65-F5344CB8AC3E}">
        <p14:creationId xmlns:p14="http://schemas.microsoft.com/office/powerpoint/2010/main" val="777497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2204864"/>
            <a:ext cx="9036496" cy="4032448"/>
          </a:xfrm>
        </p:spPr>
        <p:txBody>
          <a:bodyPr>
            <a:normAutofit fontScale="92500" lnSpcReduction="20000"/>
          </a:bodyPr>
          <a:lstStyle/>
          <a:p>
            <a:pPr marL="0" indent="0" algn="just">
              <a:buNone/>
            </a:pPr>
            <a:r>
              <a:rPr lang="tr-TR" sz="3600" b="1" dirty="0" smtClean="0">
                <a:solidFill>
                  <a:srgbClr val="FF0000"/>
                </a:solidFill>
              </a:rPr>
              <a:t>Halkla ilişkiler; </a:t>
            </a:r>
          </a:p>
          <a:p>
            <a:pPr algn="just"/>
            <a:r>
              <a:rPr lang="tr-TR" sz="3600" b="1" dirty="0" smtClean="0"/>
              <a:t>Kuruluş yönetiminin çevreyi bilmesi,</a:t>
            </a:r>
          </a:p>
          <a:p>
            <a:pPr algn="just"/>
            <a:r>
              <a:rPr lang="tr-TR" sz="3600" b="1" dirty="0" smtClean="0"/>
              <a:t>Değerlendirmesi</a:t>
            </a:r>
          </a:p>
          <a:p>
            <a:pPr algn="just"/>
            <a:r>
              <a:rPr lang="tr-TR" sz="3600" b="1" dirty="0" smtClean="0"/>
              <a:t>Çevredeki değişimler karşısında önlemler alması </a:t>
            </a:r>
          </a:p>
          <a:p>
            <a:pPr algn="just"/>
            <a:r>
              <a:rPr lang="tr-TR" sz="3600" b="1" dirty="0" smtClean="0"/>
              <a:t>Kuruluşun amaç, politika ve etkinliklerinin çevreye anlatılması ve benimsetilmesinde önemli bir role sahiptir.</a:t>
            </a:r>
            <a:endParaRPr lang="tr-TR" sz="3600" b="1" dirty="0"/>
          </a:p>
        </p:txBody>
      </p:sp>
    </p:spTree>
    <p:extLst>
      <p:ext uri="{BB962C8B-B14F-4D97-AF65-F5344CB8AC3E}">
        <p14:creationId xmlns:p14="http://schemas.microsoft.com/office/powerpoint/2010/main" val="397493453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7504" y="2564904"/>
            <a:ext cx="8856984" cy="3124944"/>
          </a:xfrm>
        </p:spPr>
        <p:txBody>
          <a:bodyPr>
            <a:normAutofit/>
          </a:bodyPr>
          <a:lstStyle/>
          <a:p>
            <a:pPr marL="0" indent="0" algn="just">
              <a:buNone/>
            </a:pPr>
            <a:r>
              <a:rPr lang="tr-TR" sz="4800" b="1" dirty="0" smtClean="0"/>
              <a:t>Halkla ilişkiler bu iki yönlü özelliği ile kuruluşların çevreleriyle ilişkileri içinde yer alan bir yönetsel işlevdir.</a:t>
            </a:r>
            <a:endParaRPr lang="tr-TR" sz="4800" b="1" dirty="0"/>
          </a:p>
        </p:txBody>
      </p:sp>
    </p:spTree>
    <p:extLst>
      <p:ext uri="{BB962C8B-B14F-4D97-AF65-F5344CB8AC3E}">
        <p14:creationId xmlns:p14="http://schemas.microsoft.com/office/powerpoint/2010/main" val="15449615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79512" y="2248347"/>
            <a:ext cx="8568951" cy="3877815"/>
          </a:xfrm>
        </p:spPr>
        <p:txBody>
          <a:bodyPr>
            <a:normAutofit lnSpcReduction="10000"/>
          </a:bodyPr>
          <a:lstStyle/>
          <a:p>
            <a:pPr algn="just"/>
            <a:r>
              <a:rPr lang="tr-TR" sz="4800" b="1" dirty="0" smtClean="0"/>
              <a:t>Uygulama alanının geniş olması </a:t>
            </a:r>
          </a:p>
          <a:p>
            <a:pPr algn="just"/>
            <a:r>
              <a:rPr lang="tr-TR" sz="4800" b="1" dirty="0" smtClean="0"/>
              <a:t>Reklam, Pazarlama ve Propaganda kavramlarına yakın olması </a:t>
            </a:r>
            <a:endParaRPr lang="tr-TR" sz="4800" b="1" dirty="0"/>
          </a:p>
        </p:txBody>
      </p:sp>
      <p:sp>
        <p:nvSpPr>
          <p:cNvPr id="2" name="Başlık 1"/>
          <p:cNvSpPr>
            <a:spLocks noGrp="1"/>
          </p:cNvSpPr>
          <p:nvPr>
            <p:ph type="title"/>
          </p:nvPr>
        </p:nvSpPr>
        <p:spPr>
          <a:xfrm>
            <a:off x="251520" y="274638"/>
            <a:ext cx="8435280" cy="1143000"/>
          </a:xfrm>
        </p:spPr>
        <p:txBody>
          <a:bodyPr>
            <a:normAutofit fontScale="90000"/>
          </a:bodyPr>
          <a:lstStyle/>
          <a:p>
            <a:r>
              <a:rPr lang="tr-TR" sz="3600" b="1" u="sng" dirty="0" smtClean="0">
                <a:solidFill>
                  <a:srgbClr val="FF0000"/>
                </a:solidFill>
              </a:rPr>
              <a:t>Halkla ilişkileri tanımlamak neden zordur? </a:t>
            </a:r>
            <a:endParaRPr lang="tr-TR" sz="3600" b="1" u="sng" dirty="0">
              <a:solidFill>
                <a:srgbClr val="FF0000"/>
              </a:solidFill>
            </a:endParaRPr>
          </a:p>
        </p:txBody>
      </p:sp>
    </p:spTree>
    <p:extLst>
      <p:ext uri="{BB962C8B-B14F-4D97-AF65-F5344CB8AC3E}">
        <p14:creationId xmlns:p14="http://schemas.microsoft.com/office/powerpoint/2010/main" val="206125942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79512" y="2248347"/>
            <a:ext cx="8568951" cy="3877815"/>
          </a:xfrm>
        </p:spPr>
        <p:txBody>
          <a:bodyPr>
            <a:normAutofit lnSpcReduction="10000"/>
          </a:bodyPr>
          <a:lstStyle/>
          <a:p>
            <a:pPr algn="just"/>
            <a:r>
              <a:rPr lang="tr-TR" sz="3600" b="1" dirty="0" smtClean="0"/>
              <a:t>Çağımızın mesleği olarak kabul edilmektedir</a:t>
            </a:r>
          </a:p>
          <a:p>
            <a:pPr algn="just"/>
            <a:r>
              <a:rPr lang="tr-TR" sz="3600" b="1" dirty="0" smtClean="0"/>
              <a:t>Kamu ve özel sektör kuruluşları için zorunlu bir ihtiyaçtır. </a:t>
            </a:r>
          </a:p>
          <a:p>
            <a:pPr algn="just"/>
            <a:r>
              <a:rPr lang="tr-TR" sz="3600" b="1" dirty="0" smtClean="0"/>
              <a:t>Her şey kamuoyunun önünde gerçekleştiği için halkla ilişkilere daha fazla ihtiyaç vardır. </a:t>
            </a:r>
            <a:endParaRPr lang="tr-TR" sz="3600" b="1" dirty="0"/>
          </a:p>
        </p:txBody>
      </p:sp>
      <p:sp>
        <p:nvSpPr>
          <p:cNvPr id="2" name="Başlık 1"/>
          <p:cNvSpPr>
            <a:spLocks noGrp="1"/>
          </p:cNvSpPr>
          <p:nvPr>
            <p:ph type="title"/>
          </p:nvPr>
        </p:nvSpPr>
        <p:spPr/>
        <p:txBody>
          <a:bodyPr>
            <a:normAutofit fontScale="90000"/>
          </a:bodyPr>
          <a:lstStyle/>
          <a:p>
            <a:r>
              <a:rPr lang="tr-TR" sz="3600" b="1" u="sng" dirty="0" smtClean="0">
                <a:solidFill>
                  <a:srgbClr val="FF0000"/>
                </a:solidFill>
              </a:rPr>
              <a:t>Halkla ilişkilerin temel özellikleri nelerdir? </a:t>
            </a:r>
            <a:endParaRPr lang="tr-TR" sz="3600" b="1" u="sng" dirty="0">
              <a:solidFill>
                <a:srgbClr val="FF0000"/>
              </a:solidFill>
            </a:endParaRPr>
          </a:p>
        </p:txBody>
      </p:sp>
    </p:spTree>
    <p:extLst>
      <p:ext uri="{BB962C8B-B14F-4D97-AF65-F5344CB8AC3E}">
        <p14:creationId xmlns:p14="http://schemas.microsoft.com/office/powerpoint/2010/main" val="193588897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1520" y="2248347"/>
            <a:ext cx="8568951" cy="2908845"/>
          </a:xfrm>
        </p:spPr>
        <p:txBody>
          <a:bodyPr>
            <a:noAutofit/>
          </a:bodyPr>
          <a:lstStyle/>
          <a:p>
            <a:pPr algn="just"/>
            <a:r>
              <a:rPr lang="tr-TR" sz="3200" b="1" dirty="0" smtClean="0"/>
              <a:t>Dar anlamda sadece </a:t>
            </a:r>
            <a:r>
              <a:rPr lang="tr-TR" sz="3200" b="1" u="sng" dirty="0" smtClean="0"/>
              <a:t>bilgi vermek </a:t>
            </a:r>
            <a:r>
              <a:rPr lang="tr-TR" sz="3200" b="1" dirty="0" smtClean="0"/>
              <a:t>değildir,</a:t>
            </a:r>
          </a:p>
          <a:p>
            <a:pPr algn="just"/>
            <a:r>
              <a:rPr lang="tr-TR" sz="3200" b="1" dirty="0" smtClean="0"/>
              <a:t>Kuruluşların çalışma ve işlemlerini halka </a:t>
            </a:r>
            <a:r>
              <a:rPr lang="tr-TR" sz="3200" b="1" u="sng" dirty="0" smtClean="0"/>
              <a:t>onaylatma mekanizması değildir,</a:t>
            </a:r>
          </a:p>
          <a:p>
            <a:pPr algn="just"/>
            <a:r>
              <a:rPr lang="tr-TR" sz="3200" b="1" dirty="0" smtClean="0"/>
              <a:t>Temelinde </a:t>
            </a:r>
            <a:r>
              <a:rPr lang="tr-TR" sz="3200" b="1" u="sng" dirty="0" smtClean="0"/>
              <a:t>iletişim</a:t>
            </a:r>
            <a:r>
              <a:rPr lang="tr-TR" sz="3200" b="1" dirty="0" smtClean="0"/>
              <a:t> olgusu vardır,</a:t>
            </a:r>
          </a:p>
          <a:p>
            <a:pPr algn="just"/>
            <a:r>
              <a:rPr lang="tr-TR" sz="3200" b="1" dirty="0" smtClean="0"/>
              <a:t>iki yönlü ve karşılıklı olmalıdır,</a:t>
            </a:r>
          </a:p>
          <a:p>
            <a:pPr algn="just"/>
            <a:r>
              <a:rPr lang="tr-TR" sz="3200" b="1" dirty="0" smtClean="0"/>
              <a:t>Doğruluk, inandırıcılık ve karşılıklı yarar ilkelerine dayanmalıdır.</a:t>
            </a:r>
            <a:endParaRPr lang="tr-TR" sz="3200" b="1" dirty="0"/>
          </a:p>
        </p:txBody>
      </p:sp>
      <p:sp>
        <p:nvSpPr>
          <p:cNvPr id="2" name="Başlık 1"/>
          <p:cNvSpPr>
            <a:spLocks noGrp="1"/>
          </p:cNvSpPr>
          <p:nvPr>
            <p:ph type="title"/>
          </p:nvPr>
        </p:nvSpPr>
        <p:spPr>
          <a:xfrm>
            <a:off x="179512" y="570156"/>
            <a:ext cx="8640960" cy="1054250"/>
          </a:xfrm>
        </p:spPr>
        <p:txBody>
          <a:bodyPr/>
          <a:lstStyle/>
          <a:p>
            <a:r>
              <a:rPr lang="tr-TR" sz="4400" b="1" u="sng" dirty="0" smtClean="0">
                <a:solidFill>
                  <a:srgbClr val="FF0000"/>
                </a:solidFill>
              </a:rPr>
              <a:t>Halkla ilişkilerin ne değildir? </a:t>
            </a:r>
            <a:endParaRPr lang="tr-TR" sz="4400" b="1" u="sng" dirty="0">
              <a:solidFill>
                <a:srgbClr val="FF0000"/>
              </a:solidFill>
            </a:endParaRPr>
          </a:p>
        </p:txBody>
      </p:sp>
    </p:spTree>
    <p:extLst>
      <p:ext uri="{BB962C8B-B14F-4D97-AF65-F5344CB8AC3E}">
        <p14:creationId xmlns:p14="http://schemas.microsoft.com/office/powerpoint/2010/main" val="355370700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1520" y="2248347"/>
            <a:ext cx="8784975" cy="3877815"/>
          </a:xfrm>
        </p:spPr>
        <p:txBody>
          <a:bodyPr>
            <a:normAutofit fontScale="92500" lnSpcReduction="10000"/>
          </a:bodyPr>
          <a:lstStyle/>
          <a:p>
            <a:pPr marL="0" indent="0" algn="just">
              <a:buNone/>
            </a:pPr>
            <a:r>
              <a:rPr lang="tr-TR" sz="4800" dirty="0" smtClean="0">
                <a:solidFill>
                  <a:srgbClr val="FF0000"/>
                </a:solidFill>
              </a:rPr>
              <a:t>Tanım 1-) </a:t>
            </a:r>
            <a:r>
              <a:rPr lang="tr-TR" sz="4800" dirty="0" smtClean="0"/>
              <a:t>Bir örgütle kamu kuruluşu arasında karşılıklı anlayışın kurulması amacını taşıyan, önceden düşünülüp tasarlanmış planlı ve sürekli çabadır. </a:t>
            </a:r>
            <a:endParaRPr lang="tr-TR" sz="4800" dirty="0"/>
          </a:p>
        </p:txBody>
      </p:sp>
      <p:sp>
        <p:nvSpPr>
          <p:cNvPr id="2" name="Başlık 1"/>
          <p:cNvSpPr>
            <a:spLocks noGrp="1"/>
          </p:cNvSpPr>
          <p:nvPr>
            <p:ph type="title"/>
          </p:nvPr>
        </p:nvSpPr>
        <p:spPr/>
        <p:txBody>
          <a:bodyPr/>
          <a:lstStyle/>
          <a:p>
            <a:r>
              <a:rPr lang="tr-TR" u="sng" dirty="0" smtClean="0">
                <a:solidFill>
                  <a:srgbClr val="FF0000"/>
                </a:solidFill>
              </a:rPr>
              <a:t>Halkla ilişkilerin tanımı </a:t>
            </a:r>
            <a:endParaRPr lang="tr-TR" u="sng" dirty="0">
              <a:solidFill>
                <a:srgbClr val="FF0000"/>
              </a:solidFill>
            </a:endParaRPr>
          </a:p>
        </p:txBody>
      </p:sp>
    </p:spTree>
    <p:extLst>
      <p:ext uri="{BB962C8B-B14F-4D97-AF65-F5344CB8AC3E}">
        <p14:creationId xmlns:p14="http://schemas.microsoft.com/office/powerpoint/2010/main" val="263274029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2276872"/>
            <a:ext cx="9036496" cy="3849291"/>
          </a:xfrm>
        </p:spPr>
        <p:txBody>
          <a:bodyPr>
            <a:normAutofit/>
          </a:bodyPr>
          <a:lstStyle/>
          <a:p>
            <a:pPr marL="0" indent="0" algn="just">
              <a:buNone/>
            </a:pPr>
            <a:r>
              <a:rPr lang="tr-TR" sz="4000" b="1" dirty="0" smtClean="0">
                <a:solidFill>
                  <a:srgbClr val="FF0000"/>
                </a:solidFill>
              </a:rPr>
              <a:t>Tanım 2-) </a:t>
            </a:r>
            <a:r>
              <a:rPr lang="tr-TR" sz="4000" b="1" dirty="0" smtClean="0"/>
              <a:t>Bir işletmenin ya da özel ve kamu kuruluşunun bağlantı kurduğu, kurabileceği kimselerin anlayış, sempati ve desteğini sağlamak amacı ile yönetici ve girişimcilerin başvurduğu yöntemlerin tümüdür.</a:t>
            </a:r>
            <a:endParaRPr lang="tr-TR" sz="4000" b="1" dirty="0"/>
          </a:p>
        </p:txBody>
      </p:sp>
      <p:sp>
        <p:nvSpPr>
          <p:cNvPr id="2" name="Başlık 1"/>
          <p:cNvSpPr>
            <a:spLocks noGrp="1"/>
          </p:cNvSpPr>
          <p:nvPr>
            <p:ph type="title"/>
          </p:nvPr>
        </p:nvSpPr>
        <p:spPr>
          <a:xfrm>
            <a:off x="251520" y="570156"/>
            <a:ext cx="8568952" cy="1054250"/>
          </a:xfrm>
        </p:spPr>
        <p:txBody>
          <a:bodyPr/>
          <a:lstStyle/>
          <a:p>
            <a:r>
              <a:rPr lang="tr-TR" b="1" u="sng" dirty="0" smtClean="0">
                <a:solidFill>
                  <a:srgbClr val="FF0000"/>
                </a:solidFill>
              </a:rPr>
              <a:t>Halkla ilişkilerin tanımı </a:t>
            </a:r>
            <a:endParaRPr lang="tr-TR" b="1" u="sng" dirty="0">
              <a:solidFill>
                <a:srgbClr val="FF0000"/>
              </a:solidFill>
            </a:endParaRPr>
          </a:p>
        </p:txBody>
      </p:sp>
    </p:spTree>
    <p:extLst>
      <p:ext uri="{BB962C8B-B14F-4D97-AF65-F5344CB8AC3E}">
        <p14:creationId xmlns:p14="http://schemas.microsoft.com/office/powerpoint/2010/main" val="142066669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7504" y="1600200"/>
            <a:ext cx="8928992" cy="4525963"/>
          </a:xfrm>
        </p:spPr>
        <p:txBody>
          <a:bodyPr/>
          <a:lstStyle/>
          <a:p>
            <a:pPr marL="0" indent="0">
              <a:buNone/>
            </a:pPr>
            <a:endParaRPr lang="tr-TR" dirty="0" smtClean="0">
              <a:solidFill>
                <a:srgbClr val="FF0000"/>
              </a:solidFill>
            </a:endParaRPr>
          </a:p>
          <a:p>
            <a:pPr marL="0" indent="0">
              <a:buNone/>
            </a:pPr>
            <a:endParaRPr lang="tr-TR" dirty="0">
              <a:solidFill>
                <a:srgbClr val="FF0000"/>
              </a:solidFill>
            </a:endParaRPr>
          </a:p>
          <a:p>
            <a:pPr marL="0" indent="0" algn="just">
              <a:buNone/>
            </a:pPr>
            <a:r>
              <a:rPr lang="tr-TR" sz="4400" b="1" dirty="0" smtClean="0">
                <a:solidFill>
                  <a:srgbClr val="FF0000"/>
                </a:solidFill>
              </a:rPr>
              <a:t>Tanım 3-) </a:t>
            </a:r>
            <a:r>
              <a:rPr lang="tr-TR" sz="4400" b="1" dirty="0" smtClean="0"/>
              <a:t>Kuruluşu halka tanıtmak, ve halkı tanıma sanatıdır. </a:t>
            </a:r>
            <a:endParaRPr lang="tr-TR" sz="4400" b="1" dirty="0"/>
          </a:p>
        </p:txBody>
      </p:sp>
      <p:sp>
        <p:nvSpPr>
          <p:cNvPr id="2" name="Başlık 1"/>
          <p:cNvSpPr>
            <a:spLocks noGrp="1"/>
          </p:cNvSpPr>
          <p:nvPr>
            <p:ph type="title"/>
          </p:nvPr>
        </p:nvSpPr>
        <p:spPr>
          <a:xfrm>
            <a:off x="0" y="570156"/>
            <a:ext cx="8748464" cy="1054250"/>
          </a:xfrm>
        </p:spPr>
        <p:txBody>
          <a:bodyPr/>
          <a:lstStyle/>
          <a:p>
            <a:r>
              <a:rPr lang="tr-TR" b="1" u="sng" dirty="0" smtClean="0">
                <a:solidFill>
                  <a:srgbClr val="FF0000"/>
                </a:solidFill>
              </a:rPr>
              <a:t>Halkla ilişkilerin tanımı </a:t>
            </a:r>
            <a:endParaRPr lang="tr-TR" b="1" u="sng" dirty="0">
              <a:solidFill>
                <a:srgbClr val="FF0000"/>
              </a:solidFill>
            </a:endParaRPr>
          </a:p>
        </p:txBody>
      </p:sp>
    </p:spTree>
    <p:extLst>
      <p:ext uri="{BB962C8B-B14F-4D97-AF65-F5344CB8AC3E}">
        <p14:creationId xmlns:p14="http://schemas.microsoft.com/office/powerpoint/2010/main" val="423480245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79512" y="2564904"/>
            <a:ext cx="8856984" cy="1728192"/>
          </a:xfrm>
        </p:spPr>
        <p:txBody>
          <a:bodyPr>
            <a:noAutofit/>
          </a:bodyPr>
          <a:lstStyle/>
          <a:p>
            <a:pPr marL="0" indent="0" algn="just">
              <a:buNone/>
            </a:pPr>
            <a:r>
              <a:rPr lang="tr-TR" sz="3600" b="1" dirty="0" smtClean="0">
                <a:solidFill>
                  <a:srgbClr val="FF0000"/>
                </a:solidFill>
              </a:rPr>
              <a:t>Tanım 4-) </a:t>
            </a:r>
            <a:r>
              <a:rPr lang="tr-TR" sz="3600" b="1" dirty="0" smtClean="0"/>
              <a:t>Bir kurumun çalışmalarını sağlıklı bir biçimde yürütebilmek için sahip olması gereken çevre (kamuoyu) desteğini sağlamak amacıyla yapmış olduğu </a:t>
            </a:r>
            <a:r>
              <a:rPr lang="tr-TR" sz="3600" b="1" u="sng" dirty="0" smtClean="0"/>
              <a:t>planlı, organize, sürekli ve örgütlenmiş </a:t>
            </a:r>
            <a:r>
              <a:rPr lang="tr-TR" sz="3600" b="1" dirty="0" smtClean="0"/>
              <a:t>çalışmalara denir.</a:t>
            </a:r>
            <a:endParaRPr lang="tr-TR" sz="3600" u="sng" dirty="0"/>
          </a:p>
        </p:txBody>
      </p:sp>
      <p:sp>
        <p:nvSpPr>
          <p:cNvPr id="2" name="Başlık 1"/>
          <p:cNvSpPr>
            <a:spLocks noGrp="1"/>
          </p:cNvSpPr>
          <p:nvPr>
            <p:ph type="title"/>
          </p:nvPr>
        </p:nvSpPr>
        <p:spPr>
          <a:xfrm>
            <a:off x="251520" y="570156"/>
            <a:ext cx="8640960" cy="1054250"/>
          </a:xfrm>
        </p:spPr>
        <p:txBody>
          <a:bodyPr/>
          <a:lstStyle/>
          <a:p>
            <a:r>
              <a:rPr lang="tr-TR" b="1" u="sng" dirty="0" smtClean="0">
                <a:solidFill>
                  <a:srgbClr val="FF0000"/>
                </a:solidFill>
              </a:rPr>
              <a:t>Halkla ilişkilerin tanımı </a:t>
            </a:r>
            <a:endParaRPr lang="tr-TR" dirty="0"/>
          </a:p>
        </p:txBody>
      </p:sp>
    </p:spTree>
    <p:extLst>
      <p:ext uri="{BB962C8B-B14F-4D97-AF65-F5344CB8AC3E}">
        <p14:creationId xmlns:p14="http://schemas.microsoft.com/office/powerpoint/2010/main" val="249928404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7504" y="2492897"/>
            <a:ext cx="8856984" cy="2736304"/>
          </a:xfrm>
        </p:spPr>
        <p:txBody>
          <a:bodyPr>
            <a:noAutofit/>
          </a:bodyPr>
          <a:lstStyle/>
          <a:p>
            <a:pPr algn="just"/>
            <a:r>
              <a:rPr lang="tr-TR" sz="2800" b="1" dirty="0" smtClean="0"/>
              <a:t>Kamuoyunu bilgilendirmek ve yapılan çalışmaları kamuoyuna benimsetmek.</a:t>
            </a:r>
          </a:p>
          <a:p>
            <a:pPr algn="just"/>
            <a:r>
              <a:rPr lang="tr-TR" sz="2800" b="1" dirty="0" smtClean="0"/>
              <a:t>Kamuoyu nezdinde o kurumun yönetimine karşı olumlu düşüncelerin ortaya çıkmasını yada var olan olumlu düşüncelerin pekişmesini sağlamak.</a:t>
            </a:r>
          </a:p>
          <a:p>
            <a:pPr algn="just"/>
            <a:r>
              <a:rPr lang="tr-TR" sz="2800" b="1" dirty="0" smtClean="0"/>
              <a:t>Kurumun o kurumdan hizmet alan yurttaşlarla veya tüketicilerle olan işlerini kolaylaştırmak.</a:t>
            </a:r>
            <a:endParaRPr lang="tr-TR" sz="2800" b="1" dirty="0"/>
          </a:p>
        </p:txBody>
      </p:sp>
      <p:sp>
        <p:nvSpPr>
          <p:cNvPr id="2" name="Başlık 1"/>
          <p:cNvSpPr>
            <a:spLocks noGrp="1"/>
          </p:cNvSpPr>
          <p:nvPr>
            <p:ph type="title"/>
          </p:nvPr>
        </p:nvSpPr>
        <p:spPr>
          <a:xfrm>
            <a:off x="179512" y="570156"/>
            <a:ext cx="8712968" cy="1054250"/>
          </a:xfrm>
        </p:spPr>
        <p:txBody>
          <a:bodyPr>
            <a:normAutofit/>
          </a:bodyPr>
          <a:lstStyle/>
          <a:p>
            <a:r>
              <a:rPr lang="tr-TR" sz="3600" b="1" u="sng" dirty="0" smtClean="0">
                <a:solidFill>
                  <a:srgbClr val="FF0000"/>
                </a:solidFill>
              </a:rPr>
              <a:t>Halkla ilişkiler çalışmalarının amaçları</a:t>
            </a:r>
            <a:endParaRPr lang="tr-TR" sz="3600" b="1" u="sng" dirty="0">
              <a:solidFill>
                <a:srgbClr val="FF0000"/>
              </a:solidFill>
            </a:endParaRPr>
          </a:p>
        </p:txBody>
      </p:sp>
    </p:spTree>
    <p:extLst>
      <p:ext uri="{BB962C8B-B14F-4D97-AF65-F5344CB8AC3E}">
        <p14:creationId xmlns:p14="http://schemas.microsoft.com/office/powerpoint/2010/main" val="20304804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5542" y="2564904"/>
            <a:ext cx="8856984" cy="2332856"/>
          </a:xfrm>
        </p:spPr>
        <p:txBody>
          <a:bodyPr>
            <a:noAutofit/>
          </a:bodyPr>
          <a:lstStyle/>
          <a:p>
            <a:pPr algn="just"/>
            <a:r>
              <a:rPr lang="tr-TR" sz="2800" dirty="0" smtClean="0"/>
              <a:t>Halkla ilişkiler 20. yy fenomeni olarak görülmekle birlikte çok eski tarihlere uzanan bir geçmişi vardır.</a:t>
            </a:r>
          </a:p>
          <a:p>
            <a:pPr marL="0" indent="0" algn="just">
              <a:buNone/>
            </a:pPr>
            <a:endParaRPr lang="tr-TR" sz="2800" dirty="0" smtClean="0"/>
          </a:p>
          <a:p>
            <a:pPr algn="just"/>
            <a:r>
              <a:rPr lang="tr-TR" sz="2800" dirty="0" smtClean="0"/>
              <a:t>1807 yılında Thomas </a:t>
            </a:r>
            <a:r>
              <a:rPr lang="tr-TR" sz="2800" dirty="0" err="1" smtClean="0"/>
              <a:t>Jefferson’un</a:t>
            </a:r>
            <a:r>
              <a:rPr lang="tr-TR" sz="2800" dirty="0" smtClean="0"/>
              <a:t> ülkenin dış ilişkileri ile ilgili olarak kullandığı halkla ilişkiler deyimi, bugünkü anlamına en yakın biçiminde Yale Hukuk okulunda hukukçu Dorman </a:t>
            </a:r>
            <a:r>
              <a:rPr lang="tr-TR" sz="2800" dirty="0" err="1" smtClean="0"/>
              <a:t>Eaton</a:t>
            </a:r>
            <a:r>
              <a:rPr lang="tr-TR" sz="2800" dirty="0" smtClean="0"/>
              <a:t> tarafından 1882 yılında kullanılmıştır.</a:t>
            </a:r>
            <a:endParaRPr lang="tr-TR" sz="2800" dirty="0"/>
          </a:p>
        </p:txBody>
      </p:sp>
      <p:sp>
        <p:nvSpPr>
          <p:cNvPr id="2" name="Başlık 1"/>
          <p:cNvSpPr>
            <a:spLocks noGrp="1"/>
          </p:cNvSpPr>
          <p:nvPr>
            <p:ph type="title"/>
          </p:nvPr>
        </p:nvSpPr>
        <p:spPr>
          <a:xfrm>
            <a:off x="179512" y="570156"/>
            <a:ext cx="8964488" cy="1054250"/>
          </a:xfrm>
        </p:spPr>
        <p:txBody>
          <a:bodyPr>
            <a:normAutofit/>
          </a:bodyPr>
          <a:lstStyle/>
          <a:p>
            <a:r>
              <a:rPr lang="tr-TR" sz="4000" b="1" u="sng" dirty="0" smtClean="0">
                <a:solidFill>
                  <a:srgbClr val="FF0000"/>
                </a:solidFill>
              </a:rPr>
              <a:t>Halkla ilişkilerin doğuşu ve gelişimi</a:t>
            </a:r>
            <a:endParaRPr lang="tr-TR" sz="4000" b="1" u="sng" dirty="0">
              <a:solidFill>
                <a:srgbClr val="FF0000"/>
              </a:solidFill>
            </a:endParaRPr>
          </a:p>
        </p:txBody>
      </p:sp>
    </p:spTree>
    <p:extLst>
      <p:ext uri="{BB962C8B-B14F-4D97-AF65-F5344CB8AC3E}">
        <p14:creationId xmlns:p14="http://schemas.microsoft.com/office/powerpoint/2010/main" val="265282693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7504" y="2708921"/>
            <a:ext cx="8784976" cy="2376264"/>
          </a:xfrm>
        </p:spPr>
        <p:txBody>
          <a:bodyPr>
            <a:noAutofit/>
          </a:bodyPr>
          <a:lstStyle/>
          <a:p>
            <a:pPr algn="just"/>
            <a:r>
              <a:rPr lang="tr-TR" sz="3200" b="1" dirty="0" smtClean="0"/>
              <a:t>Alınacak kararların isabetli kararlar olması için halktan bilgi almak.</a:t>
            </a:r>
          </a:p>
          <a:p>
            <a:pPr algn="just"/>
            <a:r>
              <a:rPr lang="tr-TR" sz="3200" b="1" dirty="0" smtClean="0"/>
              <a:t>İşlerin düzenli ve kurallara uygun yürütülmesi için halka, tüketicilere veya müşterilere aydınlatıcı bilgi vermek.</a:t>
            </a:r>
          </a:p>
          <a:p>
            <a:pPr algn="just"/>
            <a:r>
              <a:rPr lang="tr-TR" sz="3200" b="1" dirty="0" smtClean="0"/>
              <a:t>Halkla işbirliği sağlayarak hizmetlerin daha etkin görülmesini sağlamak.</a:t>
            </a:r>
            <a:endParaRPr lang="tr-TR" sz="3200" b="1" dirty="0"/>
          </a:p>
        </p:txBody>
      </p:sp>
      <p:sp>
        <p:nvSpPr>
          <p:cNvPr id="2" name="Başlık 1"/>
          <p:cNvSpPr>
            <a:spLocks noGrp="1"/>
          </p:cNvSpPr>
          <p:nvPr>
            <p:ph type="title"/>
          </p:nvPr>
        </p:nvSpPr>
        <p:spPr>
          <a:xfrm>
            <a:off x="179512" y="570156"/>
            <a:ext cx="8640960" cy="1054250"/>
          </a:xfrm>
        </p:spPr>
        <p:txBody>
          <a:bodyPr>
            <a:normAutofit/>
          </a:bodyPr>
          <a:lstStyle/>
          <a:p>
            <a:r>
              <a:rPr lang="tr-TR" sz="3600" b="1" u="sng" dirty="0" smtClean="0">
                <a:solidFill>
                  <a:srgbClr val="FF0000"/>
                </a:solidFill>
              </a:rPr>
              <a:t>Halkla ilişkiler çalışmalarının amaçları</a:t>
            </a:r>
            <a:endParaRPr lang="tr-TR" sz="3600" dirty="0"/>
          </a:p>
        </p:txBody>
      </p:sp>
    </p:spTree>
    <p:extLst>
      <p:ext uri="{BB962C8B-B14F-4D97-AF65-F5344CB8AC3E}">
        <p14:creationId xmlns:p14="http://schemas.microsoft.com/office/powerpoint/2010/main" val="383278146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1520" y="2708920"/>
            <a:ext cx="8712968" cy="1728192"/>
          </a:xfrm>
        </p:spPr>
        <p:txBody>
          <a:bodyPr>
            <a:noAutofit/>
          </a:bodyPr>
          <a:lstStyle/>
          <a:p>
            <a:r>
              <a:rPr lang="tr-TR" sz="3200" b="1" dirty="0" smtClean="0"/>
              <a:t>Yönetimin işlerini halkın anlayabileceği şekilde kolaylaştırmak.</a:t>
            </a:r>
          </a:p>
          <a:p>
            <a:r>
              <a:rPr lang="tr-TR" sz="3200" b="1" dirty="0" smtClean="0"/>
              <a:t>Kurallar ve yasaklar konusunda aydınlatıcı bilgiler vererek bireylerin bu kurallara uymasını sağlama.</a:t>
            </a:r>
          </a:p>
        </p:txBody>
      </p:sp>
      <p:sp>
        <p:nvSpPr>
          <p:cNvPr id="2" name="Başlık 1"/>
          <p:cNvSpPr>
            <a:spLocks noGrp="1"/>
          </p:cNvSpPr>
          <p:nvPr>
            <p:ph type="title"/>
          </p:nvPr>
        </p:nvSpPr>
        <p:spPr>
          <a:xfrm>
            <a:off x="251520" y="332656"/>
            <a:ext cx="8568952" cy="1143000"/>
          </a:xfrm>
        </p:spPr>
        <p:txBody>
          <a:bodyPr>
            <a:normAutofit/>
          </a:bodyPr>
          <a:lstStyle/>
          <a:p>
            <a:r>
              <a:rPr lang="tr-TR" sz="3600" b="1" u="sng" dirty="0" smtClean="0">
                <a:solidFill>
                  <a:srgbClr val="FF0000"/>
                </a:solidFill>
              </a:rPr>
              <a:t>Halkla ilişkiler çalışmalarının amaçları</a:t>
            </a:r>
            <a:endParaRPr lang="tr-TR" sz="3600" dirty="0"/>
          </a:p>
        </p:txBody>
      </p:sp>
    </p:spTree>
    <p:extLst>
      <p:ext uri="{BB962C8B-B14F-4D97-AF65-F5344CB8AC3E}">
        <p14:creationId xmlns:p14="http://schemas.microsoft.com/office/powerpoint/2010/main" val="367373564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1520" y="2248347"/>
            <a:ext cx="8496943" cy="3877815"/>
          </a:xfrm>
        </p:spPr>
        <p:txBody>
          <a:bodyPr>
            <a:noAutofit/>
          </a:bodyPr>
          <a:lstStyle/>
          <a:p>
            <a:pPr marL="0" indent="0" algn="just">
              <a:buNone/>
            </a:pPr>
            <a:r>
              <a:rPr lang="tr-TR" sz="3600" dirty="0" smtClean="0"/>
              <a:t>Hemen her yönetsel yada </a:t>
            </a:r>
            <a:r>
              <a:rPr lang="tr-TR" sz="3600" dirty="0" err="1" smtClean="0"/>
              <a:t>organizasyonel</a:t>
            </a:r>
            <a:r>
              <a:rPr lang="tr-TR" sz="3600" dirty="0" smtClean="0"/>
              <a:t> faaliyet üç aşamadan oluşan bir süreç içerisinde gerçekleşir.</a:t>
            </a:r>
          </a:p>
          <a:p>
            <a:pPr marL="0" indent="0" algn="just">
              <a:buNone/>
            </a:pPr>
            <a:r>
              <a:rPr lang="tr-TR" sz="3600" dirty="0" smtClean="0"/>
              <a:t>Bunlar;</a:t>
            </a:r>
          </a:p>
          <a:p>
            <a:pPr algn="just"/>
            <a:r>
              <a:rPr lang="tr-TR" sz="3600" dirty="0" smtClean="0"/>
              <a:t>Araştırma</a:t>
            </a:r>
          </a:p>
          <a:p>
            <a:pPr algn="just"/>
            <a:r>
              <a:rPr lang="tr-TR" sz="3600" dirty="0" smtClean="0"/>
              <a:t>Planlama </a:t>
            </a:r>
          </a:p>
          <a:p>
            <a:pPr algn="just"/>
            <a:r>
              <a:rPr lang="tr-TR" sz="3200" dirty="0" smtClean="0"/>
              <a:t>Uygulama</a:t>
            </a:r>
            <a:r>
              <a:rPr lang="tr-TR" sz="3600" dirty="0" smtClean="0"/>
              <a:t> </a:t>
            </a:r>
            <a:endParaRPr lang="tr-TR" sz="3600" dirty="0"/>
          </a:p>
        </p:txBody>
      </p:sp>
      <p:sp>
        <p:nvSpPr>
          <p:cNvPr id="2" name="Başlık 1"/>
          <p:cNvSpPr>
            <a:spLocks noGrp="1"/>
          </p:cNvSpPr>
          <p:nvPr>
            <p:ph type="title"/>
          </p:nvPr>
        </p:nvSpPr>
        <p:spPr/>
        <p:txBody>
          <a:bodyPr/>
          <a:lstStyle/>
          <a:p>
            <a:r>
              <a:rPr lang="tr-TR" b="1" u="sng" dirty="0" smtClean="0">
                <a:solidFill>
                  <a:srgbClr val="FF0000"/>
                </a:solidFill>
              </a:rPr>
              <a:t>Halkla ilişkiler süreci</a:t>
            </a:r>
            <a:endParaRPr lang="tr-TR" b="1" u="sng" dirty="0">
              <a:solidFill>
                <a:srgbClr val="FF0000"/>
              </a:solidFill>
            </a:endParaRPr>
          </a:p>
        </p:txBody>
      </p:sp>
    </p:spTree>
    <p:extLst>
      <p:ext uri="{BB962C8B-B14F-4D97-AF65-F5344CB8AC3E}">
        <p14:creationId xmlns:p14="http://schemas.microsoft.com/office/powerpoint/2010/main" val="107996124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1520" y="2492896"/>
            <a:ext cx="8712968" cy="2908920"/>
          </a:xfrm>
        </p:spPr>
        <p:txBody>
          <a:bodyPr>
            <a:noAutofit/>
          </a:bodyPr>
          <a:lstStyle/>
          <a:p>
            <a:pPr marL="0" indent="0" algn="just">
              <a:buNone/>
            </a:pPr>
            <a:r>
              <a:rPr lang="tr-TR" sz="3200" b="1" dirty="0" smtClean="0"/>
              <a:t>Halkla ilişkiler çalışmasında işe araştırmayla başlamak gerekir. Kurumun alacağı kararlarla kurumun faaliyetlerini etkileyen veya etkileyebilecek kişiler, kurum ve grupların düşünce, duygu, tutum ve davranışları araştırılarak ortaya konulmalıdır.</a:t>
            </a:r>
            <a:endParaRPr lang="tr-TR" sz="3200" b="1" dirty="0"/>
          </a:p>
        </p:txBody>
      </p:sp>
      <p:sp>
        <p:nvSpPr>
          <p:cNvPr id="2" name="Başlık 1"/>
          <p:cNvSpPr>
            <a:spLocks noGrp="1"/>
          </p:cNvSpPr>
          <p:nvPr>
            <p:ph type="title"/>
          </p:nvPr>
        </p:nvSpPr>
        <p:spPr/>
        <p:txBody>
          <a:bodyPr/>
          <a:lstStyle/>
          <a:p>
            <a:r>
              <a:rPr lang="tr-TR" b="1" u="sng" dirty="0" smtClean="0">
                <a:solidFill>
                  <a:srgbClr val="FF0000"/>
                </a:solidFill>
              </a:rPr>
              <a:t>Araştırma</a:t>
            </a:r>
            <a:endParaRPr lang="tr-TR" b="1" u="sng" dirty="0">
              <a:solidFill>
                <a:srgbClr val="FF0000"/>
              </a:solidFill>
            </a:endParaRPr>
          </a:p>
        </p:txBody>
      </p:sp>
    </p:spTree>
    <p:extLst>
      <p:ext uri="{BB962C8B-B14F-4D97-AF65-F5344CB8AC3E}">
        <p14:creationId xmlns:p14="http://schemas.microsoft.com/office/powerpoint/2010/main" val="314036300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7504" y="2420888"/>
            <a:ext cx="8856984" cy="2044824"/>
          </a:xfrm>
        </p:spPr>
        <p:txBody>
          <a:bodyPr>
            <a:noAutofit/>
          </a:bodyPr>
          <a:lstStyle/>
          <a:p>
            <a:pPr marL="0" indent="0" algn="just">
              <a:buNone/>
            </a:pPr>
            <a:r>
              <a:rPr lang="tr-TR" sz="3600" b="1" dirty="0" smtClean="0"/>
              <a:t>Planlama yapmak demek, belirli bir amaca erişebilmek için neyi ne zaman ve nasıl yapacağını önceden belirlemek, düşünmek demektir.</a:t>
            </a:r>
            <a:endParaRPr lang="tr-TR" sz="3600" b="1" dirty="0"/>
          </a:p>
        </p:txBody>
      </p:sp>
      <p:sp>
        <p:nvSpPr>
          <p:cNvPr id="2" name="Başlık 1"/>
          <p:cNvSpPr>
            <a:spLocks noGrp="1"/>
          </p:cNvSpPr>
          <p:nvPr>
            <p:ph type="title"/>
          </p:nvPr>
        </p:nvSpPr>
        <p:spPr/>
        <p:txBody>
          <a:bodyPr/>
          <a:lstStyle/>
          <a:p>
            <a:r>
              <a:rPr lang="tr-TR" b="1" dirty="0" smtClean="0">
                <a:solidFill>
                  <a:srgbClr val="FF0000"/>
                </a:solidFill>
              </a:rPr>
              <a:t>Planlama</a:t>
            </a:r>
            <a:endParaRPr lang="tr-TR" b="1" dirty="0">
              <a:solidFill>
                <a:srgbClr val="FF0000"/>
              </a:solidFill>
            </a:endParaRPr>
          </a:p>
        </p:txBody>
      </p:sp>
    </p:spTree>
    <p:extLst>
      <p:ext uri="{BB962C8B-B14F-4D97-AF65-F5344CB8AC3E}">
        <p14:creationId xmlns:p14="http://schemas.microsoft.com/office/powerpoint/2010/main" val="423790148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670" y="2204864"/>
            <a:ext cx="8712968" cy="2836911"/>
          </a:xfrm>
        </p:spPr>
        <p:txBody>
          <a:bodyPr>
            <a:noAutofit/>
          </a:bodyPr>
          <a:lstStyle/>
          <a:p>
            <a:pPr algn="just"/>
            <a:r>
              <a:rPr lang="tr-TR" sz="3200" b="1" dirty="0" smtClean="0"/>
              <a:t>Halkla ilişkilerin en zor aşamasıdır</a:t>
            </a:r>
          </a:p>
          <a:p>
            <a:pPr algn="just"/>
            <a:r>
              <a:rPr lang="tr-TR" sz="3200" b="1" dirty="0" smtClean="0"/>
              <a:t>Yapılan araştırma ve toplanan bilgilere dayanarak planlar hazırlandıktan sonra, bu planlar ve alınan kararlar doğrultusunda halkla ilişkiler yetkilileri tarafından uygulamaya geçilir. </a:t>
            </a:r>
          </a:p>
          <a:p>
            <a:pPr marL="0" indent="0" algn="just">
              <a:buNone/>
            </a:pPr>
            <a:endParaRPr lang="tr-TR" sz="3200" b="1" dirty="0"/>
          </a:p>
        </p:txBody>
      </p:sp>
      <p:sp>
        <p:nvSpPr>
          <p:cNvPr id="2" name="Başlık 1"/>
          <p:cNvSpPr>
            <a:spLocks noGrp="1"/>
          </p:cNvSpPr>
          <p:nvPr>
            <p:ph type="title"/>
          </p:nvPr>
        </p:nvSpPr>
        <p:spPr/>
        <p:txBody>
          <a:bodyPr/>
          <a:lstStyle/>
          <a:p>
            <a:r>
              <a:rPr lang="tr-TR" b="1" dirty="0" smtClean="0">
                <a:solidFill>
                  <a:srgbClr val="FF0000"/>
                </a:solidFill>
              </a:rPr>
              <a:t>Uygulama</a:t>
            </a:r>
            <a:endParaRPr lang="tr-TR" b="1" dirty="0">
              <a:solidFill>
                <a:srgbClr val="FF0000"/>
              </a:solidFill>
            </a:endParaRPr>
          </a:p>
        </p:txBody>
      </p:sp>
    </p:spTree>
    <p:extLst>
      <p:ext uri="{BB962C8B-B14F-4D97-AF65-F5344CB8AC3E}">
        <p14:creationId xmlns:p14="http://schemas.microsoft.com/office/powerpoint/2010/main" val="396332592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2276872"/>
            <a:ext cx="8229600" cy="3196952"/>
          </a:xfrm>
        </p:spPr>
        <p:txBody>
          <a:bodyPr>
            <a:noAutofit/>
          </a:bodyPr>
          <a:lstStyle/>
          <a:p>
            <a:pPr algn="just"/>
            <a:r>
              <a:rPr lang="tr-TR" sz="3600" b="1" dirty="0" smtClean="0"/>
              <a:t>İnsanlarla anlaşabilme yeteneği,</a:t>
            </a:r>
          </a:p>
          <a:p>
            <a:pPr algn="just"/>
            <a:r>
              <a:rPr lang="tr-TR" sz="3600" b="1" dirty="0" smtClean="0"/>
              <a:t>İletişim yeteneği,</a:t>
            </a:r>
          </a:p>
          <a:p>
            <a:pPr algn="just"/>
            <a:r>
              <a:rPr lang="tr-TR" sz="3600" b="1" dirty="0" smtClean="0"/>
              <a:t>Örgütlenme yeteneği,</a:t>
            </a:r>
          </a:p>
          <a:p>
            <a:pPr algn="just"/>
            <a:r>
              <a:rPr lang="tr-TR" sz="3600" b="1" dirty="0" smtClean="0"/>
              <a:t>Hayal Gücü,</a:t>
            </a:r>
          </a:p>
          <a:p>
            <a:pPr algn="just"/>
            <a:r>
              <a:rPr lang="tr-TR" sz="3600" b="1" dirty="0" smtClean="0"/>
              <a:t>Araştırma, analiz ve bilgiyi kullanabilme yeteneği.</a:t>
            </a:r>
            <a:endParaRPr lang="tr-TR" sz="3600" b="1" dirty="0"/>
          </a:p>
        </p:txBody>
      </p:sp>
      <p:sp>
        <p:nvSpPr>
          <p:cNvPr id="2" name="Başlık 1"/>
          <p:cNvSpPr>
            <a:spLocks noGrp="1"/>
          </p:cNvSpPr>
          <p:nvPr>
            <p:ph type="title"/>
          </p:nvPr>
        </p:nvSpPr>
        <p:spPr>
          <a:xfrm>
            <a:off x="0" y="188640"/>
            <a:ext cx="9036496" cy="1224136"/>
          </a:xfrm>
        </p:spPr>
        <p:txBody>
          <a:bodyPr>
            <a:normAutofit/>
          </a:bodyPr>
          <a:lstStyle/>
          <a:p>
            <a:r>
              <a:rPr lang="tr-TR" sz="3200" b="1" u="sng" dirty="0" smtClean="0">
                <a:solidFill>
                  <a:srgbClr val="FF0000"/>
                </a:solidFill>
              </a:rPr>
              <a:t>Halkla </a:t>
            </a:r>
            <a:r>
              <a:rPr lang="tr-TR" sz="3200" b="1" u="sng" dirty="0">
                <a:solidFill>
                  <a:srgbClr val="FF0000"/>
                </a:solidFill>
              </a:rPr>
              <a:t>i</a:t>
            </a:r>
            <a:r>
              <a:rPr lang="tr-TR" sz="3200" b="1" u="sng" dirty="0" smtClean="0">
                <a:solidFill>
                  <a:srgbClr val="FF0000"/>
                </a:solidFill>
              </a:rPr>
              <a:t>lişkiler </a:t>
            </a:r>
            <a:r>
              <a:rPr lang="tr-TR" sz="3200" b="1" u="sng" dirty="0">
                <a:solidFill>
                  <a:srgbClr val="FF0000"/>
                </a:solidFill>
              </a:rPr>
              <a:t>ç</a:t>
            </a:r>
            <a:r>
              <a:rPr lang="tr-TR" sz="3200" b="1" u="sng" dirty="0" smtClean="0">
                <a:solidFill>
                  <a:srgbClr val="FF0000"/>
                </a:solidFill>
              </a:rPr>
              <a:t>alışması yapacak olanların sahip olması gereken temel özellikler</a:t>
            </a:r>
            <a:endParaRPr lang="tr-TR" sz="3200" b="1" u="sng" dirty="0">
              <a:solidFill>
                <a:srgbClr val="FF0000"/>
              </a:solidFill>
            </a:endParaRPr>
          </a:p>
        </p:txBody>
      </p:sp>
    </p:spTree>
    <p:extLst>
      <p:ext uri="{BB962C8B-B14F-4D97-AF65-F5344CB8AC3E}">
        <p14:creationId xmlns:p14="http://schemas.microsoft.com/office/powerpoint/2010/main" val="245035715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Autofit/>
          </a:bodyPr>
          <a:lstStyle/>
          <a:p>
            <a:r>
              <a:rPr lang="tr-TR" b="1" dirty="0" smtClean="0"/>
              <a:t>Yazma</a:t>
            </a:r>
          </a:p>
          <a:p>
            <a:r>
              <a:rPr lang="tr-TR" b="1" dirty="0" smtClean="0"/>
              <a:t>Editörlük</a:t>
            </a:r>
          </a:p>
          <a:p>
            <a:r>
              <a:rPr lang="tr-TR" b="1" dirty="0" smtClean="0"/>
              <a:t>Organizasyon yapma</a:t>
            </a:r>
          </a:p>
          <a:p>
            <a:r>
              <a:rPr lang="tr-TR" b="1" dirty="0" smtClean="0"/>
              <a:t>Kitle iletişim araçları ile ilişkiler</a:t>
            </a:r>
          </a:p>
          <a:p>
            <a:r>
              <a:rPr lang="tr-TR" b="1" dirty="0" smtClean="0"/>
              <a:t>Üretim (yayın işleri)</a:t>
            </a:r>
          </a:p>
          <a:p>
            <a:r>
              <a:rPr lang="tr-TR" b="1" dirty="0" smtClean="0"/>
              <a:t>Araştırma</a:t>
            </a:r>
          </a:p>
          <a:p>
            <a:r>
              <a:rPr lang="tr-TR" b="1" dirty="0" smtClean="0"/>
              <a:t>Programlama ve Danışmanlık</a:t>
            </a:r>
          </a:p>
          <a:p>
            <a:r>
              <a:rPr lang="tr-TR" b="1" dirty="0" smtClean="0"/>
              <a:t>Eğitim</a:t>
            </a:r>
          </a:p>
          <a:p>
            <a:r>
              <a:rPr lang="tr-TR" b="1" dirty="0" smtClean="0"/>
              <a:t>Yönetim</a:t>
            </a:r>
            <a:endParaRPr lang="tr-TR" b="1" dirty="0"/>
          </a:p>
        </p:txBody>
      </p:sp>
      <p:sp>
        <p:nvSpPr>
          <p:cNvPr id="3" name="Başlık 2"/>
          <p:cNvSpPr>
            <a:spLocks noGrp="1"/>
          </p:cNvSpPr>
          <p:nvPr>
            <p:ph type="title"/>
          </p:nvPr>
        </p:nvSpPr>
        <p:spPr>
          <a:xfrm>
            <a:off x="251520" y="570156"/>
            <a:ext cx="8424936" cy="1054250"/>
          </a:xfrm>
        </p:spPr>
        <p:txBody>
          <a:bodyPr/>
          <a:lstStyle/>
          <a:p>
            <a:r>
              <a:rPr lang="tr-TR" sz="4000" b="1" dirty="0" smtClean="0">
                <a:solidFill>
                  <a:srgbClr val="FF0000"/>
                </a:solidFill>
              </a:rPr>
              <a:t>Halkla ilişkiler çalışmalarında en yaygın olarak yapılan görevler</a:t>
            </a:r>
            <a:endParaRPr lang="tr-TR" sz="4000" b="1" dirty="0">
              <a:solidFill>
                <a:srgbClr val="FF0000"/>
              </a:solidFill>
            </a:endParaRPr>
          </a:p>
        </p:txBody>
      </p:sp>
    </p:spTree>
    <p:extLst>
      <p:ext uri="{BB962C8B-B14F-4D97-AF65-F5344CB8AC3E}">
        <p14:creationId xmlns:p14="http://schemas.microsoft.com/office/powerpoint/2010/main" val="122716615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99247" y="2248347"/>
            <a:ext cx="7745505" cy="2404789"/>
          </a:xfrm>
        </p:spPr>
        <p:txBody>
          <a:bodyPr>
            <a:noAutofit/>
          </a:bodyPr>
          <a:lstStyle/>
          <a:p>
            <a:pPr marL="0" indent="0" algn="just">
              <a:buNone/>
            </a:pPr>
            <a:r>
              <a:rPr lang="tr-TR" sz="2800" b="1" dirty="0"/>
              <a:t>Etik; töre bilimi, ahlak bilimi, ahlaki, ahlakla ilgili olarak tanımlanmaktadır Etik, ahlaki olanın özünü ve temellerini araştıran bilim, insan davranışları ile ilgili problemleri inceleyen felsefe dalı olarak tanımlanmaktadır. Etik, ahlak felsefesidir. Etik, insanın bütün davranış ve eylemlerinin temelini araştırır.</a:t>
            </a:r>
          </a:p>
        </p:txBody>
      </p:sp>
      <p:sp>
        <p:nvSpPr>
          <p:cNvPr id="3" name="Başlık 2"/>
          <p:cNvSpPr>
            <a:spLocks noGrp="1"/>
          </p:cNvSpPr>
          <p:nvPr>
            <p:ph type="title"/>
          </p:nvPr>
        </p:nvSpPr>
        <p:spPr/>
        <p:txBody>
          <a:bodyPr/>
          <a:lstStyle/>
          <a:p>
            <a:r>
              <a:rPr lang="tr-TR" sz="4000" b="1" dirty="0" smtClean="0">
                <a:solidFill>
                  <a:srgbClr val="FF0000"/>
                </a:solidFill>
              </a:rPr>
              <a:t>Halkla ilişkilerde etik ilkeler</a:t>
            </a:r>
            <a:endParaRPr lang="tr-TR" sz="4000" b="1" dirty="0">
              <a:solidFill>
                <a:srgbClr val="FF0000"/>
              </a:solidFill>
            </a:endParaRPr>
          </a:p>
        </p:txBody>
      </p:sp>
    </p:spTree>
    <p:extLst>
      <p:ext uri="{BB962C8B-B14F-4D97-AF65-F5344CB8AC3E}">
        <p14:creationId xmlns:p14="http://schemas.microsoft.com/office/powerpoint/2010/main" val="93354766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179512" y="2248347"/>
            <a:ext cx="8712967" cy="2332781"/>
          </a:xfrm>
        </p:spPr>
        <p:txBody>
          <a:bodyPr>
            <a:noAutofit/>
          </a:bodyPr>
          <a:lstStyle/>
          <a:p>
            <a:pPr algn="just"/>
            <a:r>
              <a:rPr lang="tr-TR" sz="3200" b="1" dirty="0"/>
              <a:t>Günümüzde etik kavramı, daha çok i ş hayatı </a:t>
            </a:r>
            <a:r>
              <a:rPr lang="tr-TR" sz="3200" b="1" dirty="0" smtClean="0"/>
              <a:t>içerisindeki </a:t>
            </a:r>
            <a:r>
              <a:rPr lang="tr-TR" sz="3200" b="1" dirty="0"/>
              <a:t>davranış biçimlerini irdeleyen, düzenleyen bir disiplin olarak görülmektedir</a:t>
            </a:r>
            <a:r>
              <a:rPr lang="tr-TR" sz="3200" b="1" dirty="0" smtClean="0"/>
              <a:t>.</a:t>
            </a:r>
          </a:p>
          <a:p>
            <a:pPr marL="0" indent="0" algn="just">
              <a:buNone/>
            </a:pPr>
            <a:r>
              <a:rPr lang="tr-TR" sz="3200" b="1" dirty="0" smtClean="0"/>
              <a:t>Etik </a:t>
            </a:r>
            <a:r>
              <a:rPr lang="tr-TR" sz="3200" b="1" dirty="0"/>
              <a:t>sözcüğünün iki farklı kullanımı </a:t>
            </a:r>
            <a:r>
              <a:rPr lang="tr-TR" sz="3200" b="1" dirty="0" smtClean="0"/>
              <a:t>vardır;</a:t>
            </a:r>
          </a:p>
          <a:p>
            <a:pPr algn="just"/>
            <a:r>
              <a:rPr lang="tr-TR" sz="3200" b="1" dirty="0"/>
              <a:t>İlk kullanımı; alışkanlık töre ve gelenek anlamlarını taşır. </a:t>
            </a:r>
            <a:endParaRPr lang="tr-TR" sz="3200" b="1" dirty="0" smtClean="0"/>
          </a:p>
        </p:txBody>
      </p:sp>
    </p:spTree>
    <p:extLst>
      <p:ext uri="{BB962C8B-B14F-4D97-AF65-F5344CB8AC3E}">
        <p14:creationId xmlns:p14="http://schemas.microsoft.com/office/powerpoint/2010/main" val="317501388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51519" y="2276872"/>
            <a:ext cx="8586679" cy="23042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1502290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107504" y="2248347"/>
            <a:ext cx="8856983" cy="3877815"/>
          </a:xfrm>
        </p:spPr>
        <p:txBody>
          <a:bodyPr>
            <a:noAutofit/>
          </a:bodyPr>
          <a:lstStyle/>
          <a:p>
            <a:pPr algn="just"/>
            <a:r>
              <a:rPr lang="tr-TR" sz="2800" b="1" dirty="0"/>
              <a:t>İkinci kullanımı ise (genel kullanımı budur), eylemde bulunan ve davranan kişi, aktarılan eylem kurallarını ve değer ölçülerini sorgulamadan uygulamayıp; aksine kavrayarak ve üzerinde düşünerek talep edilen iyiyi gerçekleştirmek için onları alışkanlığa dönüştüren kişidir. </a:t>
            </a:r>
            <a:endParaRPr lang="tr-TR" sz="2800" dirty="0" smtClean="0"/>
          </a:p>
          <a:p>
            <a:pPr algn="just"/>
            <a:r>
              <a:rPr lang="tr-TR" sz="2800" b="1" dirty="0" smtClean="0"/>
              <a:t>Bireylerin </a:t>
            </a:r>
            <a:r>
              <a:rPr lang="tr-TR" sz="2800" b="1" dirty="0"/>
              <a:t>ve toplumların yaşamlarında etik değerlerin varlığı, önem ve gerekliliği tartışılmaz bir gerçektir. </a:t>
            </a:r>
            <a:endParaRPr lang="tr-TR" sz="2800" b="1" dirty="0" smtClean="0"/>
          </a:p>
        </p:txBody>
      </p:sp>
    </p:spTree>
    <p:extLst>
      <p:ext uri="{BB962C8B-B14F-4D97-AF65-F5344CB8AC3E}">
        <p14:creationId xmlns:p14="http://schemas.microsoft.com/office/powerpoint/2010/main" val="30855519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107504" y="2248347"/>
            <a:ext cx="8784975" cy="3877815"/>
          </a:xfrm>
        </p:spPr>
        <p:txBody>
          <a:bodyPr>
            <a:noAutofit/>
          </a:bodyPr>
          <a:lstStyle/>
          <a:p>
            <a:pPr algn="just"/>
            <a:r>
              <a:rPr lang="tr-TR" b="1" dirty="0"/>
              <a:t>Etik; iyi, kötü, yararlı gibi sorunları inceleyen, ahlaki bir davranış kuralı ortaya koyan, neyin yapılması gerektiğini, hangi davranışın iyi olduğunu, neyin yaşama anlam kazandırdığını gösteren ahlak bilimi olduğuna göre, bu tanımın sınırladığı tüm değer, kavram ve eylemlere her bireyin saygılı olması gerekir. </a:t>
            </a:r>
          </a:p>
          <a:p>
            <a:pPr algn="just"/>
            <a:r>
              <a:rPr lang="tr-TR" b="1" dirty="0"/>
              <a:t>Tüm var olan ve kabul görmüş etik değerleri reddedebilmek mümkün değildir. Çünkü etik değerler, insan yığınlarını “toplum” ve insanları “birey” yapmaya yetebilecek güçte altyapı oluştururlar </a:t>
            </a:r>
          </a:p>
          <a:p>
            <a:endParaRPr lang="tr-TR" b="1" dirty="0"/>
          </a:p>
        </p:txBody>
      </p:sp>
    </p:spTree>
    <p:extLst>
      <p:ext uri="{BB962C8B-B14F-4D97-AF65-F5344CB8AC3E}">
        <p14:creationId xmlns:p14="http://schemas.microsoft.com/office/powerpoint/2010/main" val="95607048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179512" y="3284984"/>
            <a:ext cx="8712967" cy="1656183"/>
          </a:xfrm>
        </p:spPr>
        <p:txBody>
          <a:bodyPr>
            <a:noAutofit/>
          </a:bodyPr>
          <a:lstStyle/>
          <a:p>
            <a:pPr algn="just"/>
            <a:r>
              <a:rPr lang="tr-TR" sz="3200" b="1" dirty="0" smtClean="0"/>
              <a:t>Yukarıda sayılanlar ışığında halkla ilişkileri yürütenlerin etik ilkelere bağlı hareket etme zorunluluğu vardır.</a:t>
            </a:r>
          </a:p>
          <a:p>
            <a:pPr marL="0" indent="0" algn="just">
              <a:buNone/>
            </a:pPr>
            <a:endParaRPr lang="tr-TR" sz="3200" b="1" dirty="0" smtClean="0"/>
          </a:p>
          <a:p>
            <a:pPr algn="just"/>
            <a:endParaRPr lang="tr-TR" sz="3200" b="1" dirty="0" smtClean="0"/>
          </a:p>
          <a:p>
            <a:pPr algn="just"/>
            <a:endParaRPr lang="tr-TR" sz="3200" b="1" dirty="0"/>
          </a:p>
        </p:txBody>
      </p:sp>
    </p:spTree>
    <p:extLst>
      <p:ext uri="{BB962C8B-B14F-4D97-AF65-F5344CB8AC3E}">
        <p14:creationId xmlns:p14="http://schemas.microsoft.com/office/powerpoint/2010/main" val="164736022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51520" y="2248347"/>
            <a:ext cx="8640959" cy="3877815"/>
          </a:xfrm>
        </p:spPr>
        <p:txBody>
          <a:bodyPr>
            <a:noAutofit/>
          </a:bodyPr>
          <a:lstStyle/>
          <a:p>
            <a:pPr algn="just"/>
            <a:r>
              <a:rPr lang="tr-TR" sz="3200" b="1" dirty="0"/>
              <a:t>Halkla ilişkiler faaliyetleri halkın beklenti ve taleplerine önem vermeyi ve onarı bilgilendirmeyi ve alınacak kararlar konusunda halkın düşüncelerini alma çabalarını da içerdiğinden yönetimlerin halk tarafından denetlenmesi ve desteklenmesini esas alır. Bunu yaparken de iki yönlü ilişki kurar.</a:t>
            </a:r>
          </a:p>
          <a:p>
            <a:pPr algn="just"/>
            <a:endParaRPr lang="tr-TR" sz="3200" dirty="0"/>
          </a:p>
        </p:txBody>
      </p:sp>
    </p:spTree>
    <p:extLst>
      <p:ext uri="{BB962C8B-B14F-4D97-AF65-F5344CB8AC3E}">
        <p14:creationId xmlns:p14="http://schemas.microsoft.com/office/powerpoint/2010/main" val="323806822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Autofit/>
          </a:bodyPr>
          <a:lstStyle/>
          <a:p>
            <a:pPr marL="0" indent="0" algn="just">
              <a:buNone/>
            </a:pPr>
            <a:r>
              <a:rPr lang="tr-TR" b="1" dirty="0" smtClean="0"/>
              <a:t>Toplum ve işletme/kurumlar arasında oluşturulan sağlıklı iletişim kanallarıyla iki tarafın birbirini tanıması ve etkileşmesi sağlanmalıdır bunun içinde gerekli olan adımlar şunlardır:</a:t>
            </a:r>
          </a:p>
          <a:p>
            <a:pPr algn="just"/>
            <a:r>
              <a:rPr lang="tr-TR" b="1" dirty="0" smtClean="0"/>
              <a:t>Doğru bilgi vermek</a:t>
            </a:r>
          </a:p>
          <a:p>
            <a:pPr algn="just"/>
            <a:r>
              <a:rPr lang="tr-TR" b="1" dirty="0" smtClean="0"/>
              <a:t>İnandırıcılık</a:t>
            </a:r>
          </a:p>
          <a:p>
            <a:pPr algn="just"/>
            <a:r>
              <a:rPr lang="tr-TR" b="1" dirty="0" smtClean="0"/>
              <a:t>Sabırlı Çalışmak</a:t>
            </a:r>
          </a:p>
          <a:p>
            <a:pPr algn="just"/>
            <a:r>
              <a:rPr lang="tr-TR" b="1" dirty="0" smtClean="0"/>
              <a:t>Yaygın Sorumluluk</a:t>
            </a:r>
          </a:p>
          <a:p>
            <a:pPr algn="just"/>
            <a:r>
              <a:rPr lang="tr-TR" b="1" dirty="0" smtClean="0"/>
              <a:t>Açıklık</a:t>
            </a:r>
          </a:p>
          <a:p>
            <a:pPr algn="just"/>
            <a:r>
              <a:rPr lang="tr-TR" b="1" dirty="0" smtClean="0"/>
              <a:t>Yineleme ve süreklilik</a:t>
            </a:r>
          </a:p>
          <a:p>
            <a:pPr marL="0" indent="0" algn="just">
              <a:buNone/>
            </a:pPr>
            <a:endParaRPr lang="tr-TR" b="1" dirty="0"/>
          </a:p>
        </p:txBody>
      </p:sp>
      <p:sp>
        <p:nvSpPr>
          <p:cNvPr id="3" name="Başlık 2"/>
          <p:cNvSpPr>
            <a:spLocks noGrp="1"/>
          </p:cNvSpPr>
          <p:nvPr>
            <p:ph type="title"/>
          </p:nvPr>
        </p:nvSpPr>
        <p:spPr>
          <a:xfrm>
            <a:off x="179512" y="570156"/>
            <a:ext cx="8568952" cy="1054250"/>
          </a:xfrm>
        </p:spPr>
        <p:txBody>
          <a:bodyPr/>
          <a:lstStyle/>
          <a:p>
            <a:r>
              <a:rPr lang="tr-TR" sz="3200" b="1" u="sng" dirty="0" smtClean="0">
                <a:solidFill>
                  <a:srgbClr val="FF0000"/>
                </a:solidFill>
              </a:rPr>
              <a:t>Halkla ilişkilerde iki yönlü ilişki kurmak</a:t>
            </a:r>
            <a:endParaRPr lang="tr-TR" sz="3200" b="1" u="sng" dirty="0">
              <a:solidFill>
                <a:srgbClr val="FF0000"/>
              </a:solidFill>
            </a:endParaRPr>
          </a:p>
        </p:txBody>
      </p:sp>
    </p:spTree>
    <p:extLst>
      <p:ext uri="{BB962C8B-B14F-4D97-AF65-F5344CB8AC3E}">
        <p14:creationId xmlns:p14="http://schemas.microsoft.com/office/powerpoint/2010/main" val="159326074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3127" y="2492896"/>
            <a:ext cx="9144000" cy="2692896"/>
          </a:xfrm>
        </p:spPr>
        <p:txBody>
          <a:bodyPr>
            <a:noAutofit/>
          </a:bodyPr>
          <a:lstStyle/>
          <a:p>
            <a:pPr marL="0" indent="0" algn="just">
              <a:buNone/>
            </a:pPr>
            <a:r>
              <a:rPr lang="tr-TR" sz="2800" b="1" dirty="0" smtClean="0"/>
              <a:t>Irak’ta arkeologların buldukları M.Ö. 1800 yılına ait, çiftçilere yönelik olarak hazırlanan ürünün zararlılardan nasıl korunması gerektiği, sulama, hasat gibi konularda bilgi verme amacı ile hazırlanan tabletler ilk halkla ilişkiler uygulamalarına örnek olarak gösterilmekte ve bugün ABD Tarım Bakanlığı tarafından yayınlanan bültenlerden içerik olarak çok farklı olmadıkları ileri sürülmektedir.</a:t>
            </a:r>
          </a:p>
          <a:p>
            <a:pPr marL="0" indent="0" algn="just">
              <a:buNone/>
            </a:pPr>
            <a:endParaRPr lang="tr-TR" sz="2800" b="1" dirty="0"/>
          </a:p>
        </p:txBody>
      </p:sp>
    </p:spTree>
    <p:extLst>
      <p:ext uri="{BB962C8B-B14F-4D97-AF65-F5344CB8AC3E}">
        <p14:creationId xmlns:p14="http://schemas.microsoft.com/office/powerpoint/2010/main" val="344471166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93304" y="2132856"/>
            <a:ext cx="8928992" cy="4525963"/>
          </a:xfrm>
        </p:spPr>
        <p:txBody>
          <a:bodyPr>
            <a:normAutofit fontScale="92500"/>
          </a:bodyPr>
          <a:lstStyle/>
          <a:p>
            <a:pPr marL="0" indent="0" algn="just">
              <a:buNone/>
            </a:pPr>
            <a:r>
              <a:rPr lang="tr-TR" sz="3600" b="1" dirty="0" smtClean="0"/>
              <a:t>Halkla ilişkiler 20. </a:t>
            </a:r>
            <a:r>
              <a:rPr lang="tr-TR" sz="3600" b="1" dirty="0" err="1" smtClean="0"/>
              <a:t>yy’da</a:t>
            </a:r>
            <a:r>
              <a:rPr lang="tr-TR" sz="3600" b="1" dirty="0" smtClean="0"/>
              <a:t> çok fazla işlerlik kazanmıştır. Bunun nedeni; gerek kamu gerek özel kesim örgütlerinin toplumsal sorumluluk duygularının güçlenmesi, iletişim teknolojisindeki büyük gelişmeler, devletin görevlerinin giderek çoğalması ve yönetimin karmaşıklaşmasının olumsuz sonuçlarını gidermek olarak görülmektedir.</a:t>
            </a:r>
            <a:endParaRPr lang="tr-TR" sz="3600" b="1" dirty="0"/>
          </a:p>
        </p:txBody>
      </p:sp>
    </p:spTree>
    <p:extLst>
      <p:ext uri="{BB962C8B-B14F-4D97-AF65-F5344CB8AC3E}">
        <p14:creationId xmlns:p14="http://schemas.microsoft.com/office/powerpoint/2010/main" val="8200694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23528" y="2420888"/>
            <a:ext cx="8435280" cy="2520280"/>
          </a:xfrm>
        </p:spPr>
        <p:txBody>
          <a:bodyPr>
            <a:normAutofit fontScale="92500" lnSpcReduction="10000"/>
          </a:bodyPr>
          <a:lstStyle/>
          <a:p>
            <a:pPr marL="0" indent="0" algn="just">
              <a:buNone/>
            </a:pPr>
            <a:r>
              <a:rPr lang="tr-TR" sz="3600" b="1" dirty="0" smtClean="0"/>
              <a:t>Halkla ilişkiler ABD’deki büyük bunalımla (1929) birlikte şirketlerin itibarını düzeltmek için çok fazla kullanım alanı bulmuş ve daha fazla kabul görmüştür.</a:t>
            </a:r>
          </a:p>
        </p:txBody>
      </p:sp>
    </p:spTree>
    <p:extLst>
      <p:ext uri="{BB962C8B-B14F-4D97-AF65-F5344CB8AC3E}">
        <p14:creationId xmlns:p14="http://schemas.microsoft.com/office/powerpoint/2010/main" val="305851386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1520" y="2248347"/>
            <a:ext cx="8568951" cy="3877815"/>
          </a:xfrm>
        </p:spPr>
        <p:txBody>
          <a:bodyPr>
            <a:noAutofit/>
          </a:bodyPr>
          <a:lstStyle/>
          <a:p>
            <a:pPr algn="just"/>
            <a:r>
              <a:rPr lang="tr-TR" sz="2800" b="1" dirty="0" smtClean="0"/>
              <a:t>Ülkemizde ise ilk defa Mustafa Kemal Atatürk tarafından reformları tanıtmak için kullanılmıştır. Fakat asıl tam anlamıyla halkla ilişkiler 1960 yılından sonra devlet kurumlarında uygulanmaya başlanmıştır.</a:t>
            </a:r>
          </a:p>
          <a:p>
            <a:pPr marL="0" indent="0" algn="just">
              <a:buNone/>
            </a:pPr>
            <a:endParaRPr lang="tr-TR" sz="2800" b="1" dirty="0" smtClean="0"/>
          </a:p>
          <a:p>
            <a:pPr algn="just"/>
            <a:r>
              <a:rPr lang="tr-TR" sz="2800" b="1" dirty="0" smtClean="0"/>
              <a:t>Halkla ilişkiler eğitimi Türkiye’de ilk defa 1966 yılında Ankara Üniversitesi Siyasal Bilimler Fakültesinin Basın ve Yayın Yüksekokulu’nda  başlamıştır.</a:t>
            </a:r>
            <a:endParaRPr lang="tr-TR" sz="2800" b="1" dirty="0" smtClean="0"/>
          </a:p>
          <a:p>
            <a:pPr algn="just"/>
            <a:endParaRPr lang="tr-TR" sz="2800" dirty="0"/>
          </a:p>
        </p:txBody>
      </p:sp>
    </p:spTree>
    <p:extLst>
      <p:ext uri="{BB962C8B-B14F-4D97-AF65-F5344CB8AC3E}">
        <p14:creationId xmlns:p14="http://schemas.microsoft.com/office/powerpoint/2010/main" val="22037961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1520" y="2204864"/>
            <a:ext cx="8712968" cy="3877815"/>
          </a:xfrm>
        </p:spPr>
        <p:txBody>
          <a:bodyPr>
            <a:normAutofit/>
          </a:bodyPr>
          <a:lstStyle/>
          <a:p>
            <a:pPr algn="just"/>
            <a:endParaRPr lang="tr-TR" sz="3200" b="1" dirty="0"/>
          </a:p>
          <a:p>
            <a:pPr algn="just"/>
            <a:r>
              <a:rPr lang="tr-TR" sz="3200" b="1" dirty="0" smtClean="0"/>
              <a:t>İster özel ister kamu kuruluşu olsun her kuruluş toplumsal bir çevre içinde yer alır.</a:t>
            </a:r>
          </a:p>
          <a:p>
            <a:pPr marL="0" indent="0" algn="just">
              <a:buNone/>
            </a:pPr>
            <a:endParaRPr lang="tr-TR" sz="3200" b="1" dirty="0" smtClean="0"/>
          </a:p>
          <a:p>
            <a:pPr algn="just"/>
            <a:r>
              <a:rPr lang="tr-TR" sz="3200" b="1" dirty="0" smtClean="0"/>
              <a:t>Bu nedenle bir yandan çevreyi etkiler bir yandan da çevreden etkilenir. </a:t>
            </a:r>
            <a:endParaRPr lang="tr-TR" sz="3200" b="1" dirty="0"/>
          </a:p>
        </p:txBody>
      </p:sp>
      <p:sp>
        <p:nvSpPr>
          <p:cNvPr id="2" name="Başlık 1"/>
          <p:cNvSpPr>
            <a:spLocks noGrp="1"/>
          </p:cNvSpPr>
          <p:nvPr>
            <p:ph type="title"/>
          </p:nvPr>
        </p:nvSpPr>
        <p:spPr/>
        <p:txBody>
          <a:bodyPr>
            <a:normAutofit fontScale="90000"/>
          </a:bodyPr>
          <a:lstStyle/>
          <a:p>
            <a:r>
              <a:rPr lang="tr-TR" sz="4800" dirty="0" smtClean="0">
                <a:solidFill>
                  <a:srgbClr val="00B0F0"/>
                </a:solidFill>
                <a:latin typeface="Times New Roman" panose="02020603050405020304" pitchFamily="18" charset="0"/>
                <a:cs typeface="Times New Roman" panose="02020603050405020304" pitchFamily="18" charset="0"/>
              </a:rPr>
              <a:t>HALKLA İLİŞKİLER NEDİR?</a:t>
            </a:r>
            <a:endParaRPr lang="tr-TR" sz="4800" dirty="0">
              <a:solidFill>
                <a:srgbClr val="00B0F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8898778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79512" y="2248347"/>
            <a:ext cx="8712967" cy="3877815"/>
          </a:xfrm>
        </p:spPr>
        <p:txBody>
          <a:bodyPr>
            <a:normAutofit fontScale="92500" lnSpcReduction="10000"/>
          </a:bodyPr>
          <a:lstStyle/>
          <a:p>
            <a:pPr algn="just"/>
            <a:endParaRPr lang="tr-TR" sz="3600" b="1" dirty="0" smtClean="0"/>
          </a:p>
          <a:p>
            <a:pPr algn="just"/>
            <a:r>
              <a:rPr lang="tr-TR" sz="3600" b="1" dirty="0" smtClean="0"/>
              <a:t>Kuruluşun çevresiyle ilişkilerini, </a:t>
            </a:r>
          </a:p>
          <a:p>
            <a:pPr algn="just"/>
            <a:r>
              <a:rPr lang="tr-TR" sz="3600" b="1" dirty="0" smtClean="0"/>
              <a:t>Çevrenin de kuruluşun amacını, işlevini öğrenmesini, </a:t>
            </a:r>
          </a:p>
          <a:p>
            <a:pPr algn="just"/>
            <a:r>
              <a:rPr lang="tr-TR" sz="3600" b="1" dirty="0" smtClean="0"/>
              <a:t>Kuruluşun içinde bulunduğu çevreyi etkilemeye çalışmasını </a:t>
            </a:r>
          </a:p>
          <a:p>
            <a:pPr marL="0" indent="0" algn="just">
              <a:buNone/>
            </a:pPr>
            <a:r>
              <a:rPr lang="tr-TR" sz="3600" b="1" dirty="0"/>
              <a:t> </a:t>
            </a:r>
            <a:r>
              <a:rPr lang="tr-TR" sz="3600" b="1" dirty="0" smtClean="0"/>
              <a:t>   İçeren bir kavramdır.</a:t>
            </a:r>
            <a:endParaRPr lang="tr-TR" sz="3600" b="1" dirty="0"/>
          </a:p>
        </p:txBody>
      </p:sp>
      <p:sp>
        <p:nvSpPr>
          <p:cNvPr id="2" name="Başlık 1"/>
          <p:cNvSpPr>
            <a:spLocks noGrp="1"/>
          </p:cNvSpPr>
          <p:nvPr>
            <p:ph type="title"/>
          </p:nvPr>
        </p:nvSpPr>
        <p:spPr/>
        <p:txBody>
          <a:bodyPr/>
          <a:lstStyle/>
          <a:p>
            <a:r>
              <a:rPr lang="tr-TR" b="1" dirty="0" smtClean="0">
                <a:solidFill>
                  <a:srgbClr val="FF0000"/>
                </a:solidFill>
              </a:rPr>
              <a:t>HALKLA İLİŞKİLER</a:t>
            </a:r>
            <a:endParaRPr lang="tr-TR" b="1" dirty="0">
              <a:solidFill>
                <a:srgbClr val="FF0000"/>
              </a:solidFill>
            </a:endParaRPr>
          </a:p>
        </p:txBody>
      </p:sp>
    </p:spTree>
    <p:extLst>
      <p:ext uri="{BB962C8B-B14F-4D97-AF65-F5344CB8AC3E}">
        <p14:creationId xmlns:p14="http://schemas.microsoft.com/office/powerpoint/2010/main" val="396193575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lt">
  <a:themeElements>
    <a:clrScheme name="Cilt">
      <a:dk1>
        <a:sysClr val="windowText" lastClr="000000"/>
      </a:dk1>
      <a:lt1>
        <a:sysClr val="window" lastClr="FFFFFF"/>
      </a:lt1>
      <a:dk2>
        <a:srgbClr val="895D1D"/>
      </a:dk2>
      <a:lt2>
        <a:srgbClr val="ECE9C6"/>
      </a:lt2>
      <a:accent1>
        <a:srgbClr val="873624"/>
      </a:accent1>
      <a:accent2>
        <a:srgbClr val="D6862D"/>
      </a:accent2>
      <a:accent3>
        <a:srgbClr val="D0BE40"/>
      </a:accent3>
      <a:accent4>
        <a:srgbClr val="877F6C"/>
      </a:accent4>
      <a:accent5>
        <a:srgbClr val="972109"/>
      </a:accent5>
      <a:accent6>
        <a:srgbClr val="AEB795"/>
      </a:accent6>
      <a:hlink>
        <a:srgbClr val="CC9900"/>
      </a:hlink>
      <a:folHlink>
        <a:srgbClr val="B2B2B2"/>
      </a:folHlink>
    </a:clrScheme>
    <a:fontScheme name="Cilt">
      <a:majorFont>
        <a:latin typeface="Book Antiqua"/>
        <a:ea typeface=""/>
        <a:cs typeface=""/>
        <a:font script="Grek" typeface="Times New Roman"/>
        <a:font script="Cyrl" typeface="Times New Roman"/>
        <a:font script="Jpan" typeface="HGS明朝E"/>
        <a:font script="Hang" typeface="궁서"/>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Book Antiqua"/>
        <a:ea typeface=""/>
        <a:cs typeface=""/>
        <a:font script="Grek" typeface="Times New Roman"/>
        <a:font script="Cyrl" typeface="Times New Roman"/>
        <a:font script="Jpan" typeface="HGS明朝E"/>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ilt">
      <a:fillStyleLst>
        <a:solidFill>
          <a:schemeClr val="phClr"/>
        </a:solidFill>
        <a:solidFill>
          <a:schemeClr val="phClr">
            <a:tint val="68000"/>
            <a:shade val="94000"/>
            <a:satMod val="300000"/>
            <a:lumMod val="110000"/>
          </a:schemeClr>
        </a:solidFill>
        <a:gradFill rotWithShape="1">
          <a:gsLst>
            <a:gs pos="0">
              <a:schemeClr val="phClr">
                <a:tint val="94000"/>
                <a:satMod val="180000"/>
                <a:lumMod val="98000"/>
              </a:schemeClr>
            </a:gs>
            <a:gs pos="100000">
              <a:schemeClr val="phClr">
                <a:satMod val="130000"/>
              </a:schemeClr>
            </a:gs>
          </a:gsLst>
          <a:lin ang="5160000" scaled="0"/>
        </a:gradFill>
      </a:fillStyleLst>
      <a:lnStyleLst>
        <a:ln w="12700" cap="flat" cmpd="sng" algn="ctr">
          <a:solidFill>
            <a:schemeClr val="phClr">
              <a:shade val="90000"/>
              <a:lumMod val="90000"/>
            </a:schemeClr>
          </a:solidFill>
          <a:prstDash val="solid"/>
        </a:ln>
        <a:ln w="19050" cap="flat" cmpd="sng" algn="ctr">
          <a:solidFill>
            <a:schemeClr val="phClr">
              <a:shade val="75000"/>
              <a:lumMod val="90000"/>
            </a:schemeClr>
          </a:solidFill>
          <a:prstDash val="solid"/>
        </a:ln>
        <a:ln w="25400" cap="flat" cmpd="sng" algn="ctr">
          <a:solidFill>
            <a:schemeClr val="phClr"/>
          </a:solidFill>
          <a:prstDash val="solid"/>
        </a:ln>
      </a:lnStyleLst>
      <a:effectStyleLst>
        <a:effectStyle>
          <a:effectLst>
            <a:outerShdw blurRad="38100" dist="12700" dir="5400000" rotWithShape="0">
              <a:srgbClr val="000000">
                <a:alpha val="15000"/>
              </a:srgbClr>
            </a:outerShdw>
          </a:effectLst>
        </a:effectStyle>
        <a:effectStyle>
          <a:effectLst>
            <a:outerShdw blurRad="50800" dist="25400" dir="5400000" rotWithShape="0">
              <a:srgbClr val="000000">
                <a:alpha val="46000"/>
              </a:srgbClr>
            </a:outerShdw>
          </a:effectLst>
        </a:effectStyle>
        <a:effectStyle>
          <a:effectLst>
            <a:outerShdw blurRad="50800" dist="25400" dir="5400000" rotWithShape="0">
              <a:srgbClr val="000000">
                <a:alpha val="48000"/>
              </a:srgbClr>
            </a:outerShdw>
          </a:effectLst>
          <a:scene3d>
            <a:camera prst="orthographicFront">
              <a:rot lat="0" lon="0" rev="0"/>
            </a:camera>
            <a:lightRig rig="threePt" dir="tl">
              <a:rot lat="0" lon="0" rev="2400000"/>
            </a:lightRig>
          </a:scene3d>
          <a:sp3d>
            <a:bevelT w="25400" h="25400"/>
          </a:sp3d>
        </a:effectStyle>
      </a:effectStyleLst>
      <a:bgFillStyleLst>
        <a:solidFill>
          <a:schemeClr val="phClr">
            <a:tint val="96000"/>
            <a:lumMod val="110000"/>
          </a:schemeClr>
        </a:solidFill>
        <a:blipFill rotWithShape="1">
          <a:blip xmlns:r="http://schemas.openxmlformats.org/officeDocument/2006/relationships" r:embed="rId1">
            <a:duotone>
              <a:schemeClr val="phClr">
                <a:tint val="93000"/>
                <a:shade val="20000"/>
              </a:schemeClr>
              <a:schemeClr val="phClr">
                <a:tint val="90000"/>
                <a:shade val="85000"/>
                <a:satMod val="115000"/>
              </a:schemeClr>
            </a:duotone>
          </a:blip>
          <a:tile tx="0" ty="0" sx="60000" sy="60000" flip="none" algn="tl"/>
        </a:blipFill>
        <a:blipFill rotWithShape="1">
          <a:blip xmlns:r="http://schemas.openxmlformats.org/officeDocument/2006/relationships" r:embed="rId2">
            <a:duotone>
              <a:schemeClr val="phClr">
                <a:shade val="50000"/>
                <a:satMod val="340000"/>
                <a:lumMod val="40000"/>
              </a:schemeClr>
              <a:schemeClr val="phClr">
                <a:tint val="92000"/>
                <a:shade val="94000"/>
                <a:hueMod val="110000"/>
                <a:satMod val="236000"/>
                <a:lumMod val="12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Hardcover</Template>
  <TotalTime>256</TotalTime>
  <Words>1120</Words>
  <Application>Microsoft Office PowerPoint</Application>
  <PresentationFormat>Ekran Gösterisi (4:3)</PresentationFormat>
  <Paragraphs>112</Paragraphs>
  <Slides>34</Slides>
  <Notes>0</Notes>
  <HiddenSlides>0</HiddenSlides>
  <MMClips>0</MMClips>
  <ScaleCrop>false</ScaleCrop>
  <HeadingPairs>
    <vt:vector size="4" baseType="variant">
      <vt:variant>
        <vt:lpstr>Tema</vt:lpstr>
      </vt:variant>
      <vt:variant>
        <vt:i4>1</vt:i4>
      </vt:variant>
      <vt:variant>
        <vt:lpstr>Slayt Başlıkları</vt:lpstr>
      </vt:variant>
      <vt:variant>
        <vt:i4>34</vt:i4>
      </vt:variant>
    </vt:vector>
  </HeadingPairs>
  <TitlesOfParts>
    <vt:vector size="35" baseType="lpstr">
      <vt:lpstr>Cilt</vt:lpstr>
      <vt:lpstr>HALKLA İLİŞKİLER </vt:lpstr>
      <vt:lpstr>Halkla ilişkilerin doğuşu ve gelişimi</vt:lpstr>
      <vt:lpstr>PowerPoint Sunusu</vt:lpstr>
      <vt:lpstr>PowerPoint Sunusu</vt:lpstr>
      <vt:lpstr>PowerPoint Sunusu</vt:lpstr>
      <vt:lpstr>PowerPoint Sunusu</vt:lpstr>
      <vt:lpstr>PowerPoint Sunusu</vt:lpstr>
      <vt:lpstr>HALKLA İLİŞKİLER NEDİR?</vt:lpstr>
      <vt:lpstr>HALKLA İLİŞKİLER</vt:lpstr>
      <vt:lpstr>PowerPoint Sunusu</vt:lpstr>
      <vt:lpstr>PowerPoint Sunusu</vt:lpstr>
      <vt:lpstr>Halkla ilişkileri tanımlamak neden zordur? </vt:lpstr>
      <vt:lpstr>Halkla ilişkilerin temel özellikleri nelerdir? </vt:lpstr>
      <vt:lpstr>Halkla ilişkilerin ne değildir? </vt:lpstr>
      <vt:lpstr>Halkla ilişkilerin tanımı </vt:lpstr>
      <vt:lpstr>Halkla ilişkilerin tanımı </vt:lpstr>
      <vt:lpstr>Halkla ilişkilerin tanımı </vt:lpstr>
      <vt:lpstr>Halkla ilişkilerin tanımı </vt:lpstr>
      <vt:lpstr>Halkla ilişkiler çalışmalarının amaçları</vt:lpstr>
      <vt:lpstr>Halkla ilişkiler çalışmalarının amaçları</vt:lpstr>
      <vt:lpstr>Halkla ilişkiler çalışmalarının amaçları</vt:lpstr>
      <vt:lpstr>Halkla ilişkiler süreci</vt:lpstr>
      <vt:lpstr>Araştırma</vt:lpstr>
      <vt:lpstr>Planlama</vt:lpstr>
      <vt:lpstr>Uygulama</vt:lpstr>
      <vt:lpstr>Halkla ilişkiler çalışması yapacak olanların sahip olması gereken temel özellikler</vt:lpstr>
      <vt:lpstr>Halkla ilişkiler çalışmalarında en yaygın olarak yapılan görevler</vt:lpstr>
      <vt:lpstr>Halkla ilişkilerde etik ilkeler</vt:lpstr>
      <vt:lpstr>PowerPoint Sunusu</vt:lpstr>
      <vt:lpstr>PowerPoint Sunusu</vt:lpstr>
      <vt:lpstr>PowerPoint Sunusu</vt:lpstr>
      <vt:lpstr>PowerPoint Sunusu</vt:lpstr>
      <vt:lpstr>PowerPoint Sunusu</vt:lpstr>
      <vt:lpstr>Halkla ilişkilerde iki yönlü ilişki kurmak</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HALKLA İLİŞKİLER</dc:title>
  <dc:creator>hatice</dc:creator>
  <cp:lastModifiedBy>hatice</cp:lastModifiedBy>
  <cp:revision>20</cp:revision>
  <dcterms:created xsi:type="dcterms:W3CDTF">2016-01-18T07:39:24Z</dcterms:created>
  <dcterms:modified xsi:type="dcterms:W3CDTF">2016-01-18T11:56:11Z</dcterms:modified>
</cp:coreProperties>
</file>