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0"/>
  </p:notesMasterIdLst>
  <p:sldIdLst>
    <p:sldId id="256" r:id="rId2"/>
    <p:sldId id="267" r:id="rId3"/>
    <p:sldId id="273" r:id="rId4"/>
    <p:sldId id="274" r:id="rId5"/>
    <p:sldId id="275" r:id="rId6"/>
    <p:sldId id="276" r:id="rId7"/>
    <p:sldId id="277" r:id="rId8"/>
    <p:sldId id="278" r:id="rId9"/>
    <p:sldId id="279" r:id="rId10"/>
    <p:sldId id="287" r:id="rId11"/>
    <p:sldId id="288" r:id="rId12"/>
    <p:sldId id="310" r:id="rId13"/>
    <p:sldId id="311" r:id="rId14"/>
    <p:sldId id="312" r:id="rId15"/>
    <p:sldId id="313" r:id="rId16"/>
    <p:sldId id="315" r:id="rId17"/>
    <p:sldId id="316" r:id="rId18"/>
    <p:sldId id="317" r:id="rId1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rzu Gökdai" initials="AG" lastIdx="1" clrIdx="0">
    <p:extLst>
      <p:ext uri="{19B8F6BF-5375-455C-9EA6-DF929625EA0E}">
        <p15:presenceInfo xmlns:p15="http://schemas.microsoft.com/office/powerpoint/2012/main" userId="12409608c7dfa9d3"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35"/>
  </p:normalViewPr>
  <p:slideViewPr>
    <p:cSldViewPr snapToGrid="0" snapToObjects="1">
      <p:cViewPr varScale="1">
        <p:scale>
          <a:sx n="88" d="100"/>
          <a:sy n="88" d="100"/>
        </p:scale>
        <p:origin x="624" y="96"/>
      </p:cViewPr>
      <p:guideLst/>
    </p:cSldViewPr>
  </p:slideViewPr>
  <p:notesTextViewPr>
    <p:cViewPr>
      <p:scale>
        <a:sx n="1" d="1"/>
        <a:sy n="1" d="1"/>
      </p:scale>
      <p:origin x="0" y="-378"/>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9-10-02T15:33:29.632" idx="1">
    <p:pos x="10" y="10"/>
    <p:text/>
    <p:extLst>
      <p:ext uri="{C676402C-5697-4E1C-873F-D02D1690AC5C}">
        <p15:threadingInfo xmlns:p15="http://schemas.microsoft.com/office/powerpoint/2012/main" timeZoneBias="-18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584D3BC-5DCE-4A1A-8F15-73A017728EA1}" type="datetimeFigureOut">
              <a:rPr lang="tr-TR" smtClean="0"/>
              <a:t>2.10.2019</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263E6E0-2810-4750-A1BB-767CB412E53B}" type="slidenum">
              <a:rPr lang="tr-TR" smtClean="0"/>
              <a:t>‹#›</a:t>
            </a:fld>
            <a:endParaRPr lang="tr-TR"/>
          </a:p>
        </p:txBody>
      </p:sp>
    </p:spTree>
    <p:extLst>
      <p:ext uri="{BB962C8B-B14F-4D97-AF65-F5344CB8AC3E}">
        <p14:creationId xmlns:p14="http://schemas.microsoft.com/office/powerpoint/2010/main" val="9705423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err="1" smtClean="0"/>
              <a:t>The</a:t>
            </a:r>
            <a:r>
              <a:rPr lang="tr-TR" dirty="0" smtClean="0"/>
              <a:t> </a:t>
            </a:r>
            <a:r>
              <a:rPr lang="tr-TR" dirty="0" err="1" smtClean="0"/>
              <a:t>most</a:t>
            </a:r>
            <a:r>
              <a:rPr lang="tr-TR" dirty="0" smtClean="0"/>
              <a:t> </a:t>
            </a:r>
            <a:r>
              <a:rPr lang="tr-TR" dirty="0" err="1" smtClean="0"/>
              <a:t>important</a:t>
            </a:r>
            <a:r>
              <a:rPr lang="tr-TR" dirty="0" smtClean="0"/>
              <a:t> </a:t>
            </a:r>
            <a:r>
              <a:rPr lang="tr-TR" dirty="0" err="1" smtClean="0"/>
              <a:t>feature</a:t>
            </a:r>
            <a:r>
              <a:rPr lang="tr-TR" baseline="0" dirty="0" smtClean="0"/>
              <a:t> of </a:t>
            </a:r>
            <a:r>
              <a:rPr lang="tr-TR" baseline="0" dirty="0" err="1" smtClean="0"/>
              <a:t>this</a:t>
            </a:r>
            <a:r>
              <a:rPr lang="tr-TR" baseline="0" dirty="0" smtClean="0"/>
              <a:t> </a:t>
            </a:r>
            <a:r>
              <a:rPr lang="tr-TR" baseline="0" dirty="0" err="1" smtClean="0"/>
              <a:t>law</a:t>
            </a:r>
            <a:r>
              <a:rPr lang="tr-TR" baseline="0" dirty="0" smtClean="0"/>
              <a:t> is, </a:t>
            </a:r>
            <a:r>
              <a:rPr lang="tr-TR" baseline="0" dirty="0" err="1" smtClean="0"/>
              <a:t>if</a:t>
            </a:r>
            <a:r>
              <a:rPr lang="tr-TR" baseline="0" dirty="0" smtClean="0"/>
              <a:t> </a:t>
            </a:r>
            <a:r>
              <a:rPr lang="tr-TR" baseline="0" dirty="0" err="1" smtClean="0"/>
              <a:t>the</a:t>
            </a:r>
            <a:r>
              <a:rPr lang="tr-TR" baseline="0" dirty="0" smtClean="0"/>
              <a:t> </a:t>
            </a:r>
            <a:r>
              <a:rPr lang="tr-TR" baseline="0" dirty="0" err="1" smtClean="0"/>
              <a:t>work</a:t>
            </a:r>
            <a:r>
              <a:rPr lang="tr-TR" baseline="0" dirty="0" smtClean="0"/>
              <a:t> </a:t>
            </a:r>
            <a:r>
              <a:rPr lang="tr-TR" baseline="0" dirty="0" err="1" smtClean="0"/>
              <a:t>or</a:t>
            </a:r>
            <a:r>
              <a:rPr lang="tr-TR" baseline="0" dirty="0" smtClean="0"/>
              <a:t> </a:t>
            </a:r>
            <a:r>
              <a:rPr lang="tr-TR" baseline="0" dirty="0" err="1" smtClean="0"/>
              <a:t>resource</a:t>
            </a:r>
            <a:r>
              <a:rPr lang="tr-TR" baseline="0" dirty="0" smtClean="0"/>
              <a:t> is </a:t>
            </a:r>
            <a:r>
              <a:rPr lang="tr-TR" baseline="0" dirty="0" err="1" smtClean="0"/>
              <a:t>shared</a:t>
            </a:r>
            <a:r>
              <a:rPr lang="tr-TR" baseline="0" dirty="0" smtClean="0"/>
              <a:t> </a:t>
            </a:r>
            <a:r>
              <a:rPr lang="tr-TR" baseline="0" dirty="0" err="1" smtClean="0"/>
              <a:t>by</a:t>
            </a:r>
            <a:r>
              <a:rPr lang="tr-TR" baseline="0" dirty="0" smtClean="0"/>
              <a:t> </a:t>
            </a:r>
            <a:r>
              <a:rPr lang="tr-TR" baseline="0" dirty="0" err="1" smtClean="0"/>
              <a:t>more</a:t>
            </a:r>
            <a:r>
              <a:rPr lang="tr-TR" baseline="0" dirty="0" smtClean="0"/>
              <a:t> </a:t>
            </a:r>
            <a:r>
              <a:rPr lang="tr-TR" baseline="0" dirty="0" err="1" smtClean="0"/>
              <a:t>people</a:t>
            </a:r>
            <a:r>
              <a:rPr lang="tr-TR" baseline="0" dirty="0" smtClean="0"/>
              <a:t>, </a:t>
            </a:r>
            <a:r>
              <a:rPr lang="tr-TR" baseline="0" dirty="0" err="1" smtClean="0"/>
              <a:t>the</a:t>
            </a:r>
            <a:r>
              <a:rPr lang="tr-TR" baseline="0" dirty="0" smtClean="0"/>
              <a:t> </a:t>
            </a:r>
            <a:r>
              <a:rPr lang="tr-TR" baseline="0" dirty="0" err="1" smtClean="0"/>
              <a:t>contrubition</a:t>
            </a:r>
            <a:r>
              <a:rPr lang="tr-TR" baseline="0" dirty="0" smtClean="0"/>
              <a:t> of </a:t>
            </a:r>
            <a:r>
              <a:rPr lang="tr-TR" baseline="0" dirty="0" err="1" smtClean="0"/>
              <a:t>this</a:t>
            </a:r>
            <a:r>
              <a:rPr lang="tr-TR" baseline="0" dirty="0" smtClean="0"/>
              <a:t> </a:t>
            </a:r>
            <a:r>
              <a:rPr lang="tr-TR" baseline="0" dirty="0" err="1" smtClean="0"/>
              <a:t>people</a:t>
            </a:r>
            <a:r>
              <a:rPr lang="tr-TR" baseline="0" dirty="0" smtClean="0"/>
              <a:t> </a:t>
            </a:r>
            <a:r>
              <a:rPr lang="tr-TR" baseline="0" dirty="0" err="1" smtClean="0"/>
              <a:t>to</a:t>
            </a:r>
            <a:r>
              <a:rPr lang="tr-TR" baseline="0" dirty="0" smtClean="0"/>
              <a:t> </a:t>
            </a:r>
            <a:r>
              <a:rPr lang="tr-TR" baseline="0" dirty="0" err="1" smtClean="0"/>
              <a:t>the</a:t>
            </a:r>
            <a:r>
              <a:rPr lang="tr-TR" baseline="0" dirty="0" smtClean="0"/>
              <a:t> </a:t>
            </a:r>
            <a:r>
              <a:rPr lang="tr-TR" baseline="0" dirty="0" err="1" smtClean="0"/>
              <a:t>system</a:t>
            </a:r>
            <a:r>
              <a:rPr lang="tr-TR" baseline="0" dirty="0" smtClean="0"/>
              <a:t> </a:t>
            </a:r>
            <a:r>
              <a:rPr lang="tr-TR" baseline="0" dirty="0" err="1" smtClean="0"/>
              <a:t>decreases</a:t>
            </a:r>
            <a:r>
              <a:rPr lang="tr-TR" baseline="0" dirty="0" smtClean="0"/>
              <a:t> </a:t>
            </a:r>
            <a:r>
              <a:rPr lang="tr-TR" baseline="0" dirty="0" err="1" smtClean="0"/>
              <a:t>by</a:t>
            </a:r>
            <a:r>
              <a:rPr lang="tr-TR" baseline="0" dirty="0" smtClean="0"/>
              <a:t> </a:t>
            </a:r>
            <a:r>
              <a:rPr lang="tr-TR" baseline="0" dirty="0" err="1" smtClean="0"/>
              <a:t>and</a:t>
            </a:r>
            <a:r>
              <a:rPr lang="tr-TR" baseline="0" dirty="0" smtClean="0"/>
              <a:t> </a:t>
            </a:r>
            <a:r>
              <a:rPr lang="tr-TR" baseline="0" dirty="0" err="1" smtClean="0"/>
              <a:t>by</a:t>
            </a:r>
            <a:r>
              <a:rPr lang="tr-TR" baseline="0" dirty="0" smtClean="0"/>
              <a:t>.</a:t>
            </a:r>
            <a:endParaRPr lang="tr-TR" dirty="0"/>
          </a:p>
        </p:txBody>
      </p:sp>
      <p:sp>
        <p:nvSpPr>
          <p:cNvPr id="4" name="Slayt Numarası Yer Tutucusu 3"/>
          <p:cNvSpPr>
            <a:spLocks noGrp="1"/>
          </p:cNvSpPr>
          <p:nvPr>
            <p:ph type="sldNum" sz="quarter" idx="10"/>
          </p:nvPr>
        </p:nvSpPr>
        <p:spPr/>
        <p:txBody>
          <a:bodyPr/>
          <a:lstStyle/>
          <a:p>
            <a:fld id="{3263E6E0-2810-4750-A1BB-767CB412E53B}" type="slidenum">
              <a:rPr lang="tr-TR" smtClean="0"/>
              <a:t>13</a:t>
            </a:fld>
            <a:endParaRPr lang="tr-TR"/>
          </a:p>
        </p:txBody>
      </p:sp>
    </p:spTree>
    <p:extLst>
      <p:ext uri="{BB962C8B-B14F-4D97-AF65-F5344CB8AC3E}">
        <p14:creationId xmlns:p14="http://schemas.microsoft.com/office/powerpoint/2010/main" val="32938760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err="1" smtClean="0"/>
              <a:t>Cyclical</a:t>
            </a:r>
            <a:r>
              <a:rPr lang="tr-TR" baseline="0" dirty="0" smtClean="0"/>
              <a:t> </a:t>
            </a:r>
            <a:r>
              <a:rPr lang="tr-TR" baseline="0" dirty="0" err="1" smtClean="0"/>
              <a:t>unemployment</a:t>
            </a:r>
            <a:r>
              <a:rPr lang="tr-TR" baseline="0" dirty="0" smtClean="0"/>
              <a:t>: </a:t>
            </a:r>
            <a:r>
              <a:rPr lang="en-US" baseline="0" dirty="0" smtClean="0"/>
              <a:t>The type of unemployment caused by the occasional </a:t>
            </a:r>
            <a:r>
              <a:rPr lang="tr-TR" baseline="0" dirty="0" smtClean="0"/>
              <a:t>(zaman zaman )</a:t>
            </a:r>
            <a:r>
              <a:rPr lang="en-US" baseline="0" dirty="0" smtClean="0"/>
              <a:t>contraction</a:t>
            </a:r>
            <a:r>
              <a:rPr lang="tr-TR" baseline="0" dirty="0" smtClean="0"/>
              <a:t> (daralma)</a:t>
            </a:r>
            <a:r>
              <a:rPr lang="en-US" baseline="0" dirty="0" smtClean="0"/>
              <a:t> in production volume</a:t>
            </a:r>
            <a:r>
              <a:rPr lang="tr-TR" baseline="0" dirty="0" smtClean="0"/>
              <a:t>, </a:t>
            </a:r>
            <a:r>
              <a:rPr lang="tr-TR" baseline="0" dirty="0" err="1" smtClean="0"/>
              <a:t>seasonal</a:t>
            </a:r>
            <a:r>
              <a:rPr lang="tr-TR" baseline="0" dirty="0" smtClean="0"/>
              <a:t>: </a:t>
            </a:r>
            <a:r>
              <a:rPr lang="en-US" baseline="0" dirty="0" smtClean="0"/>
              <a:t>It is a type of unemployment seen in agricultural</a:t>
            </a:r>
            <a:r>
              <a:rPr lang="tr-TR" baseline="0" dirty="0" smtClean="0"/>
              <a:t> </a:t>
            </a:r>
            <a:r>
              <a:rPr lang="tr-TR" baseline="0" dirty="0" err="1" smtClean="0"/>
              <a:t>structure</a:t>
            </a:r>
            <a:r>
              <a:rPr lang="en-US" baseline="0" dirty="0" smtClean="0"/>
              <a:t> countries</a:t>
            </a:r>
            <a:r>
              <a:rPr lang="tr-TR" baseline="0" dirty="0" smtClean="0"/>
              <a:t>. </a:t>
            </a:r>
          </a:p>
          <a:p>
            <a:r>
              <a:rPr lang="tr-TR" baseline="0" dirty="0" err="1" smtClean="0"/>
              <a:t>Technological</a:t>
            </a:r>
            <a:r>
              <a:rPr lang="tr-TR" baseline="0" dirty="0" smtClean="0"/>
              <a:t> :</a:t>
            </a:r>
            <a:r>
              <a:rPr lang="en-US" baseline="0" dirty="0" smtClean="0"/>
              <a:t>It is the unemployment that occurs when some labor becomes unemployed when the labor intensive production method is applied for a long time from the application of intensive methods to capitalization.</a:t>
            </a:r>
            <a:r>
              <a:rPr lang="tr-TR" baseline="0" dirty="0" smtClean="0"/>
              <a:t> </a:t>
            </a:r>
            <a:r>
              <a:rPr lang="tr-TR" baseline="0" dirty="0" err="1" smtClean="0"/>
              <a:t>Hidden</a:t>
            </a:r>
            <a:r>
              <a:rPr lang="tr-TR" baseline="0" dirty="0" smtClean="0"/>
              <a:t> : </a:t>
            </a:r>
            <a:r>
              <a:rPr lang="tr-TR" baseline="0" dirty="0" err="1" smtClean="0"/>
              <a:t>this</a:t>
            </a:r>
            <a:r>
              <a:rPr lang="tr-TR" baseline="0" dirty="0" smtClean="0"/>
              <a:t> </a:t>
            </a:r>
            <a:r>
              <a:rPr lang="tr-TR" baseline="0" dirty="0" err="1" smtClean="0"/>
              <a:t>type</a:t>
            </a:r>
            <a:r>
              <a:rPr lang="tr-TR" baseline="0" dirty="0" smtClean="0"/>
              <a:t> of </a:t>
            </a:r>
            <a:r>
              <a:rPr lang="en-US" baseline="0" dirty="0" smtClean="0"/>
              <a:t>Unemployment is the result of </a:t>
            </a:r>
            <a:r>
              <a:rPr lang="tr-TR" baseline="0" dirty="0" err="1" smtClean="0"/>
              <a:t>no</a:t>
            </a:r>
            <a:r>
              <a:rPr lang="tr-TR" baseline="0" dirty="0" smtClean="0"/>
              <a:t> </a:t>
            </a:r>
            <a:r>
              <a:rPr lang="tr-TR" baseline="0" dirty="0" err="1" smtClean="0"/>
              <a:t>effect</a:t>
            </a:r>
            <a:r>
              <a:rPr lang="en-US" baseline="0" dirty="0" smtClean="0"/>
              <a:t> </a:t>
            </a:r>
            <a:r>
              <a:rPr lang="tr-TR" baseline="0" dirty="0" smtClean="0"/>
              <a:t>on</a:t>
            </a:r>
            <a:r>
              <a:rPr lang="en-US" baseline="0" dirty="0" smtClean="0"/>
              <a:t> the production volume</a:t>
            </a:r>
            <a:r>
              <a:rPr lang="tr-TR" baseline="0" dirty="0" smtClean="0"/>
              <a:t> is </a:t>
            </a:r>
            <a:r>
              <a:rPr lang="tr-TR" baseline="0" dirty="0" err="1" smtClean="0"/>
              <a:t>seen</a:t>
            </a:r>
            <a:r>
              <a:rPr lang="tr-TR" baseline="0" dirty="0" smtClean="0"/>
              <a:t> </a:t>
            </a:r>
            <a:r>
              <a:rPr lang="tr-TR" baseline="0" dirty="0" err="1" smtClean="0"/>
              <a:t>even</a:t>
            </a:r>
            <a:r>
              <a:rPr lang="en-US" baseline="0" dirty="0" smtClean="0"/>
              <a:t> if some of those employed in a certain production sector withdraw from the activity</a:t>
            </a:r>
            <a:r>
              <a:rPr lang="tr-TR" baseline="0" dirty="0" smtClean="0"/>
              <a:t>.</a:t>
            </a:r>
            <a:endParaRPr lang="tr-TR" dirty="0"/>
          </a:p>
        </p:txBody>
      </p:sp>
      <p:sp>
        <p:nvSpPr>
          <p:cNvPr id="4" name="Slayt Numarası Yer Tutucusu 3"/>
          <p:cNvSpPr>
            <a:spLocks noGrp="1"/>
          </p:cNvSpPr>
          <p:nvPr>
            <p:ph type="sldNum" sz="quarter" idx="10"/>
          </p:nvPr>
        </p:nvSpPr>
        <p:spPr/>
        <p:txBody>
          <a:bodyPr/>
          <a:lstStyle/>
          <a:p>
            <a:fld id="{3263E6E0-2810-4750-A1BB-767CB412E53B}" type="slidenum">
              <a:rPr lang="tr-TR" smtClean="0"/>
              <a:t>15</a:t>
            </a:fld>
            <a:endParaRPr lang="tr-TR"/>
          </a:p>
        </p:txBody>
      </p:sp>
    </p:spTree>
    <p:extLst>
      <p:ext uri="{BB962C8B-B14F-4D97-AF65-F5344CB8AC3E}">
        <p14:creationId xmlns:p14="http://schemas.microsoft.com/office/powerpoint/2010/main" val="17516659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2EF16033-1E57-1D42-B998-4EE9EF827C42}"/>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xmlns="" id="{25ACC366-6745-B64D-80CD-98684C4B05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xmlns="" id="{2EF341DA-91DE-E349-B300-396C452D07D2}"/>
              </a:ext>
            </a:extLst>
          </p:cNvPr>
          <p:cNvSpPr>
            <a:spLocks noGrp="1"/>
          </p:cNvSpPr>
          <p:nvPr>
            <p:ph type="dt" sz="half" idx="10"/>
          </p:nvPr>
        </p:nvSpPr>
        <p:spPr/>
        <p:txBody>
          <a:bodyPr/>
          <a:lstStyle/>
          <a:p>
            <a:fld id="{F6F54098-62B0-CC45-AE51-D1087BCA0811}" type="datetimeFigureOut">
              <a:rPr lang="tr-TR" smtClean="0"/>
              <a:t>2.10.2019</a:t>
            </a:fld>
            <a:endParaRPr lang="tr-TR"/>
          </a:p>
        </p:txBody>
      </p:sp>
      <p:sp>
        <p:nvSpPr>
          <p:cNvPr id="5" name="Alt Bilgi Yer Tutucusu 4">
            <a:extLst>
              <a:ext uri="{FF2B5EF4-FFF2-40B4-BE49-F238E27FC236}">
                <a16:creationId xmlns:a16="http://schemas.microsoft.com/office/drawing/2014/main" xmlns="" id="{A135342C-454B-7441-A23E-33AF6387980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xmlns="" id="{FA6AB936-4D12-CF48-9BBE-695790863194}"/>
              </a:ext>
            </a:extLst>
          </p:cNvPr>
          <p:cNvSpPr>
            <a:spLocks noGrp="1"/>
          </p:cNvSpPr>
          <p:nvPr>
            <p:ph type="sldNum" sz="quarter" idx="12"/>
          </p:nvPr>
        </p:nvSpPr>
        <p:spPr/>
        <p:txBody>
          <a:bodyPr/>
          <a:lstStyle/>
          <a:p>
            <a:fld id="{5A599B37-991A-314A-B693-F3C44674DA89}" type="slidenum">
              <a:rPr lang="tr-TR" smtClean="0"/>
              <a:t>‹#›</a:t>
            </a:fld>
            <a:endParaRPr lang="tr-TR"/>
          </a:p>
        </p:txBody>
      </p:sp>
    </p:spTree>
    <p:extLst>
      <p:ext uri="{BB962C8B-B14F-4D97-AF65-F5344CB8AC3E}">
        <p14:creationId xmlns:p14="http://schemas.microsoft.com/office/powerpoint/2010/main" val="3966045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3C9F83E1-9527-A843-BF5A-18FC4CFF49A4}"/>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xmlns="" id="{25A6FF0D-F675-094B-890B-2AD0FE9A6246}"/>
              </a:ext>
            </a:extLst>
          </p:cNvPr>
          <p:cNvSpPr>
            <a:spLocks noGrp="1"/>
          </p:cNvSpPr>
          <p:nvPr>
            <p:ph type="body" orient="vert" idx="1"/>
          </p:nvPr>
        </p:nvSpPr>
        <p:spPr/>
        <p:txBody>
          <a:bodyPr vert="eaVert"/>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xmlns="" id="{2EF07E00-728B-C544-9928-9A399FC8712B}"/>
              </a:ext>
            </a:extLst>
          </p:cNvPr>
          <p:cNvSpPr>
            <a:spLocks noGrp="1"/>
          </p:cNvSpPr>
          <p:nvPr>
            <p:ph type="dt" sz="half" idx="10"/>
          </p:nvPr>
        </p:nvSpPr>
        <p:spPr/>
        <p:txBody>
          <a:bodyPr/>
          <a:lstStyle/>
          <a:p>
            <a:fld id="{F6F54098-62B0-CC45-AE51-D1087BCA0811}" type="datetimeFigureOut">
              <a:rPr lang="tr-TR" smtClean="0"/>
              <a:t>2.10.2019</a:t>
            </a:fld>
            <a:endParaRPr lang="tr-TR"/>
          </a:p>
        </p:txBody>
      </p:sp>
      <p:sp>
        <p:nvSpPr>
          <p:cNvPr id="5" name="Alt Bilgi Yer Tutucusu 4">
            <a:extLst>
              <a:ext uri="{FF2B5EF4-FFF2-40B4-BE49-F238E27FC236}">
                <a16:creationId xmlns:a16="http://schemas.microsoft.com/office/drawing/2014/main" xmlns="" id="{1EC3B899-C689-2E41-81BB-5F3B0BAFAEDA}"/>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xmlns="" id="{4CBBBC86-BDA3-C045-BE1F-4330370ADD58}"/>
              </a:ext>
            </a:extLst>
          </p:cNvPr>
          <p:cNvSpPr>
            <a:spLocks noGrp="1"/>
          </p:cNvSpPr>
          <p:nvPr>
            <p:ph type="sldNum" sz="quarter" idx="12"/>
          </p:nvPr>
        </p:nvSpPr>
        <p:spPr/>
        <p:txBody>
          <a:bodyPr/>
          <a:lstStyle/>
          <a:p>
            <a:fld id="{5A599B37-991A-314A-B693-F3C44674DA89}" type="slidenum">
              <a:rPr lang="tr-TR" smtClean="0"/>
              <a:t>‹#›</a:t>
            </a:fld>
            <a:endParaRPr lang="tr-TR"/>
          </a:p>
        </p:txBody>
      </p:sp>
    </p:spTree>
    <p:extLst>
      <p:ext uri="{BB962C8B-B14F-4D97-AF65-F5344CB8AC3E}">
        <p14:creationId xmlns:p14="http://schemas.microsoft.com/office/powerpoint/2010/main" val="31177035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xmlns="" id="{621BD3E0-DFE1-8046-9518-C4093732E923}"/>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xmlns="" id="{62AE4A85-27BC-734F-B8F8-6C9FA350E4A9}"/>
              </a:ext>
            </a:extLst>
          </p:cNvPr>
          <p:cNvSpPr>
            <a:spLocks noGrp="1"/>
          </p:cNvSpPr>
          <p:nvPr>
            <p:ph type="body" orient="vert" idx="1"/>
          </p:nvPr>
        </p:nvSpPr>
        <p:spPr>
          <a:xfrm>
            <a:off x="838200" y="365125"/>
            <a:ext cx="7734300" cy="5811838"/>
          </a:xfrm>
        </p:spPr>
        <p:txBody>
          <a:bodyPr vert="eaVert"/>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xmlns="" id="{AC2F94AE-FB75-E044-9465-0A3867374EFC}"/>
              </a:ext>
            </a:extLst>
          </p:cNvPr>
          <p:cNvSpPr>
            <a:spLocks noGrp="1"/>
          </p:cNvSpPr>
          <p:nvPr>
            <p:ph type="dt" sz="half" idx="10"/>
          </p:nvPr>
        </p:nvSpPr>
        <p:spPr/>
        <p:txBody>
          <a:bodyPr/>
          <a:lstStyle/>
          <a:p>
            <a:fld id="{F6F54098-62B0-CC45-AE51-D1087BCA0811}" type="datetimeFigureOut">
              <a:rPr lang="tr-TR" smtClean="0"/>
              <a:t>2.10.2019</a:t>
            </a:fld>
            <a:endParaRPr lang="tr-TR"/>
          </a:p>
        </p:txBody>
      </p:sp>
      <p:sp>
        <p:nvSpPr>
          <p:cNvPr id="5" name="Alt Bilgi Yer Tutucusu 4">
            <a:extLst>
              <a:ext uri="{FF2B5EF4-FFF2-40B4-BE49-F238E27FC236}">
                <a16:creationId xmlns:a16="http://schemas.microsoft.com/office/drawing/2014/main" xmlns="" id="{CF533588-7ED6-3140-A1A7-EE9A0819050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xmlns="" id="{D6698A9F-3CA8-9047-B0F9-7F776F66F913}"/>
              </a:ext>
            </a:extLst>
          </p:cNvPr>
          <p:cNvSpPr>
            <a:spLocks noGrp="1"/>
          </p:cNvSpPr>
          <p:nvPr>
            <p:ph type="sldNum" sz="quarter" idx="12"/>
          </p:nvPr>
        </p:nvSpPr>
        <p:spPr/>
        <p:txBody>
          <a:bodyPr/>
          <a:lstStyle/>
          <a:p>
            <a:fld id="{5A599B37-991A-314A-B693-F3C44674DA89}" type="slidenum">
              <a:rPr lang="tr-TR" smtClean="0"/>
              <a:t>‹#›</a:t>
            </a:fld>
            <a:endParaRPr lang="tr-TR"/>
          </a:p>
        </p:txBody>
      </p:sp>
    </p:spTree>
    <p:extLst>
      <p:ext uri="{BB962C8B-B14F-4D97-AF65-F5344CB8AC3E}">
        <p14:creationId xmlns:p14="http://schemas.microsoft.com/office/powerpoint/2010/main" val="21706711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Yalnızca Başlı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293248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woObj">
  <p:cSld name="Başlık, İçerik ve 2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4638"/>
            <a:ext cx="10972800" cy="1143000"/>
          </a:xfrm>
          <a:prstGeom prst="rect">
            <a:avLst/>
          </a:prstGeom>
        </p:spPr>
        <p:txBody>
          <a:bodyPr/>
          <a:lstStyle/>
          <a:p>
            <a:r>
              <a:rPr lang="tr-TR"/>
              <a:t>Asıl başlık stili için tıklatın</a:t>
            </a:r>
          </a:p>
        </p:txBody>
      </p:sp>
      <p:sp>
        <p:nvSpPr>
          <p:cNvPr id="3" name="2 İçerik Yer Tutucusu"/>
          <p:cNvSpPr>
            <a:spLocks noGrp="1"/>
          </p:cNvSpPr>
          <p:nvPr>
            <p:ph sz="half" idx="1"/>
          </p:nvPr>
        </p:nvSpPr>
        <p:spPr>
          <a:xfrm>
            <a:off x="609600" y="1600201"/>
            <a:ext cx="5384800" cy="4525963"/>
          </a:xfrm>
          <a:prstGeom prst="rect">
            <a:avLst/>
          </a:prstGeo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quarter" idx="2"/>
          </p:nvPr>
        </p:nvSpPr>
        <p:spPr>
          <a:xfrm>
            <a:off x="6197600" y="1600200"/>
            <a:ext cx="5384800" cy="2185988"/>
          </a:xfrm>
          <a:prstGeom prst="rect">
            <a:avLst/>
          </a:prstGeo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İçerik Yer Tutucusu"/>
          <p:cNvSpPr>
            <a:spLocks noGrp="1"/>
          </p:cNvSpPr>
          <p:nvPr>
            <p:ph sz="quarter" idx="3"/>
          </p:nvPr>
        </p:nvSpPr>
        <p:spPr>
          <a:xfrm>
            <a:off x="6197600" y="3938589"/>
            <a:ext cx="5384800" cy="2187575"/>
          </a:xfrm>
          <a:prstGeom prst="rect">
            <a:avLst/>
          </a:prstGeo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Tree>
    <p:extLst>
      <p:ext uri="{BB962C8B-B14F-4D97-AF65-F5344CB8AC3E}">
        <p14:creationId xmlns:p14="http://schemas.microsoft.com/office/powerpoint/2010/main" val="26883924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5DEE5169-D795-B942-BB06-3B0A4CB8A6B1}"/>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xmlns="" id="{F849D4BC-9485-E94D-864B-10FE1BDB68B5}"/>
              </a:ext>
            </a:extLst>
          </p:cNvPr>
          <p:cNvSpPr>
            <a:spLocks noGrp="1"/>
          </p:cNvSpPr>
          <p:nvPr>
            <p:ph idx="1"/>
          </p:nvPr>
        </p:nvSpPr>
        <p:spPr/>
        <p:txBody>
          <a:bodyPr/>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xmlns="" id="{D5C56EE7-F1CF-C54B-B7CB-CCC01D5B3BF0}"/>
              </a:ext>
            </a:extLst>
          </p:cNvPr>
          <p:cNvSpPr>
            <a:spLocks noGrp="1"/>
          </p:cNvSpPr>
          <p:nvPr>
            <p:ph type="dt" sz="half" idx="10"/>
          </p:nvPr>
        </p:nvSpPr>
        <p:spPr/>
        <p:txBody>
          <a:bodyPr/>
          <a:lstStyle/>
          <a:p>
            <a:fld id="{F6F54098-62B0-CC45-AE51-D1087BCA0811}" type="datetimeFigureOut">
              <a:rPr lang="tr-TR" smtClean="0"/>
              <a:t>2.10.2019</a:t>
            </a:fld>
            <a:endParaRPr lang="tr-TR"/>
          </a:p>
        </p:txBody>
      </p:sp>
      <p:sp>
        <p:nvSpPr>
          <p:cNvPr id="5" name="Alt Bilgi Yer Tutucusu 4">
            <a:extLst>
              <a:ext uri="{FF2B5EF4-FFF2-40B4-BE49-F238E27FC236}">
                <a16:creationId xmlns:a16="http://schemas.microsoft.com/office/drawing/2014/main" xmlns="" id="{9C035A4D-9C6B-1441-A1D4-73B68AB65D2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xmlns="" id="{4A9D3077-E267-BC4A-9464-A94EDD07F013}"/>
              </a:ext>
            </a:extLst>
          </p:cNvPr>
          <p:cNvSpPr>
            <a:spLocks noGrp="1"/>
          </p:cNvSpPr>
          <p:nvPr>
            <p:ph type="sldNum" sz="quarter" idx="12"/>
          </p:nvPr>
        </p:nvSpPr>
        <p:spPr/>
        <p:txBody>
          <a:bodyPr/>
          <a:lstStyle/>
          <a:p>
            <a:fld id="{5A599B37-991A-314A-B693-F3C44674DA89}" type="slidenum">
              <a:rPr lang="tr-TR" smtClean="0"/>
              <a:t>‹#›</a:t>
            </a:fld>
            <a:endParaRPr lang="tr-TR"/>
          </a:p>
        </p:txBody>
      </p:sp>
    </p:spTree>
    <p:extLst>
      <p:ext uri="{BB962C8B-B14F-4D97-AF65-F5344CB8AC3E}">
        <p14:creationId xmlns:p14="http://schemas.microsoft.com/office/powerpoint/2010/main" val="18432537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D05FC83E-6312-4049-9797-69B084D15D83}"/>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xmlns="" id="{071F3213-5CD7-4341-A45B-29605CDE1FE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xmlns="" id="{EB24BA27-789C-E646-9147-F3A4D4D2C278}"/>
              </a:ext>
            </a:extLst>
          </p:cNvPr>
          <p:cNvSpPr>
            <a:spLocks noGrp="1"/>
          </p:cNvSpPr>
          <p:nvPr>
            <p:ph type="dt" sz="half" idx="10"/>
          </p:nvPr>
        </p:nvSpPr>
        <p:spPr/>
        <p:txBody>
          <a:bodyPr/>
          <a:lstStyle/>
          <a:p>
            <a:fld id="{F6F54098-62B0-CC45-AE51-D1087BCA0811}" type="datetimeFigureOut">
              <a:rPr lang="tr-TR" smtClean="0"/>
              <a:t>2.10.2019</a:t>
            </a:fld>
            <a:endParaRPr lang="tr-TR"/>
          </a:p>
        </p:txBody>
      </p:sp>
      <p:sp>
        <p:nvSpPr>
          <p:cNvPr id="5" name="Alt Bilgi Yer Tutucusu 4">
            <a:extLst>
              <a:ext uri="{FF2B5EF4-FFF2-40B4-BE49-F238E27FC236}">
                <a16:creationId xmlns:a16="http://schemas.microsoft.com/office/drawing/2014/main" xmlns="" id="{A9CE678D-51CA-2F4A-9F18-28E930EFE6A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xmlns="" id="{CFBFF964-F771-614B-BE9B-9A56E4E157A1}"/>
              </a:ext>
            </a:extLst>
          </p:cNvPr>
          <p:cNvSpPr>
            <a:spLocks noGrp="1"/>
          </p:cNvSpPr>
          <p:nvPr>
            <p:ph type="sldNum" sz="quarter" idx="12"/>
          </p:nvPr>
        </p:nvSpPr>
        <p:spPr/>
        <p:txBody>
          <a:bodyPr/>
          <a:lstStyle/>
          <a:p>
            <a:fld id="{5A599B37-991A-314A-B693-F3C44674DA89}" type="slidenum">
              <a:rPr lang="tr-TR" smtClean="0"/>
              <a:t>‹#›</a:t>
            </a:fld>
            <a:endParaRPr lang="tr-TR"/>
          </a:p>
        </p:txBody>
      </p:sp>
    </p:spTree>
    <p:extLst>
      <p:ext uri="{BB962C8B-B14F-4D97-AF65-F5344CB8AC3E}">
        <p14:creationId xmlns:p14="http://schemas.microsoft.com/office/powerpoint/2010/main" val="11945764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E5AD112F-DE43-5945-B5F9-DBBC1B1A6218}"/>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xmlns="" id="{9CE41C5A-CC2A-B340-8FC8-71346D572853}"/>
              </a:ext>
            </a:extLst>
          </p:cNvPr>
          <p:cNvSpPr>
            <a:spLocks noGrp="1"/>
          </p:cNvSpPr>
          <p:nvPr>
            <p:ph sz="half" idx="1"/>
          </p:nvPr>
        </p:nvSpPr>
        <p:spPr>
          <a:xfrm>
            <a:off x="838200" y="1825625"/>
            <a:ext cx="5181600" cy="4351338"/>
          </a:xfrm>
        </p:spPr>
        <p:txBody>
          <a:bodyPr/>
          <a:lstStyle/>
          <a:p>
            <a:r>
              <a:rPr lang="tr-TR"/>
              <a:t>Asıl metin stillerini düzenle
İkinci düzey
Üçüncü düzey
Dördüncü düzey
Beşinci düzey</a:t>
            </a:r>
          </a:p>
        </p:txBody>
      </p:sp>
      <p:sp>
        <p:nvSpPr>
          <p:cNvPr id="4" name="İçerik Yer Tutucusu 3">
            <a:extLst>
              <a:ext uri="{FF2B5EF4-FFF2-40B4-BE49-F238E27FC236}">
                <a16:creationId xmlns:a16="http://schemas.microsoft.com/office/drawing/2014/main" xmlns="" id="{E548EF5F-45EF-DA4C-BEF5-558052D34C31}"/>
              </a:ext>
            </a:extLst>
          </p:cNvPr>
          <p:cNvSpPr>
            <a:spLocks noGrp="1"/>
          </p:cNvSpPr>
          <p:nvPr>
            <p:ph sz="half" idx="2"/>
          </p:nvPr>
        </p:nvSpPr>
        <p:spPr>
          <a:xfrm>
            <a:off x="6172200" y="1825625"/>
            <a:ext cx="5181600" cy="4351338"/>
          </a:xfrm>
        </p:spPr>
        <p:txBody>
          <a:bodyPr/>
          <a:lstStyle/>
          <a:p>
            <a:r>
              <a:rPr lang="tr-TR"/>
              <a:t>Asıl metin stillerini düzenle
İkinci düzey
Üçüncü düzey
Dördüncü düzey
Beşinci düzey</a:t>
            </a:r>
          </a:p>
        </p:txBody>
      </p:sp>
      <p:sp>
        <p:nvSpPr>
          <p:cNvPr id="5" name="Veri Yer Tutucusu 4">
            <a:extLst>
              <a:ext uri="{FF2B5EF4-FFF2-40B4-BE49-F238E27FC236}">
                <a16:creationId xmlns:a16="http://schemas.microsoft.com/office/drawing/2014/main" xmlns="" id="{F89F4527-5B92-4046-B388-9BEC77997CC6}"/>
              </a:ext>
            </a:extLst>
          </p:cNvPr>
          <p:cNvSpPr>
            <a:spLocks noGrp="1"/>
          </p:cNvSpPr>
          <p:nvPr>
            <p:ph type="dt" sz="half" idx="10"/>
          </p:nvPr>
        </p:nvSpPr>
        <p:spPr/>
        <p:txBody>
          <a:bodyPr/>
          <a:lstStyle/>
          <a:p>
            <a:fld id="{F6F54098-62B0-CC45-AE51-D1087BCA0811}" type="datetimeFigureOut">
              <a:rPr lang="tr-TR" smtClean="0"/>
              <a:t>2.10.2019</a:t>
            </a:fld>
            <a:endParaRPr lang="tr-TR"/>
          </a:p>
        </p:txBody>
      </p:sp>
      <p:sp>
        <p:nvSpPr>
          <p:cNvPr id="6" name="Alt Bilgi Yer Tutucusu 5">
            <a:extLst>
              <a:ext uri="{FF2B5EF4-FFF2-40B4-BE49-F238E27FC236}">
                <a16:creationId xmlns:a16="http://schemas.microsoft.com/office/drawing/2014/main" xmlns="" id="{51F06594-2DFA-5A47-ACCC-D8D077B81F75}"/>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xmlns="" id="{816185FF-D7D1-0C48-B3D9-635CA3EF290F}"/>
              </a:ext>
            </a:extLst>
          </p:cNvPr>
          <p:cNvSpPr>
            <a:spLocks noGrp="1"/>
          </p:cNvSpPr>
          <p:nvPr>
            <p:ph type="sldNum" sz="quarter" idx="12"/>
          </p:nvPr>
        </p:nvSpPr>
        <p:spPr/>
        <p:txBody>
          <a:bodyPr/>
          <a:lstStyle/>
          <a:p>
            <a:fld id="{5A599B37-991A-314A-B693-F3C44674DA89}" type="slidenum">
              <a:rPr lang="tr-TR" smtClean="0"/>
              <a:t>‹#›</a:t>
            </a:fld>
            <a:endParaRPr lang="tr-TR"/>
          </a:p>
        </p:txBody>
      </p:sp>
    </p:spTree>
    <p:extLst>
      <p:ext uri="{BB962C8B-B14F-4D97-AF65-F5344CB8AC3E}">
        <p14:creationId xmlns:p14="http://schemas.microsoft.com/office/powerpoint/2010/main" val="38889365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E68C1B95-9B99-4C4E-9093-B0E108A43B9C}"/>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xmlns="" id="{73366012-735A-8A44-997F-FC807E390C6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tr-TR"/>
              <a:t>Asıl metin stillerini düzenle
İkinci düzey
Üçüncü düzey
Dördüncü düzey
Beşinci düzey</a:t>
            </a:r>
          </a:p>
        </p:txBody>
      </p:sp>
      <p:sp>
        <p:nvSpPr>
          <p:cNvPr id="4" name="İçerik Yer Tutucusu 3">
            <a:extLst>
              <a:ext uri="{FF2B5EF4-FFF2-40B4-BE49-F238E27FC236}">
                <a16:creationId xmlns:a16="http://schemas.microsoft.com/office/drawing/2014/main" xmlns="" id="{5D2E1893-D1BD-FD4F-9624-37B6ADB94F05}"/>
              </a:ext>
            </a:extLst>
          </p:cNvPr>
          <p:cNvSpPr>
            <a:spLocks noGrp="1"/>
          </p:cNvSpPr>
          <p:nvPr>
            <p:ph sz="half" idx="2"/>
          </p:nvPr>
        </p:nvSpPr>
        <p:spPr>
          <a:xfrm>
            <a:off x="839788" y="2505075"/>
            <a:ext cx="5157787" cy="3684588"/>
          </a:xfrm>
        </p:spPr>
        <p:txBody>
          <a:bodyPr/>
          <a:lstStyle/>
          <a:p>
            <a:r>
              <a:rPr lang="tr-TR"/>
              <a:t>Asıl metin stillerini düzenle
İkinci düzey
Üçüncü düzey
Dördüncü düzey
Beşinci düzey</a:t>
            </a:r>
          </a:p>
        </p:txBody>
      </p:sp>
      <p:sp>
        <p:nvSpPr>
          <p:cNvPr id="5" name="Metin Yer Tutucusu 4">
            <a:extLst>
              <a:ext uri="{FF2B5EF4-FFF2-40B4-BE49-F238E27FC236}">
                <a16:creationId xmlns:a16="http://schemas.microsoft.com/office/drawing/2014/main" xmlns="" id="{C858BB25-7D2E-0243-B2BE-76AC34B1A8A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tr-TR"/>
              <a:t>Asıl metin stillerini düzenle
İkinci düzey
Üçüncü düzey
Dördüncü düzey
Beşinci düzey</a:t>
            </a:r>
          </a:p>
        </p:txBody>
      </p:sp>
      <p:sp>
        <p:nvSpPr>
          <p:cNvPr id="6" name="İçerik Yer Tutucusu 5">
            <a:extLst>
              <a:ext uri="{FF2B5EF4-FFF2-40B4-BE49-F238E27FC236}">
                <a16:creationId xmlns:a16="http://schemas.microsoft.com/office/drawing/2014/main" xmlns="" id="{7F105C72-AE9F-1540-8A6E-6A71D857E0FD}"/>
              </a:ext>
            </a:extLst>
          </p:cNvPr>
          <p:cNvSpPr>
            <a:spLocks noGrp="1"/>
          </p:cNvSpPr>
          <p:nvPr>
            <p:ph sz="quarter" idx="4"/>
          </p:nvPr>
        </p:nvSpPr>
        <p:spPr>
          <a:xfrm>
            <a:off x="6172200" y="2505075"/>
            <a:ext cx="5183188" cy="3684588"/>
          </a:xfrm>
        </p:spPr>
        <p:txBody>
          <a:bodyPr/>
          <a:lstStyle/>
          <a:p>
            <a:r>
              <a:rPr lang="tr-TR"/>
              <a:t>Asıl metin stillerini düzenle
İkinci düzey
Üçüncü düzey
Dördüncü düzey
Beşinci düzey</a:t>
            </a:r>
          </a:p>
        </p:txBody>
      </p:sp>
      <p:sp>
        <p:nvSpPr>
          <p:cNvPr id="7" name="Veri Yer Tutucusu 6">
            <a:extLst>
              <a:ext uri="{FF2B5EF4-FFF2-40B4-BE49-F238E27FC236}">
                <a16:creationId xmlns:a16="http://schemas.microsoft.com/office/drawing/2014/main" xmlns="" id="{70E5E3A4-E124-8547-BB79-9714789E330D}"/>
              </a:ext>
            </a:extLst>
          </p:cNvPr>
          <p:cNvSpPr>
            <a:spLocks noGrp="1"/>
          </p:cNvSpPr>
          <p:nvPr>
            <p:ph type="dt" sz="half" idx="10"/>
          </p:nvPr>
        </p:nvSpPr>
        <p:spPr/>
        <p:txBody>
          <a:bodyPr/>
          <a:lstStyle/>
          <a:p>
            <a:fld id="{F6F54098-62B0-CC45-AE51-D1087BCA0811}" type="datetimeFigureOut">
              <a:rPr lang="tr-TR" smtClean="0"/>
              <a:t>2.10.2019</a:t>
            </a:fld>
            <a:endParaRPr lang="tr-TR"/>
          </a:p>
        </p:txBody>
      </p:sp>
      <p:sp>
        <p:nvSpPr>
          <p:cNvPr id="8" name="Alt Bilgi Yer Tutucusu 7">
            <a:extLst>
              <a:ext uri="{FF2B5EF4-FFF2-40B4-BE49-F238E27FC236}">
                <a16:creationId xmlns:a16="http://schemas.microsoft.com/office/drawing/2014/main" xmlns="" id="{D69C89AD-784F-094D-9BB6-CA499BB4C348}"/>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xmlns="" id="{D0B021BD-1813-BB4F-A4AC-76011E470868}"/>
              </a:ext>
            </a:extLst>
          </p:cNvPr>
          <p:cNvSpPr>
            <a:spLocks noGrp="1"/>
          </p:cNvSpPr>
          <p:nvPr>
            <p:ph type="sldNum" sz="quarter" idx="12"/>
          </p:nvPr>
        </p:nvSpPr>
        <p:spPr/>
        <p:txBody>
          <a:bodyPr/>
          <a:lstStyle/>
          <a:p>
            <a:fld id="{5A599B37-991A-314A-B693-F3C44674DA89}" type="slidenum">
              <a:rPr lang="tr-TR" smtClean="0"/>
              <a:t>‹#›</a:t>
            </a:fld>
            <a:endParaRPr lang="tr-TR"/>
          </a:p>
        </p:txBody>
      </p:sp>
    </p:spTree>
    <p:extLst>
      <p:ext uri="{BB962C8B-B14F-4D97-AF65-F5344CB8AC3E}">
        <p14:creationId xmlns:p14="http://schemas.microsoft.com/office/powerpoint/2010/main" val="26272905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26E17738-A988-B04E-8F8D-F21ADDE8B1AB}"/>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xmlns="" id="{90BDF389-F11B-6647-A1EE-239A6CFAA80F}"/>
              </a:ext>
            </a:extLst>
          </p:cNvPr>
          <p:cNvSpPr>
            <a:spLocks noGrp="1"/>
          </p:cNvSpPr>
          <p:nvPr>
            <p:ph type="dt" sz="half" idx="10"/>
          </p:nvPr>
        </p:nvSpPr>
        <p:spPr/>
        <p:txBody>
          <a:bodyPr/>
          <a:lstStyle/>
          <a:p>
            <a:fld id="{F6F54098-62B0-CC45-AE51-D1087BCA0811}" type="datetimeFigureOut">
              <a:rPr lang="tr-TR" smtClean="0"/>
              <a:t>2.10.2019</a:t>
            </a:fld>
            <a:endParaRPr lang="tr-TR"/>
          </a:p>
        </p:txBody>
      </p:sp>
      <p:sp>
        <p:nvSpPr>
          <p:cNvPr id="4" name="Alt Bilgi Yer Tutucusu 3">
            <a:extLst>
              <a:ext uri="{FF2B5EF4-FFF2-40B4-BE49-F238E27FC236}">
                <a16:creationId xmlns:a16="http://schemas.microsoft.com/office/drawing/2014/main" xmlns="" id="{AF6B1814-EE65-E447-85A6-485BB3871824}"/>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xmlns="" id="{59DE8C58-39F6-1D47-BEA5-DDD8DB4B21A0}"/>
              </a:ext>
            </a:extLst>
          </p:cNvPr>
          <p:cNvSpPr>
            <a:spLocks noGrp="1"/>
          </p:cNvSpPr>
          <p:nvPr>
            <p:ph type="sldNum" sz="quarter" idx="12"/>
          </p:nvPr>
        </p:nvSpPr>
        <p:spPr/>
        <p:txBody>
          <a:bodyPr/>
          <a:lstStyle/>
          <a:p>
            <a:fld id="{5A599B37-991A-314A-B693-F3C44674DA89}" type="slidenum">
              <a:rPr lang="tr-TR" smtClean="0"/>
              <a:t>‹#›</a:t>
            </a:fld>
            <a:endParaRPr lang="tr-TR"/>
          </a:p>
        </p:txBody>
      </p:sp>
    </p:spTree>
    <p:extLst>
      <p:ext uri="{BB962C8B-B14F-4D97-AF65-F5344CB8AC3E}">
        <p14:creationId xmlns:p14="http://schemas.microsoft.com/office/powerpoint/2010/main" val="20691867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xmlns="" id="{753A5425-6F09-8E49-9DBB-5F8D84D8CF78}"/>
              </a:ext>
            </a:extLst>
          </p:cNvPr>
          <p:cNvSpPr>
            <a:spLocks noGrp="1"/>
          </p:cNvSpPr>
          <p:nvPr>
            <p:ph type="dt" sz="half" idx="10"/>
          </p:nvPr>
        </p:nvSpPr>
        <p:spPr/>
        <p:txBody>
          <a:bodyPr/>
          <a:lstStyle/>
          <a:p>
            <a:fld id="{F6F54098-62B0-CC45-AE51-D1087BCA0811}" type="datetimeFigureOut">
              <a:rPr lang="tr-TR" smtClean="0"/>
              <a:t>2.10.2019</a:t>
            </a:fld>
            <a:endParaRPr lang="tr-TR"/>
          </a:p>
        </p:txBody>
      </p:sp>
      <p:sp>
        <p:nvSpPr>
          <p:cNvPr id="3" name="Alt Bilgi Yer Tutucusu 2">
            <a:extLst>
              <a:ext uri="{FF2B5EF4-FFF2-40B4-BE49-F238E27FC236}">
                <a16:creationId xmlns:a16="http://schemas.microsoft.com/office/drawing/2014/main" xmlns="" id="{49C3EFB1-C6AB-3F4B-869F-F500B09C3AD4}"/>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xmlns="" id="{342113FE-8A32-C34A-BB3D-F1E7E35AEB68}"/>
              </a:ext>
            </a:extLst>
          </p:cNvPr>
          <p:cNvSpPr>
            <a:spLocks noGrp="1"/>
          </p:cNvSpPr>
          <p:nvPr>
            <p:ph type="sldNum" sz="quarter" idx="12"/>
          </p:nvPr>
        </p:nvSpPr>
        <p:spPr/>
        <p:txBody>
          <a:bodyPr/>
          <a:lstStyle/>
          <a:p>
            <a:fld id="{5A599B37-991A-314A-B693-F3C44674DA89}" type="slidenum">
              <a:rPr lang="tr-TR" smtClean="0"/>
              <a:t>‹#›</a:t>
            </a:fld>
            <a:endParaRPr lang="tr-TR"/>
          </a:p>
        </p:txBody>
      </p:sp>
    </p:spTree>
    <p:extLst>
      <p:ext uri="{BB962C8B-B14F-4D97-AF65-F5344CB8AC3E}">
        <p14:creationId xmlns:p14="http://schemas.microsoft.com/office/powerpoint/2010/main" val="5256760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9EB19930-F323-0247-B6F4-C72AF8B9EBF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xmlns="" id="{CEB51844-7E83-5E40-AEF8-D60BA7D8063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tr-TR"/>
              <a:t>Asıl metin stillerini düzenle
İkinci düzey
Üçüncü düzey
Dördüncü düzey
Beşinci düzey</a:t>
            </a:r>
          </a:p>
        </p:txBody>
      </p:sp>
      <p:sp>
        <p:nvSpPr>
          <p:cNvPr id="4" name="Metin Yer Tutucusu 3">
            <a:extLst>
              <a:ext uri="{FF2B5EF4-FFF2-40B4-BE49-F238E27FC236}">
                <a16:creationId xmlns:a16="http://schemas.microsoft.com/office/drawing/2014/main" xmlns="" id="{70393B10-DF44-2B45-9A35-AACB661BF14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tr-TR"/>
              <a:t>Asıl metin stillerini düzenle
İkinci düzey
Üçüncü düzey
Dördüncü düzey
Beşinci düzey</a:t>
            </a:r>
          </a:p>
        </p:txBody>
      </p:sp>
      <p:sp>
        <p:nvSpPr>
          <p:cNvPr id="5" name="Veri Yer Tutucusu 4">
            <a:extLst>
              <a:ext uri="{FF2B5EF4-FFF2-40B4-BE49-F238E27FC236}">
                <a16:creationId xmlns:a16="http://schemas.microsoft.com/office/drawing/2014/main" xmlns="" id="{0382D2D5-EF3F-6542-A27F-614D8707BCEA}"/>
              </a:ext>
            </a:extLst>
          </p:cNvPr>
          <p:cNvSpPr>
            <a:spLocks noGrp="1"/>
          </p:cNvSpPr>
          <p:nvPr>
            <p:ph type="dt" sz="half" idx="10"/>
          </p:nvPr>
        </p:nvSpPr>
        <p:spPr/>
        <p:txBody>
          <a:bodyPr/>
          <a:lstStyle/>
          <a:p>
            <a:fld id="{F6F54098-62B0-CC45-AE51-D1087BCA0811}" type="datetimeFigureOut">
              <a:rPr lang="tr-TR" smtClean="0"/>
              <a:t>2.10.2019</a:t>
            </a:fld>
            <a:endParaRPr lang="tr-TR"/>
          </a:p>
        </p:txBody>
      </p:sp>
      <p:sp>
        <p:nvSpPr>
          <p:cNvPr id="6" name="Alt Bilgi Yer Tutucusu 5">
            <a:extLst>
              <a:ext uri="{FF2B5EF4-FFF2-40B4-BE49-F238E27FC236}">
                <a16:creationId xmlns:a16="http://schemas.microsoft.com/office/drawing/2014/main" xmlns="" id="{E4F68939-BD86-7641-AD8E-3463278F201F}"/>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xmlns="" id="{8618F5D2-E985-DC46-AC79-FBE177AC919D}"/>
              </a:ext>
            </a:extLst>
          </p:cNvPr>
          <p:cNvSpPr>
            <a:spLocks noGrp="1"/>
          </p:cNvSpPr>
          <p:nvPr>
            <p:ph type="sldNum" sz="quarter" idx="12"/>
          </p:nvPr>
        </p:nvSpPr>
        <p:spPr/>
        <p:txBody>
          <a:bodyPr/>
          <a:lstStyle/>
          <a:p>
            <a:fld id="{5A599B37-991A-314A-B693-F3C44674DA89}" type="slidenum">
              <a:rPr lang="tr-TR" smtClean="0"/>
              <a:t>‹#›</a:t>
            </a:fld>
            <a:endParaRPr lang="tr-TR"/>
          </a:p>
        </p:txBody>
      </p:sp>
    </p:spTree>
    <p:extLst>
      <p:ext uri="{BB962C8B-B14F-4D97-AF65-F5344CB8AC3E}">
        <p14:creationId xmlns:p14="http://schemas.microsoft.com/office/powerpoint/2010/main" val="4429234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D9476D2E-7B85-AB47-881E-66D6A47C7B07}"/>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xmlns="" id="{7A470B41-0307-8944-84E2-C7429387CB7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xmlns="" id="{0D7D88A9-6175-7041-BB57-9866EA8CACC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tr-TR"/>
              <a:t>Asıl metin stillerini düzenle
İkinci düzey
Üçüncü düzey
Dördüncü düzey
Beşinci düzey</a:t>
            </a:r>
          </a:p>
        </p:txBody>
      </p:sp>
      <p:sp>
        <p:nvSpPr>
          <p:cNvPr id="5" name="Veri Yer Tutucusu 4">
            <a:extLst>
              <a:ext uri="{FF2B5EF4-FFF2-40B4-BE49-F238E27FC236}">
                <a16:creationId xmlns:a16="http://schemas.microsoft.com/office/drawing/2014/main" xmlns="" id="{7FA74312-04CB-E840-8A5C-6D8252309D91}"/>
              </a:ext>
            </a:extLst>
          </p:cNvPr>
          <p:cNvSpPr>
            <a:spLocks noGrp="1"/>
          </p:cNvSpPr>
          <p:nvPr>
            <p:ph type="dt" sz="half" idx="10"/>
          </p:nvPr>
        </p:nvSpPr>
        <p:spPr/>
        <p:txBody>
          <a:bodyPr/>
          <a:lstStyle/>
          <a:p>
            <a:fld id="{F6F54098-62B0-CC45-AE51-D1087BCA0811}" type="datetimeFigureOut">
              <a:rPr lang="tr-TR" smtClean="0"/>
              <a:t>2.10.2019</a:t>
            </a:fld>
            <a:endParaRPr lang="tr-TR"/>
          </a:p>
        </p:txBody>
      </p:sp>
      <p:sp>
        <p:nvSpPr>
          <p:cNvPr id="6" name="Alt Bilgi Yer Tutucusu 5">
            <a:extLst>
              <a:ext uri="{FF2B5EF4-FFF2-40B4-BE49-F238E27FC236}">
                <a16:creationId xmlns:a16="http://schemas.microsoft.com/office/drawing/2014/main" xmlns="" id="{C8A18C3A-7A48-3644-ACA3-63262376FF67}"/>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xmlns="" id="{A25B0990-0D56-374A-91A9-94CA1423CEE7}"/>
              </a:ext>
            </a:extLst>
          </p:cNvPr>
          <p:cNvSpPr>
            <a:spLocks noGrp="1"/>
          </p:cNvSpPr>
          <p:nvPr>
            <p:ph type="sldNum" sz="quarter" idx="12"/>
          </p:nvPr>
        </p:nvSpPr>
        <p:spPr/>
        <p:txBody>
          <a:bodyPr/>
          <a:lstStyle/>
          <a:p>
            <a:fld id="{5A599B37-991A-314A-B693-F3C44674DA89}" type="slidenum">
              <a:rPr lang="tr-TR" smtClean="0"/>
              <a:t>‹#›</a:t>
            </a:fld>
            <a:endParaRPr lang="tr-TR"/>
          </a:p>
        </p:txBody>
      </p:sp>
    </p:spTree>
    <p:extLst>
      <p:ext uri="{BB962C8B-B14F-4D97-AF65-F5344CB8AC3E}">
        <p14:creationId xmlns:p14="http://schemas.microsoft.com/office/powerpoint/2010/main" val="42814578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xmlns="" id="{1CFD4598-C006-0649-9C8E-C82DF07E447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xmlns="" id="{FEAB1F8D-3F94-2149-9D4F-E5260D30933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xmlns="" id="{0426F7D0-2A57-664D-8448-BF5ECD4084A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6F54098-62B0-CC45-AE51-D1087BCA0811}" type="datetimeFigureOut">
              <a:rPr lang="tr-TR" smtClean="0"/>
              <a:t>2.10.2019</a:t>
            </a:fld>
            <a:endParaRPr lang="tr-TR"/>
          </a:p>
        </p:txBody>
      </p:sp>
      <p:sp>
        <p:nvSpPr>
          <p:cNvPr id="5" name="Alt Bilgi Yer Tutucusu 4">
            <a:extLst>
              <a:ext uri="{FF2B5EF4-FFF2-40B4-BE49-F238E27FC236}">
                <a16:creationId xmlns:a16="http://schemas.microsoft.com/office/drawing/2014/main" xmlns="" id="{9F1FD53D-12C7-4D4F-B944-9F2BDF56B48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xmlns="" id="{AA3A3BB4-A917-0B44-8114-C699734808F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599B37-991A-314A-B693-F3C44674DA89}" type="slidenum">
              <a:rPr lang="tr-TR" smtClean="0"/>
              <a:t>‹#›</a:t>
            </a:fld>
            <a:endParaRPr lang="tr-TR"/>
          </a:p>
        </p:txBody>
      </p:sp>
    </p:spTree>
    <p:extLst>
      <p:ext uri="{BB962C8B-B14F-4D97-AF65-F5344CB8AC3E}">
        <p14:creationId xmlns:p14="http://schemas.microsoft.com/office/powerpoint/2010/main" val="9781129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www.gifart.com/cgi-bin/affiliate/clickthru.cgi/freddyv" TargetMode="External"/><Relationship Id="rId1" Type="http://schemas.openxmlformats.org/officeDocument/2006/relationships/slideLayout" Target="../slideLayouts/slideLayout13.xml"/><Relationship Id="rId6" Type="http://schemas.openxmlformats.org/officeDocument/2006/relationships/image" Target="../media/image3.png"/><Relationship Id="rId5" Type="http://schemas.openxmlformats.org/officeDocument/2006/relationships/hyperlink" Target="http://www.clipart.com/en/close-up?o=755952&amp;memlevel=C&amp;a=c&amp;q=rich&amp;s=1&amp;e=30&amp;show=all&amp;c=&amp;cid=&amp;findincat=&amp;g=&amp;cc=&amp;page=" TargetMode="Externa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5360ECE8-D050-5540-AD7A-C32E10BD07E0}"/>
              </a:ext>
            </a:extLst>
          </p:cNvPr>
          <p:cNvSpPr>
            <a:spLocks noGrp="1"/>
          </p:cNvSpPr>
          <p:nvPr>
            <p:ph type="ctrTitle"/>
          </p:nvPr>
        </p:nvSpPr>
        <p:spPr/>
        <p:txBody>
          <a:bodyPr/>
          <a:lstStyle/>
          <a:p>
            <a:r>
              <a:rPr lang="tr-TR" dirty="0"/>
              <a:t>ECONOMIC CONCEPTS</a:t>
            </a:r>
          </a:p>
        </p:txBody>
      </p:sp>
      <p:sp>
        <p:nvSpPr>
          <p:cNvPr id="5" name="Line 4">
            <a:extLst>
              <a:ext uri="{FF2B5EF4-FFF2-40B4-BE49-F238E27FC236}">
                <a16:creationId xmlns:a16="http://schemas.microsoft.com/office/drawing/2014/main" xmlns="" id="{A8876B75-E668-FD47-9B4D-674230C7E95C}"/>
              </a:ext>
            </a:extLst>
          </p:cNvPr>
          <p:cNvSpPr>
            <a:spLocks noChangeShapeType="1"/>
          </p:cNvSpPr>
          <p:nvPr/>
        </p:nvSpPr>
        <p:spPr bwMode="auto">
          <a:xfrm>
            <a:off x="2647950" y="2060575"/>
            <a:ext cx="6769100" cy="0"/>
          </a:xfrm>
          <a:prstGeom prst="line">
            <a:avLst/>
          </a:prstGeom>
          <a:noFill/>
          <a:ln w="76200">
            <a:solidFill>
              <a:schemeClr val="folHlink"/>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6" name="Line 4">
            <a:extLst>
              <a:ext uri="{FF2B5EF4-FFF2-40B4-BE49-F238E27FC236}">
                <a16:creationId xmlns:a16="http://schemas.microsoft.com/office/drawing/2014/main" xmlns="" id="{58AD2CF0-88FD-CA47-BB13-2228D8B6F68F}"/>
              </a:ext>
            </a:extLst>
          </p:cNvPr>
          <p:cNvSpPr>
            <a:spLocks noChangeShapeType="1"/>
          </p:cNvSpPr>
          <p:nvPr/>
        </p:nvSpPr>
        <p:spPr bwMode="auto">
          <a:xfrm>
            <a:off x="2647950" y="3876522"/>
            <a:ext cx="6769100" cy="0"/>
          </a:xfrm>
          <a:prstGeom prst="line">
            <a:avLst/>
          </a:prstGeom>
          <a:noFill/>
          <a:ln w="76200">
            <a:solidFill>
              <a:schemeClr val="folHlink"/>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3193113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lide(fromLeft)">
                                      <p:cBhvr>
                                        <p:cTn id="7" dur="500"/>
                                        <p:tgtEl>
                                          <p:spTgt spid="5"/>
                                        </p:tgtEl>
                                      </p:cBhvr>
                                    </p:animEffect>
                                  </p:childTnLst>
                                </p:cTn>
                              </p:par>
                            </p:childTnLst>
                          </p:cTn>
                        </p:par>
                        <p:par>
                          <p:cTn id="8" fill="hold">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slide(fromLeft)">
                                      <p:cBhvr>
                                        <p:cTn id="1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ext Box 2"/>
          <p:cNvSpPr txBox="1">
            <a:spLocks noChangeArrowheads="1"/>
          </p:cNvSpPr>
          <p:nvPr/>
        </p:nvSpPr>
        <p:spPr bwMode="auto">
          <a:xfrm>
            <a:off x="1524000" y="1125538"/>
            <a:ext cx="9144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 altLang="tr-TR" b="1" dirty="0">
                <a:solidFill>
                  <a:schemeClr val="folHlink"/>
                </a:solidFill>
              </a:rPr>
              <a:t>Perfect Full Competition Market Assumption</a:t>
            </a:r>
            <a:endParaRPr lang="tr-TR" altLang="tr-TR" b="1" dirty="0">
              <a:solidFill>
                <a:schemeClr val="folHlink"/>
              </a:solidFill>
            </a:endParaRPr>
          </a:p>
        </p:txBody>
      </p:sp>
      <p:sp>
        <p:nvSpPr>
          <p:cNvPr id="44035" name="Text Box 3"/>
          <p:cNvSpPr txBox="1">
            <a:spLocks noChangeArrowheads="1"/>
          </p:cNvSpPr>
          <p:nvPr/>
        </p:nvSpPr>
        <p:spPr bwMode="auto">
          <a:xfrm>
            <a:off x="1524000" y="1492250"/>
            <a:ext cx="91440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 altLang="tr-TR" dirty="0"/>
              <a:t>According to this assumption, it is accepted that perfect competition conditions are realized perfectly both in the economic goods and services market and in the production factors market.</a:t>
            </a:r>
            <a:endParaRPr lang="tr-TR" altLang="tr-TR" dirty="0"/>
          </a:p>
        </p:txBody>
      </p:sp>
      <p:sp>
        <p:nvSpPr>
          <p:cNvPr id="44036" name="Text Box 4"/>
          <p:cNvSpPr txBox="1">
            <a:spLocks noChangeArrowheads="1"/>
          </p:cNvSpPr>
          <p:nvPr/>
        </p:nvSpPr>
        <p:spPr bwMode="auto">
          <a:xfrm>
            <a:off x="1524000" y="2520950"/>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en" altLang="tr-TR" dirty="0"/>
              <a:t>However, in particular, monopoly, oligopoly, </a:t>
            </a:r>
            <a:r>
              <a:rPr lang="en" altLang="tr-TR" dirty="0" err="1"/>
              <a:t>oligopsone</a:t>
            </a:r>
            <a:r>
              <a:rPr lang="en" altLang="tr-TR" dirty="0"/>
              <a:t> etc. this assumption is not accepted in the examination of the issues related to incomplete competition markets.</a:t>
            </a:r>
            <a:endParaRPr lang="tr-TR" altLang="tr-TR" dirty="0"/>
          </a:p>
        </p:txBody>
      </p:sp>
      <p:sp>
        <p:nvSpPr>
          <p:cNvPr id="44037" name="Text Box 5"/>
          <p:cNvSpPr txBox="1">
            <a:spLocks noChangeArrowheads="1"/>
          </p:cNvSpPr>
          <p:nvPr/>
        </p:nvSpPr>
        <p:spPr bwMode="auto">
          <a:xfrm>
            <a:off x="1524000" y="3422651"/>
            <a:ext cx="9144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en" altLang="tr-TR" b="1" dirty="0">
                <a:solidFill>
                  <a:schemeClr val="folHlink"/>
                </a:solidFill>
              </a:rPr>
              <a:t>Assuming the Constant Return of the Scale</a:t>
            </a:r>
            <a:endParaRPr lang="tr-TR" altLang="tr-TR" b="1" dirty="0">
              <a:solidFill>
                <a:schemeClr val="folHlink"/>
              </a:solidFill>
            </a:endParaRPr>
          </a:p>
        </p:txBody>
      </p:sp>
      <p:sp>
        <p:nvSpPr>
          <p:cNvPr id="44038" name="Text Box 6"/>
          <p:cNvSpPr txBox="1">
            <a:spLocks noChangeArrowheads="1"/>
          </p:cNvSpPr>
          <p:nvPr/>
        </p:nvSpPr>
        <p:spPr bwMode="auto">
          <a:xfrm>
            <a:off x="1524000" y="3917950"/>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en" altLang="tr-TR" dirty="0"/>
              <a:t>In the examination of production-related issues, it is assumed that enlarging or reducing the production scale will not affect production performance.</a:t>
            </a:r>
            <a:endParaRPr lang="tr-TR" altLang="tr-TR" dirty="0"/>
          </a:p>
        </p:txBody>
      </p:sp>
      <p:sp>
        <p:nvSpPr>
          <p:cNvPr id="44039" name="Text Box 7"/>
          <p:cNvSpPr txBox="1">
            <a:spLocks noChangeArrowheads="1"/>
          </p:cNvSpPr>
          <p:nvPr/>
        </p:nvSpPr>
        <p:spPr bwMode="auto">
          <a:xfrm>
            <a:off x="1524000" y="4819651"/>
            <a:ext cx="9144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en" altLang="tr-TR" dirty="0"/>
              <a:t>Accordingly, the higher the production scale, the higher the amount of production.</a:t>
            </a:r>
            <a:endParaRPr lang="tr-TR" altLang="tr-TR" dirty="0"/>
          </a:p>
        </p:txBody>
      </p:sp>
      <p:sp>
        <p:nvSpPr>
          <p:cNvPr id="44040" name="Text Box 8"/>
          <p:cNvSpPr txBox="1">
            <a:spLocks noChangeArrowheads="1"/>
          </p:cNvSpPr>
          <p:nvPr/>
        </p:nvSpPr>
        <p:spPr bwMode="auto">
          <a:xfrm>
            <a:off x="1524000" y="5445126"/>
            <a:ext cx="9144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b="1" dirty="0" err="1">
                <a:solidFill>
                  <a:schemeClr val="folHlink"/>
                </a:solidFill>
              </a:rPr>
              <a:t>Assumption</a:t>
            </a:r>
            <a:r>
              <a:rPr lang="tr-TR" altLang="tr-TR" b="1" dirty="0">
                <a:solidFill>
                  <a:schemeClr val="folHlink"/>
                </a:solidFill>
              </a:rPr>
              <a:t> of No Money </a:t>
            </a:r>
            <a:r>
              <a:rPr lang="tr-TR" altLang="tr-TR" b="1" dirty="0" err="1">
                <a:solidFill>
                  <a:schemeClr val="folHlink"/>
                </a:solidFill>
              </a:rPr>
              <a:t>Utilization</a:t>
            </a:r>
            <a:endParaRPr lang="tr-TR" altLang="tr-TR" b="1" dirty="0">
              <a:solidFill>
                <a:schemeClr val="folHlink"/>
              </a:solidFill>
            </a:endParaRPr>
          </a:p>
        </p:txBody>
      </p:sp>
      <p:sp>
        <p:nvSpPr>
          <p:cNvPr id="44041" name="Text Box 9"/>
          <p:cNvSpPr txBox="1">
            <a:spLocks noChangeArrowheads="1"/>
          </p:cNvSpPr>
          <p:nvPr/>
        </p:nvSpPr>
        <p:spPr bwMode="auto">
          <a:xfrm>
            <a:off x="1524000" y="5942013"/>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en" altLang="tr-TR" dirty="0"/>
              <a:t>When researching microeconomics issues, it is sometimes assumed that money is not used to avoid problems arising from the use of money in economic life.</a:t>
            </a:r>
            <a:endParaRPr lang="tr-TR" altLang="tr-TR" dirty="0"/>
          </a:p>
        </p:txBody>
      </p:sp>
      <p:sp>
        <p:nvSpPr>
          <p:cNvPr id="44042" name="Line 10"/>
          <p:cNvSpPr>
            <a:spLocks noChangeShapeType="1"/>
          </p:cNvSpPr>
          <p:nvPr/>
        </p:nvSpPr>
        <p:spPr bwMode="auto">
          <a:xfrm>
            <a:off x="1524000" y="2392363"/>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44043" name="Line 11"/>
          <p:cNvSpPr>
            <a:spLocks noChangeShapeType="1"/>
          </p:cNvSpPr>
          <p:nvPr/>
        </p:nvSpPr>
        <p:spPr bwMode="auto">
          <a:xfrm>
            <a:off x="1524000" y="3292475"/>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44044" name="Line 12"/>
          <p:cNvSpPr>
            <a:spLocks noChangeShapeType="1"/>
          </p:cNvSpPr>
          <p:nvPr/>
        </p:nvSpPr>
        <p:spPr bwMode="auto">
          <a:xfrm>
            <a:off x="1524000" y="4689475"/>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44045" name="Line 13"/>
          <p:cNvSpPr>
            <a:spLocks noChangeShapeType="1"/>
          </p:cNvSpPr>
          <p:nvPr/>
        </p:nvSpPr>
        <p:spPr bwMode="auto">
          <a:xfrm>
            <a:off x="1524000" y="5314950"/>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256833669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44034"/>
                                        </p:tgtEl>
                                        <p:attrNameLst>
                                          <p:attrName>style.visibility</p:attrName>
                                        </p:attrNameLst>
                                      </p:cBhvr>
                                      <p:to>
                                        <p:strVal val="visible"/>
                                      </p:to>
                                    </p:set>
                                    <p:animEffect transition="in" filter="slide(fromTop)">
                                      <p:cBhvr>
                                        <p:cTn id="7" dur="500"/>
                                        <p:tgtEl>
                                          <p:spTgt spid="4403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44035"/>
                                        </p:tgtEl>
                                        <p:attrNameLst>
                                          <p:attrName>style.visibility</p:attrName>
                                        </p:attrNameLst>
                                      </p:cBhvr>
                                      <p:to>
                                        <p:strVal val="visible"/>
                                      </p:to>
                                    </p:set>
                                    <p:animEffect transition="in" filter="slide(fromTop)">
                                      <p:cBhvr>
                                        <p:cTn id="12" dur="500"/>
                                        <p:tgtEl>
                                          <p:spTgt spid="44035"/>
                                        </p:tgtEl>
                                      </p:cBhvr>
                                    </p:animEffect>
                                  </p:childTnLst>
                                </p:cTn>
                              </p:par>
                            </p:childTnLst>
                          </p:cTn>
                        </p:par>
                        <p:par>
                          <p:cTn id="13" fill="hold" nodeType="afterGroup">
                            <p:stCondLst>
                              <p:cond delay="500"/>
                            </p:stCondLst>
                            <p:childTnLst>
                              <p:par>
                                <p:cTn id="14" presetID="12" presetClass="entr" presetSubtype="8" fill="hold" grpId="0" nodeType="afterEffect">
                                  <p:stCondLst>
                                    <p:cond delay="0"/>
                                  </p:stCondLst>
                                  <p:childTnLst>
                                    <p:set>
                                      <p:cBhvr>
                                        <p:cTn id="15" dur="1" fill="hold">
                                          <p:stCondLst>
                                            <p:cond delay="0"/>
                                          </p:stCondLst>
                                        </p:cTn>
                                        <p:tgtEl>
                                          <p:spTgt spid="44042"/>
                                        </p:tgtEl>
                                        <p:attrNameLst>
                                          <p:attrName>style.visibility</p:attrName>
                                        </p:attrNameLst>
                                      </p:cBhvr>
                                      <p:to>
                                        <p:strVal val="visible"/>
                                      </p:to>
                                    </p:set>
                                    <p:animEffect transition="in" filter="slide(fromLeft)">
                                      <p:cBhvr>
                                        <p:cTn id="16" dur="500"/>
                                        <p:tgtEl>
                                          <p:spTgt spid="44042"/>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2" presetClass="entr" presetSubtype="1" fill="hold" grpId="0" nodeType="clickEffect">
                                  <p:stCondLst>
                                    <p:cond delay="0"/>
                                  </p:stCondLst>
                                  <p:childTnLst>
                                    <p:set>
                                      <p:cBhvr>
                                        <p:cTn id="20" dur="1" fill="hold">
                                          <p:stCondLst>
                                            <p:cond delay="0"/>
                                          </p:stCondLst>
                                        </p:cTn>
                                        <p:tgtEl>
                                          <p:spTgt spid="44036"/>
                                        </p:tgtEl>
                                        <p:attrNameLst>
                                          <p:attrName>style.visibility</p:attrName>
                                        </p:attrNameLst>
                                      </p:cBhvr>
                                      <p:to>
                                        <p:strVal val="visible"/>
                                      </p:to>
                                    </p:set>
                                    <p:animEffect transition="in" filter="slide(fromTop)">
                                      <p:cBhvr>
                                        <p:cTn id="21" dur="500"/>
                                        <p:tgtEl>
                                          <p:spTgt spid="44036"/>
                                        </p:tgtEl>
                                      </p:cBhvr>
                                    </p:animEffect>
                                  </p:childTnLst>
                                </p:cTn>
                              </p:par>
                            </p:childTnLst>
                          </p:cTn>
                        </p:par>
                        <p:par>
                          <p:cTn id="22" fill="hold" nodeType="afterGroup">
                            <p:stCondLst>
                              <p:cond delay="500"/>
                            </p:stCondLst>
                            <p:childTnLst>
                              <p:par>
                                <p:cTn id="23" presetID="12" presetClass="entr" presetSubtype="8" fill="hold" grpId="0" nodeType="afterEffect">
                                  <p:stCondLst>
                                    <p:cond delay="0"/>
                                  </p:stCondLst>
                                  <p:childTnLst>
                                    <p:set>
                                      <p:cBhvr>
                                        <p:cTn id="24" dur="1" fill="hold">
                                          <p:stCondLst>
                                            <p:cond delay="0"/>
                                          </p:stCondLst>
                                        </p:cTn>
                                        <p:tgtEl>
                                          <p:spTgt spid="44043"/>
                                        </p:tgtEl>
                                        <p:attrNameLst>
                                          <p:attrName>style.visibility</p:attrName>
                                        </p:attrNameLst>
                                      </p:cBhvr>
                                      <p:to>
                                        <p:strVal val="visible"/>
                                      </p:to>
                                    </p:set>
                                    <p:animEffect transition="in" filter="slide(fromLeft)">
                                      <p:cBhvr>
                                        <p:cTn id="25" dur="500"/>
                                        <p:tgtEl>
                                          <p:spTgt spid="44043"/>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2" presetClass="entr" presetSubtype="1" fill="hold" grpId="0" nodeType="clickEffect">
                                  <p:stCondLst>
                                    <p:cond delay="0"/>
                                  </p:stCondLst>
                                  <p:childTnLst>
                                    <p:set>
                                      <p:cBhvr>
                                        <p:cTn id="29" dur="1" fill="hold">
                                          <p:stCondLst>
                                            <p:cond delay="0"/>
                                          </p:stCondLst>
                                        </p:cTn>
                                        <p:tgtEl>
                                          <p:spTgt spid="44037"/>
                                        </p:tgtEl>
                                        <p:attrNameLst>
                                          <p:attrName>style.visibility</p:attrName>
                                        </p:attrNameLst>
                                      </p:cBhvr>
                                      <p:to>
                                        <p:strVal val="visible"/>
                                      </p:to>
                                    </p:set>
                                    <p:animEffect transition="in" filter="slide(fromTop)">
                                      <p:cBhvr>
                                        <p:cTn id="30" dur="500"/>
                                        <p:tgtEl>
                                          <p:spTgt spid="44037"/>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12" presetClass="entr" presetSubtype="1" fill="hold" grpId="0" nodeType="clickEffect">
                                  <p:stCondLst>
                                    <p:cond delay="0"/>
                                  </p:stCondLst>
                                  <p:childTnLst>
                                    <p:set>
                                      <p:cBhvr>
                                        <p:cTn id="34" dur="1" fill="hold">
                                          <p:stCondLst>
                                            <p:cond delay="0"/>
                                          </p:stCondLst>
                                        </p:cTn>
                                        <p:tgtEl>
                                          <p:spTgt spid="44038"/>
                                        </p:tgtEl>
                                        <p:attrNameLst>
                                          <p:attrName>style.visibility</p:attrName>
                                        </p:attrNameLst>
                                      </p:cBhvr>
                                      <p:to>
                                        <p:strVal val="visible"/>
                                      </p:to>
                                    </p:set>
                                    <p:animEffect transition="in" filter="slide(fromTop)">
                                      <p:cBhvr>
                                        <p:cTn id="35" dur="500"/>
                                        <p:tgtEl>
                                          <p:spTgt spid="44038"/>
                                        </p:tgtEl>
                                      </p:cBhvr>
                                    </p:animEffect>
                                  </p:childTnLst>
                                </p:cTn>
                              </p:par>
                            </p:childTnLst>
                          </p:cTn>
                        </p:par>
                        <p:par>
                          <p:cTn id="36" fill="hold" nodeType="afterGroup">
                            <p:stCondLst>
                              <p:cond delay="500"/>
                            </p:stCondLst>
                            <p:childTnLst>
                              <p:par>
                                <p:cTn id="37" presetID="12" presetClass="entr" presetSubtype="8" fill="hold" grpId="0" nodeType="afterEffect">
                                  <p:stCondLst>
                                    <p:cond delay="0"/>
                                  </p:stCondLst>
                                  <p:childTnLst>
                                    <p:set>
                                      <p:cBhvr>
                                        <p:cTn id="38" dur="1" fill="hold">
                                          <p:stCondLst>
                                            <p:cond delay="0"/>
                                          </p:stCondLst>
                                        </p:cTn>
                                        <p:tgtEl>
                                          <p:spTgt spid="44044"/>
                                        </p:tgtEl>
                                        <p:attrNameLst>
                                          <p:attrName>style.visibility</p:attrName>
                                        </p:attrNameLst>
                                      </p:cBhvr>
                                      <p:to>
                                        <p:strVal val="visible"/>
                                      </p:to>
                                    </p:set>
                                    <p:animEffect transition="in" filter="slide(fromLeft)">
                                      <p:cBhvr>
                                        <p:cTn id="39" dur="500"/>
                                        <p:tgtEl>
                                          <p:spTgt spid="44044"/>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12" presetClass="entr" presetSubtype="1" fill="hold" grpId="0" nodeType="clickEffect">
                                  <p:stCondLst>
                                    <p:cond delay="0"/>
                                  </p:stCondLst>
                                  <p:childTnLst>
                                    <p:set>
                                      <p:cBhvr>
                                        <p:cTn id="43" dur="1" fill="hold">
                                          <p:stCondLst>
                                            <p:cond delay="0"/>
                                          </p:stCondLst>
                                        </p:cTn>
                                        <p:tgtEl>
                                          <p:spTgt spid="44039"/>
                                        </p:tgtEl>
                                        <p:attrNameLst>
                                          <p:attrName>style.visibility</p:attrName>
                                        </p:attrNameLst>
                                      </p:cBhvr>
                                      <p:to>
                                        <p:strVal val="visible"/>
                                      </p:to>
                                    </p:set>
                                    <p:animEffect transition="in" filter="slide(fromTop)">
                                      <p:cBhvr>
                                        <p:cTn id="44" dur="500"/>
                                        <p:tgtEl>
                                          <p:spTgt spid="44039"/>
                                        </p:tgtEl>
                                      </p:cBhvr>
                                    </p:animEffect>
                                  </p:childTnLst>
                                </p:cTn>
                              </p:par>
                            </p:childTnLst>
                          </p:cTn>
                        </p:par>
                        <p:par>
                          <p:cTn id="45" fill="hold" nodeType="afterGroup">
                            <p:stCondLst>
                              <p:cond delay="500"/>
                            </p:stCondLst>
                            <p:childTnLst>
                              <p:par>
                                <p:cTn id="46" presetID="12" presetClass="entr" presetSubtype="8" fill="hold" grpId="0" nodeType="afterEffect">
                                  <p:stCondLst>
                                    <p:cond delay="0"/>
                                  </p:stCondLst>
                                  <p:childTnLst>
                                    <p:set>
                                      <p:cBhvr>
                                        <p:cTn id="47" dur="1" fill="hold">
                                          <p:stCondLst>
                                            <p:cond delay="0"/>
                                          </p:stCondLst>
                                        </p:cTn>
                                        <p:tgtEl>
                                          <p:spTgt spid="44045"/>
                                        </p:tgtEl>
                                        <p:attrNameLst>
                                          <p:attrName>style.visibility</p:attrName>
                                        </p:attrNameLst>
                                      </p:cBhvr>
                                      <p:to>
                                        <p:strVal val="visible"/>
                                      </p:to>
                                    </p:set>
                                    <p:animEffect transition="in" filter="slide(fromLeft)">
                                      <p:cBhvr>
                                        <p:cTn id="48" dur="500"/>
                                        <p:tgtEl>
                                          <p:spTgt spid="44045"/>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12" presetClass="entr" presetSubtype="1" fill="hold" grpId="0" nodeType="clickEffect">
                                  <p:stCondLst>
                                    <p:cond delay="0"/>
                                  </p:stCondLst>
                                  <p:childTnLst>
                                    <p:set>
                                      <p:cBhvr>
                                        <p:cTn id="52" dur="1" fill="hold">
                                          <p:stCondLst>
                                            <p:cond delay="0"/>
                                          </p:stCondLst>
                                        </p:cTn>
                                        <p:tgtEl>
                                          <p:spTgt spid="44040"/>
                                        </p:tgtEl>
                                        <p:attrNameLst>
                                          <p:attrName>style.visibility</p:attrName>
                                        </p:attrNameLst>
                                      </p:cBhvr>
                                      <p:to>
                                        <p:strVal val="visible"/>
                                      </p:to>
                                    </p:set>
                                    <p:animEffect transition="in" filter="slide(fromTop)">
                                      <p:cBhvr>
                                        <p:cTn id="53" dur="500"/>
                                        <p:tgtEl>
                                          <p:spTgt spid="44040"/>
                                        </p:tgtEl>
                                      </p:cBhvr>
                                    </p:animEffect>
                                  </p:childTnLst>
                                </p:cTn>
                              </p:par>
                            </p:childTnLst>
                          </p:cTn>
                        </p:par>
                      </p:childTnLst>
                    </p:cTn>
                  </p:par>
                  <p:par>
                    <p:cTn id="54" fill="hold" nodeType="clickPar">
                      <p:stCondLst>
                        <p:cond delay="indefinite"/>
                      </p:stCondLst>
                      <p:childTnLst>
                        <p:par>
                          <p:cTn id="55" fill="hold" nodeType="withGroup">
                            <p:stCondLst>
                              <p:cond delay="0"/>
                            </p:stCondLst>
                            <p:childTnLst>
                              <p:par>
                                <p:cTn id="56" presetID="12" presetClass="entr" presetSubtype="1" fill="hold" grpId="0" nodeType="clickEffect">
                                  <p:stCondLst>
                                    <p:cond delay="0"/>
                                  </p:stCondLst>
                                  <p:childTnLst>
                                    <p:set>
                                      <p:cBhvr>
                                        <p:cTn id="57" dur="1" fill="hold">
                                          <p:stCondLst>
                                            <p:cond delay="0"/>
                                          </p:stCondLst>
                                        </p:cTn>
                                        <p:tgtEl>
                                          <p:spTgt spid="44041"/>
                                        </p:tgtEl>
                                        <p:attrNameLst>
                                          <p:attrName>style.visibility</p:attrName>
                                        </p:attrNameLst>
                                      </p:cBhvr>
                                      <p:to>
                                        <p:strVal val="visible"/>
                                      </p:to>
                                    </p:set>
                                    <p:animEffect transition="in" filter="slide(fromTop)">
                                      <p:cBhvr>
                                        <p:cTn id="58" dur="500"/>
                                        <p:tgtEl>
                                          <p:spTgt spid="440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4" grpId="0"/>
      <p:bldP spid="44035" grpId="0"/>
      <p:bldP spid="44036" grpId="0" autoUpdateAnimBg="0"/>
      <p:bldP spid="44037" grpId="0" autoUpdateAnimBg="0"/>
      <p:bldP spid="44038" grpId="0" autoUpdateAnimBg="0"/>
      <p:bldP spid="44039" grpId="0" autoUpdateAnimBg="0"/>
      <p:bldP spid="44040" grpId="0" autoUpdateAnimBg="0"/>
      <p:bldP spid="44041" grpId="0" autoUpdateAnimBg="0"/>
      <p:bldP spid="44042" grpId="0" animBg="1"/>
      <p:bldP spid="44043" grpId="0" animBg="1"/>
      <p:bldP spid="44044" grpId="0" animBg="1"/>
      <p:bldP spid="4404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ext Box 2"/>
          <p:cNvSpPr txBox="1">
            <a:spLocks noChangeArrowheads="1"/>
          </p:cNvSpPr>
          <p:nvPr/>
        </p:nvSpPr>
        <p:spPr bwMode="auto">
          <a:xfrm>
            <a:off x="2468563" y="2141539"/>
            <a:ext cx="7129462" cy="2585323"/>
          </a:xfrm>
          <a:prstGeom prst="rect">
            <a:avLst/>
          </a:prstGeom>
          <a:noFill/>
          <a:ln>
            <a:noFill/>
          </a:ln>
          <a:effectLst>
            <a:outerShdw dist="107763" dir="2700000" algn="ctr" rotWithShape="0">
              <a:srgbClr val="DDDDDD">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spcBef>
                <a:spcPct val="50000"/>
              </a:spcBef>
            </a:pPr>
            <a:r>
              <a:rPr lang="en" altLang="tr-TR" sz="5400" dirty="0">
                <a:latin typeface="Verdana" panose="020B0604030504040204" pitchFamily="34" charset="0"/>
              </a:rPr>
              <a:t>EMPLOYMENT AND ITS PLACE IN ECONOMIC LIFE</a:t>
            </a:r>
            <a:endParaRPr lang="tr-TR" altLang="tr-TR" sz="5400" dirty="0">
              <a:latin typeface="Verdana" panose="020B0604030504040204" pitchFamily="34" charset="0"/>
            </a:endParaRPr>
          </a:p>
        </p:txBody>
      </p:sp>
      <p:sp>
        <p:nvSpPr>
          <p:cNvPr id="45060" name="Line 4"/>
          <p:cNvSpPr>
            <a:spLocks noChangeShapeType="1"/>
          </p:cNvSpPr>
          <p:nvPr/>
        </p:nvSpPr>
        <p:spPr bwMode="auto">
          <a:xfrm>
            <a:off x="2647950" y="2060575"/>
            <a:ext cx="6769100" cy="0"/>
          </a:xfrm>
          <a:prstGeom prst="line">
            <a:avLst/>
          </a:prstGeom>
          <a:noFill/>
          <a:ln w="76200">
            <a:solidFill>
              <a:schemeClr val="folHlink"/>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45061" name="Line 5"/>
          <p:cNvSpPr>
            <a:spLocks noChangeShapeType="1"/>
          </p:cNvSpPr>
          <p:nvPr/>
        </p:nvSpPr>
        <p:spPr bwMode="auto">
          <a:xfrm>
            <a:off x="2649538" y="4751388"/>
            <a:ext cx="6769100" cy="0"/>
          </a:xfrm>
          <a:prstGeom prst="line">
            <a:avLst/>
          </a:prstGeom>
          <a:noFill/>
          <a:ln w="76200">
            <a:solidFill>
              <a:schemeClr val="folHlink"/>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296408183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45058"/>
                                        </p:tgtEl>
                                        <p:attrNameLst>
                                          <p:attrName>style.visibility</p:attrName>
                                        </p:attrNameLst>
                                      </p:cBhvr>
                                      <p:to>
                                        <p:strVal val="visible"/>
                                      </p:to>
                                    </p:set>
                                    <p:anim calcmode="lin" valueType="num">
                                      <p:cBhvr>
                                        <p:cTn id="7" dur="500" fill="hold"/>
                                        <p:tgtEl>
                                          <p:spTgt spid="45058"/>
                                        </p:tgtEl>
                                        <p:attrNameLst>
                                          <p:attrName>ppt_w</p:attrName>
                                        </p:attrNameLst>
                                      </p:cBhvr>
                                      <p:tavLst>
                                        <p:tav tm="0">
                                          <p:val>
                                            <p:fltVal val="0"/>
                                          </p:val>
                                        </p:tav>
                                        <p:tav tm="100000">
                                          <p:val>
                                            <p:strVal val="#ppt_w"/>
                                          </p:val>
                                        </p:tav>
                                      </p:tavLst>
                                    </p:anim>
                                    <p:anim calcmode="lin" valueType="num">
                                      <p:cBhvr>
                                        <p:cTn id="8" dur="500" fill="hold"/>
                                        <p:tgtEl>
                                          <p:spTgt spid="45058"/>
                                        </p:tgtEl>
                                        <p:attrNameLst>
                                          <p:attrName>ppt_h</p:attrName>
                                        </p:attrNameLst>
                                      </p:cBhvr>
                                      <p:tavLst>
                                        <p:tav tm="0">
                                          <p:val>
                                            <p:fltVal val="0"/>
                                          </p:val>
                                        </p:tav>
                                        <p:tav tm="100000">
                                          <p:val>
                                            <p:strVal val="#ppt_h"/>
                                          </p:val>
                                        </p:tav>
                                      </p:tavLst>
                                    </p:anim>
                                  </p:childTnLst>
                                </p:cTn>
                              </p:par>
                            </p:childTnLst>
                          </p:cTn>
                        </p:par>
                        <p:par>
                          <p:cTn id="9" fill="hold" nodeType="afterGroup">
                            <p:stCondLst>
                              <p:cond delay="500"/>
                            </p:stCondLst>
                            <p:childTnLst>
                              <p:par>
                                <p:cTn id="10" presetID="12" presetClass="entr" presetSubtype="8" fill="hold" grpId="0" nodeType="afterEffect">
                                  <p:stCondLst>
                                    <p:cond delay="0"/>
                                  </p:stCondLst>
                                  <p:childTnLst>
                                    <p:set>
                                      <p:cBhvr>
                                        <p:cTn id="11" dur="1" fill="hold">
                                          <p:stCondLst>
                                            <p:cond delay="0"/>
                                          </p:stCondLst>
                                        </p:cTn>
                                        <p:tgtEl>
                                          <p:spTgt spid="45060"/>
                                        </p:tgtEl>
                                        <p:attrNameLst>
                                          <p:attrName>style.visibility</p:attrName>
                                        </p:attrNameLst>
                                      </p:cBhvr>
                                      <p:to>
                                        <p:strVal val="visible"/>
                                      </p:to>
                                    </p:set>
                                    <p:animEffect transition="in" filter="slide(fromLeft)">
                                      <p:cBhvr>
                                        <p:cTn id="12" dur="500"/>
                                        <p:tgtEl>
                                          <p:spTgt spid="45060"/>
                                        </p:tgtEl>
                                      </p:cBhvr>
                                    </p:animEffect>
                                  </p:childTnLst>
                                </p:cTn>
                              </p:par>
                            </p:childTnLst>
                          </p:cTn>
                        </p:par>
                        <p:par>
                          <p:cTn id="13" fill="hold" nodeType="afterGroup">
                            <p:stCondLst>
                              <p:cond delay="1000"/>
                            </p:stCondLst>
                            <p:childTnLst>
                              <p:par>
                                <p:cTn id="14" presetID="12" presetClass="entr" presetSubtype="2" fill="hold" grpId="0" nodeType="afterEffect">
                                  <p:stCondLst>
                                    <p:cond delay="0"/>
                                  </p:stCondLst>
                                  <p:childTnLst>
                                    <p:set>
                                      <p:cBhvr>
                                        <p:cTn id="15" dur="1" fill="hold">
                                          <p:stCondLst>
                                            <p:cond delay="0"/>
                                          </p:stCondLst>
                                        </p:cTn>
                                        <p:tgtEl>
                                          <p:spTgt spid="45061"/>
                                        </p:tgtEl>
                                        <p:attrNameLst>
                                          <p:attrName>style.visibility</p:attrName>
                                        </p:attrNameLst>
                                      </p:cBhvr>
                                      <p:to>
                                        <p:strVal val="visible"/>
                                      </p:to>
                                    </p:set>
                                    <p:animEffect transition="in" filter="slide(fromRight)">
                                      <p:cBhvr>
                                        <p:cTn id="16" dur="500"/>
                                        <p:tgtEl>
                                          <p:spTgt spid="450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8" grpId="0"/>
      <p:bldP spid="45060" grpId="0" animBg="1"/>
      <p:bldP spid="4506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 Box 2"/>
          <p:cNvSpPr txBox="1">
            <a:spLocks noChangeArrowheads="1"/>
          </p:cNvSpPr>
          <p:nvPr/>
        </p:nvSpPr>
        <p:spPr bwMode="auto">
          <a:xfrm>
            <a:off x="1524000" y="1052513"/>
            <a:ext cx="723629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 altLang="tr-TR" b="1" u="sng" dirty="0">
                <a:solidFill>
                  <a:schemeClr val="hlink"/>
                </a:solidFill>
              </a:rPr>
              <a:t>Employment, Definition, Scope and Place in the Economy</a:t>
            </a:r>
            <a:endParaRPr lang="tr-TR" altLang="tr-TR" b="1" u="sng" dirty="0">
              <a:solidFill>
                <a:schemeClr val="hlink"/>
              </a:solidFill>
            </a:endParaRPr>
          </a:p>
        </p:txBody>
      </p:sp>
      <p:sp>
        <p:nvSpPr>
          <p:cNvPr id="28675" name="Text Box 3"/>
          <p:cNvSpPr txBox="1">
            <a:spLocks noChangeArrowheads="1"/>
          </p:cNvSpPr>
          <p:nvPr/>
        </p:nvSpPr>
        <p:spPr bwMode="auto">
          <a:xfrm>
            <a:off x="1524000" y="1340535"/>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 altLang="tr-TR" dirty="0"/>
              <a:t>Whether an economy is developing adequately is measured first of all by whether it can provide jobs to anyone who wants to work at the current wage level.</a:t>
            </a:r>
            <a:endParaRPr lang="tr-TR" altLang="tr-TR" dirty="0"/>
          </a:p>
        </p:txBody>
      </p:sp>
      <p:sp>
        <p:nvSpPr>
          <p:cNvPr id="28676" name="Text Box 4"/>
          <p:cNvSpPr txBox="1">
            <a:spLocks noChangeArrowheads="1"/>
          </p:cNvSpPr>
          <p:nvPr/>
        </p:nvSpPr>
        <p:spPr bwMode="auto">
          <a:xfrm>
            <a:off x="1524000" y="1961713"/>
            <a:ext cx="9144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 altLang="tr-TR" dirty="0"/>
              <a:t>Not being able to provide jobs to anyone who wants to work is a major shortcoming for a national economy.</a:t>
            </a:r>
            <a:endParaRPr lang="tr-TR" altLang="tr-TR" dirty="0"/>
          </a:p>
        </p:txBody>
      </p:sp>
      <p:sp>
        <p:nvSpPr>
          <p:cNvPr id="28677" name="Text Box 5"/>
          <p:cNvSpPr txBox="1">
            <a:spLocks noChangeArrowheads="1"/>
          </p:cNvSpPr>
          <p:nvPr/>
        </p:nvSpPr>
        <p:spPr bwMode="auto">
          <a:xfrm>
            <a:off x="1524000" y="2521752"/>
            <a:ext cx="91440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 altLang="tr-TR" dirty="0"/>
              <a:t>Employment of persons who are willing and capable of working and are in the economically </a:t>
            </a:r>
            <a:r>
              <a:rPr lang="en" altLang="tr-TR" b="1" dirty="0"/>
              <a:t>active population group </a:t>
            </a:r>
            <a:r>
              <a:rPr lang="en" altLang="tr-TR" dirty="0"/>
              <a:t>between the ages of 15-64 is called </a:t>
            </a:r>
            <a:r>
              <a:rPr lang="en" altLang="tr-TR" b="1" dirty="0"/>
              <a:t>employment</a:t>
            </a:r>
            <a:r>
              <a:rPr lang="en" altLang="tr-TR" dirty="0"/>
              <a:t> at the current wage level.</a:t>
            </a:r>
            <a:endParaRPr lang="tr-TR" altLang="tr-TR" dirty="0"/>
          </a:p>
        </p:txBody>
      </p:sp>
      <p:sp>
        <p:nvSpPr>
          <p:cNvPr id="28678" name="Text Box 6"/>
          <p:cNvSpPr txBox="1">
            <a:spLocks noChangeArrowheads="1"/>
          </p:cNvSpPr>
          <p:nvPr/>
        </p:nvSpPr>
        <p:spPr bwMode="auto">
          <a:xfrm>
            <a:off x="1524000" y="3445083"/>
            <a:ext cx="9144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 altLang="tr-TR" dirty="0"/>
              <a:t>At the current wage level, it is the </a:t>
            </a:r>
            <a:r>
              <a:rPr lang="en" altLang="tr-TR" b="1" dirty="0"/>
              <a:t>full employment</a:t>
            </a:r>
            <a:r>
              <a:rPr lang="en" altLang="tr-TR" dirty="0"/>
              <a:t> level that everyone can find work for.</a:t>
            </a:r>
            <a:endParaRPr lang="tr-TR" altLang="tr-TR" dirty="0"/>
          </a:p>
        </p:txBody>
      </p:sp>
      <p:sp>
        <p:nvSpPr>
          <p:cNvPr id="28679" name="Text Box 7"/>
          <p:cNvSpPr txBox="1">
            <a:spLocks noChangeArrowheads="1"/>
          </p:cNvSpPr>
          <p:nvPr/>
        </p:nvSpPr>
        <p:spPr bwMode="auto">
          <a:xfrm>
            <a:off x="1524000" y="3989389"/>
            <a:ext cx="9144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 altLang="tr-TR" dirty="0"/>
              <a:t>In real life, such a situation is like form of finding a workplace more (or just as much) than the job seekers.</a:t>
            </a:r>
            <a:endParaRPr lang="tr-TR" altLang="tr-TR" dirty="0"/>
          </a:p>
        </p:txBody>
      </p:sp>
      <p:sp>
        <p:nvSpPr>
          <p:cNvPr id="28680" name="Text Box 8"/>
          <p:cNvSpPr txBox="1">
            <a:spLocks noChangeArrowheads="1"/>
          </p:cNvSpPr>
          <p:nvPr/>
        </p:nvSpPr>
        <p:spPr bwMode="auto">
          <a:xfrm>
            <a:off x="1524000" y="4692650"/>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 altLang="tr-TR" b="1" dirty="0">
                <a:solidFill>
                  <a:srgbClr val="FF0000"/>
                </a:solidFill>
              </a:rPr>
              <a:t>The level of employment</a:t>
            </a:r>
            <a:r>
              <a:rPr lang="en" altLang="tr-TR" b="1" dirty="0">
                <a:solidFill>
                  <a:schemeClr val="hlink"/>
                </a:solidFill>
              </a:rPr>
              <a:t>, </a:t>
            </a:r>
            <a:r>
              <a:rPr lang="en" altLang="tr-TR" dirty="0"/>
              <a:t>or the volume of work that has the same meaning, is the sum of </a:t>
            </a:r>
            <a:r>
              <a:rPr lang="en" altLang="tr-TR" b="1" dirty="0">
                <a:solidFill>
                  <a:srgbClr val="FF0000"/>
                </a:solidFill>
              </a:rPr>
              <a:t>simple business hours </a:t>
            </a:r>
            <a:r>
              <a:rPr lang="en" altLang="tr-TR" dirty="0"/>
              <a:t>in a country in a given period.</a:t>
            </a:r>
            <a:endParaRPr lang="tr-TR" altLang="tr-TR" dirty="0"/>
          </a:p>
        </p:txBody>
      </p:sp>
      <p:sp>
        <p:nvSpPr>
          <p:cNvPr id="28681" name="Text Box 9"/>
          <p:cNvSpPr txBox="1">
            <a:spLocks noChangeArrowheads="1"/>
          </p:cNvSpPr>
          <p:nvPr/>
        </p:nvSpPr>
        <p:spPr bwMode="auto">
          <a:xfrm>
            <a:off x="1524000" y="5395913"/>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 altLang="tr-TR" dirty="0"/>
              <a:t>There is a direct and close relationship between employment level and national income. In other words, as employment level increases, so does real national income.</a:t>
            </a:r>
            <a:endParaRPr lang="tr-TR" altLang="tr-TR" dirty="0"/>
          </a:p>
        </p:txBody>
      </p:sp>
      <p:sp>
        <p:nvSpPr>
          <p:cNvPr id="28682" name="Text Box 10"/>
          <p:cNvSpPr txBox="1">
            <a:spLocks noChangeArrowheads="1"/>
          </p:cNvSpPr>
          <p:nvPr/>
        </p:nvSpPr>
        <p:spPr bwMode="auto">
          <a:xfrm>
            <a:off x="1524000" y="6100763"/>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 altLang="tr-TR" dirty="0"/>
              <a:t>However, changes in the employment level do not have the same effect on real national income. The reason for this is the </a:t>
            </a:r>
            <a:r>
              <a:rPr lang="en" altLang="tr-TR" b="1" dirty="0">
                <a:solidFill>
                  <a:srgbClr val="FF0000"/>
                </a:solidFill>
              </a:rPr>
              <a:t>law of </a:t>
            </a:r>
            <a:r>
              <a:rPr lang="tr-TR" altLang="tr-TR" b="1" dirty="0" err="1" smtClean="0">
                <a:solidFill>
                  <a:srgbClr val="FF0000"/>
                </a:solidFill>
              </a:rPr>
              <a:t>diminishing</a:t>
            </a:r>
            <a:r>
              <a:rPr lang="tr-TR" altLang="tr-TR" b="1" dirty="0" smtClean="0">
                <a:solidFill>
                  <a:srgbClr val="FF0000"/>
                </a:solidFill>
              </a:rPr>
              <a:t> </a:t>
            </a:r>
            <a:r>
              <a:rPr lang="tr-TR" altLang="tr-TR" b="1" dirty="0" err="1" smtClean="0">
                <a:solidFill>
                  <a:srgbClr val="FF0000"/>
                </a:solidFill>
              </a:rPr>
              <a:t>returns</a:t>
            </a:r>
            <a:r>
              <a:rPr lang="en" altLang="tr-TR" b="1" dirty="0" smtClean="0">
                <a:solidFill>
                  <a:srgbClr val="FF0000"/>
                </a:solidFill>
              </a:rPr>
              <a:t>.</a:t>
            </a:r>
            <a:endParaRPr lang="tr-TR" altLang="tr-TR" b="1" dirty="0">
              <a:solidFill>
                <a:srgbClr val="FF0000"/>
              </a:solidFill>
            </a:endParaRPr>
          </a:p>
        </p:txBody>
      </p:sp>
      <p:sp>
        <p:nvSpPr>
          <p:cNvPr id="28683" name="Line 11"/>
          <p:cNvSpPr>
            <a:spLocks noChangeShapeType="1"/>
          </p:cNvSpPr>
          <p:nvPr/>
        </p:nvSpPr>
        <p:spPr bwMode="auto">
          <a:xfrm>
            <a:off x="1524000" y="1981885"/>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8684" name="Line 12"/>
          <p:cNvSpPr>
            <a:spLocks noChangeShapeType="1"/>
          </p:cNvSpPr>
          <p:nvPr/>
        </p:nvSpPr>
        <p:spPr bwMode="auto">
          <a:xfrm>
            <a:off x="1524000" y="2598781"/>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8685" name="Line 13"/>
          <p:cNvSpPr>
            <a:spLocks noChangeShapeType="1"/>
          </p:cNvSpPr>
          <p:nvPr/>
        </p:nvSpPr>
        <p:spPr bwMode="auto">
          <a:xfrm>
            <a:off x="1524000" y="3429000"/>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8686" name="Line 14"/>
          <p:cNvSpPr>
            <a:spLocks noChangeShapeType="1"/>
          </p:cNvSpPr>
          <p:nvPr/>
        </p:nvSpPr>
        <p:spPr bwMode="auto">
          <a:xfrm>
            <a:off x="1524000" y="4051509"/>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8687" name="Line 15"/>
          <p:cNvSpPr>
            <a:spLocks noChangeShapeType="1"/>
          </p:cNvSpPr>
          <p:nvPr/>
        </p:nvSpPr>
        <p:spPr bwMode="auto">
          <a:xfrm>
            <a:off x="1524000" y="4662488"/>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8688" name="Line 16"/>
          <p:cNvSpPr>
            <a:spLocks noChangeShapeType="1"/>
          </p:cNvSpPr>
          <p:nvPr/>
        </p:nvSpPr>
        <p:spPr bwMode="auto">
          <a:xfrm>
            <a:off x="1524000" y="5365750"/>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8689" name="Line 17"/>
          <p:cNvSpPr>
            <a:spLocks noChangeShapeType="1"/>
          </p:cNvSpPr>
          <p:nvPr/>
        </p:nvSpPr>
        <p:spPr bwMode="auto">
          <a:xfrm>
            <a:off x="1524000" y="6069013"/>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78220141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1" fill="hold" grpId="0" nodeType="withEffect">
                                  <p:stCondLst>
                                    <p:cond delay="0"/>
                                  </p:stCondLst>
                                  <p:childTnLst>
                                    <p:set>
                                      <p:cBhvr>
                                        <p:cTn id="6" dur="1" fill="hold">
                                          <p:stCondLst>
                                            <p:cond delay="0"/>
                                          </p:stCondLst>
                                        </p:cTn>
                                        <p:tgtEl>
                                          <p:spTgt spid="28674"/>
                                        </p:tgtEl>
                                        <p:attrNameLst>
                                          <p:attrName>style.visibility</p:attrName>
                                        </p:attrNameLst>
                                      </p:cBhvr>
                                      <p:to>
                                        <p:strVal val="visible"/>
                                      </p:to>
                                    </p:set>
                                    <p:animEffect transition="in" filter="slide(fromTop)">
                                      <p:cBhvr>
                                        <p:cTn id="7" dur="500"/>
                                        <p:tgtEl>
                                          <p:spTgt spid="2867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28675"/>
                                        </p:tgtEl>
                                        <p:attrNameLst>
                                          <p:attrName>style.visibility</p:attrName>
                                        </p:attrNameLst>
                                      </p:cBhvr>
                                      <p:to>
                                        <p:strVal val="visible"/>
                                      </p:to>
                                    </p:set>
                                    <p:animEffect transition="in" filter="slide(fromTop)">
                                      <p:cBhvr>
                                        <p:cTn id="12" dur="500"/>
                                        <p:tgtEl>
                                          <p:spTgt spid="28675"/>
                                        </p:tgtEl>
                                      </p:cBhvr>
                                    </p:animEffect>
                                  </p:childTnLst>
                                </p:cTn>
                              </p:par>
                            </p:childTnLst>
                          </p:cTn>
                        </p:par>
                        <p:par>
                          <p:cTn id="13" fill="hold" nodeType="afterGroup">
                            <p:stCondLst>
                              <p:cond delay="500"/>
                            </p:stCondLst>
                            <p:childTnLst>
                              <p:par>
                                <p:cTn id="14" presetID="12" presetClass="entr" presetSubtype="8" fill="hold" grpId="0" nodeType="afterEffect">
                                  <p:stCondLst>
                                    <p:cond delay="0"/>
                                  </p:stCondLst>
                                  <p:childTnLst>
                                    <p:set>
                                      <p:cBhvr>
                                        <p:cTn id="15" dur="1" fill="hold">
                                          <p:stCondLst>
                                            <p:cond delay="0"/>
                                          </p:stCondLst>
                                        </p:cTn>
                                        <p:tgtEl>
                                          <p:spTgt spid="28683"/>
                                        </p:tgtEl>
                                        <p:attrNameLst>
                                          <p:attrName>style.visibility</p:attrName>
                                        </p:attrNameLst>
                                      </p:cBhvr>
                                      <p:to>
                                        <p:strVal val="visible"/>
                                      </p:to>
                                    </p:set>
                                    <p:animEffect transition="in" filter="slide(fromLeft)">
                                      <p:cBhvr>
                                        <p:cTn id="16" dur="500"/>
                                        <p:tgtEl>
                                          <p:spTgt spid="28683"/>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2" presetClass="entr" presetSubtype="1" fill="hold" grpId="0" nodeType="clickEffect">
                                  <p:stCondLst>
                                    <p:cond delay="0"/>
                                  </p:stCondLst>
                                  <p:childTnLst>
                                    <p:set>
                                      <p:cBhvr>
                                        <p:cTn id="20" dur="1" fill="hold">
                                          <p:stCondLst>
                                            <p:cond delay="0"/>
                                          </p:stCondLst>
                                        </p:cTn>
                                        <p:tgtEl>
                                          <p:spTgt spid="28676"/>
                                        </p:tgtEl>
                                        <p:attrNameLst>
                                          <p:attrName>style.visibility</p:attrName>
                                        </p:attrNameLst>
                                      </p:cBhvr>
                                      <p:to>
                                        <p:strVal val="visible"/>
                                      </p:to>
                                    </p:set>
                                    <p:animEffect transition="in" filter="slide(fromTop)">
                                      <p:cBhvr>
                                        <p:cTn id="21" dur="500"/>
                                        <p:tgtEl>
                                          <p:spTgt spid="28676"/>
                                        </p:tgtEl>
                                      </p:cBhvr>
                                    </p:animEffect>
                                  </p:childTnLst>
                                </p:cTn>
                              </p:par>
                            </p:childTnLst>
                          </p:cTn>
                        </p:par>
                        <p:par>
                          <p:cTn id="22" fill="hold" nodeType="afterGroup">
                            <p:stCondLst>
                              <p:cond delay="500"/>
                            </p:stCondLst>
                            <p:childTnLst>
                              <p:par>
                                <p:cTn id="23" presetID="12" presetClass="entr" presetSubtype="8" fill="hold" grpId="0" nodeType="afterEffect">
                                  <p:stCondLst>
                                    <p:cond delay="0"/>
                                  </p:stCondLst>
                                  <p:childTnLst>
                                    <p:set>
                                      <p:cBhvr>
                                        <p:cTn id="24" dur="1" fill="hold">
                                          <p:stCondLst>
                                            <p:cond delay="0"/>
                                          </p:stCondLst>
                                        </p:cTn>
                                        <p:tgtEl>
                                          <p:spTgt spid="28684"/>
                                        </p:tgtEl>
                                        <p:attrNameLst>
                                          <p:attrName>style.visibility</p:attrName>
                                        </p:attrNameLst>
                                      </p:cBhvr>
                                      <p:to>
                                        <p:strVal val="visible"/>
                                      </p:to>
                                    </p:set>
                                    <p:animEffect transition="in" filter="slide(fromLeft)">
                                      <p:cBhvr>
                                        <p:cTn id="25" dur="500"/>
                                        <p:tgtEl>
                                          <p:spTgt spid="28684"/>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2" presetClass="entr" presetSubtype="1" fill="hold" grpId="0" nodeType="clickEffect">
                                  <p:stCondLst>
                                    <p:cond delay="0"/>
                                  </p:stCondLst>
                                  <p:childTnLst>
                                    <p:set>
                                      <p:cBhvr>
                                        <p:cTn id="29" dur="1" fill="hold">
                                          <p:stCondLst>
                                            <p:cond delay="0"/>
                                          </p:stCondLst>
                                        </p:cTn>
                                        <p:tgtEl>
                                          <p:spTgt spid="28677"/>
                                        </p:tgtEl>
                                        <p:attrNameLst>
                                          <p:attrName>style.visibility</p:attrName>
                                        </p:attrNameLst>
                                      </p:cBhvr>
                                      <p:to>
                                        <p:strVal val="visible"/>
                                      </p:to>
                                    </p:set>
                                    <p:animEffect transition="in" filter="slide(fromTop)">
                                      <p:cBhvr>
                                        <p:cTn id="30" dur="500"/>
                                        <p:tgtEl>
                                          <p:spTgt spid="28677"/>
                                        </p:tgtEl>
                                      </p:cBhvr>
                                    </p:animEffect>
                                  </p:childTnLst>
                                </p:cTn>
                              </p:par>
                            </p:childTnLst>
                          </p:cTn>
                        </p:par>
                        <p:par>
                          <p:cTn id="31" fill="hold" nodeType="afterGroup">
                            <p:stCondLst>
                              <p:cond delay="500"/>
                            </p:stCondLst>
                            <p:childTnLst>
                              <p:par>
                                <p:cTn id="32" presetID="12" presetClass="entr" presetSubtype="8" fill="hold" grpId="0" nodeType="afterEffect">
                                  <p:stCondLst>
                                    <p:cond delay="0"/>
                                  </p:stCondLst>
                                  <p:childTnLst>
                                    <p:set>
                                      <p:cBhvr>
                                        <p:cTn id="33" dur="1" fill="hold">
                                          <p:stCondLst>
                                            <p:cond delay="0"/>
                                          </p:stCondLst>
                                        </p:cTn>
                                        <p:tgtEl>
                                          <p:spTgt spid="28685"/>
                                        </p:tgtEl>
                                        <p:attrNameLst>
                                          <p:attrName>style.visibility</p:attrName>
                                        </p:attrNameLst>
                                      </p:cBhvr>
                                      <p:to>
                                        <p:strVal val="visible"/>
                                      </p:to>
                                    </p:set>
                                    <p:animEffect transition="in" filter="slide(fromLeft)">
                                      <p:cBhvr>
                                        <p:cTn id="34" dur="500"/>
                                        <p:tgtEl>
                                          <p:spTgt spid="28685"/>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2" presetClass="entr" presetSubtype="1" fill="hold" grpId="0" nodeType="clickEffect">
                                  <p:stCondLst>
                                    <p:cond delay="0"/>
                                  </p:stCondLst>
                                  <p:childTnLst>
                                    <p:set>
                                      <p:cBhvr>
                                        <p:cTn id="38" dur="1" fill="hold">
                                          <p:stCondLst>
                                            <p:cond delay="0"/>
                                          </p:stCondLst>
                                        </p:cTn>
                                        <p:tgtEl>
                                          <p:spTgt spid="28678"/>
                                        </p:tgtEl>
                                        <p:attrNameLst>
                                          <p:attrName>style.visibility</p:attrName>
                                        </p:attrNameLst>
                                      </p:cBhvr>
                                      <p:to>
                                        <p:strVal val="visible"/>
                                      </p:to>
                                    </p:set>
                                    <p:animEffect transition="in" filter="slide(fromTop)">
                                      <p:cBhvr>
                                        <p:cTn id="39" dur="500"/>
                                        <p:tgtEl>
                                          <p:spTgt spid="28678"/>
                                        </p:tgtEl>
                                      </p:cBhvr>
                                    </p:animEffect>
                                  </p:childTnLst>
                                </p:cTn>
                              </p:par>
                            </p:childTnLst>
                          </p:cTn>
                        </p:par>
                        <p:par>
                          <p:cTn id="40" fill="hold" nodeType="afterGroup">
                            <p:stCondLst>
                              <p:cond delay="500"/>
                            </p:stCondLst>
                            <p:childTnLst>
                              <p:par>
                                <p:cTn id="41" presetID="12" presetClass="entr" presetSubtype="8" fill="hold" grpId="0" nodeType="afterEffect">
                                  <p:stCondLst>
                                    <p:cond delay="0"/>
                                  </p:stCondLst>
                                  <p:childTnLst>
                                    <p:set>
                                      <p:cBhvr>
                                        <p:cTn id="42" dur="1" fill="hold">
                                          <p:stCondLst>
                                            <p:cond delay="0"/>
                                          </p:stCondLst>
                                        </p:cTn>
                                        <p:tgtEl>
                                          <p:spTgt spid="28686"/>
                                        </p:tgtEl>
                                        <p:attrNameLst>
                                          <p:attrName>style.visibility</p:attrName>
                                        </p:attrNameLst>
                                      </p:cBhvr>
                                      <p:to>
                                        <p:strVal val="visible"/>
                                      </p:to>
                                    </p:set>
                                    <p:animEffect transition="in" filter="slide(fromLeft)">
                                      <p:cBhvr>
                                        <p:cTn id="43" dur="500"/>
                                        <p:tgtEl>
                                          <p:spTgt spid="28686"/>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12" presetClass="entr" presetSubtype="1" fill="hold" grpId="0" nodeType="clickEffect">
                                  <p:stCondLst>
                                    <p:cond delay="0"/>
                                  </p:stCondLst>
                                  <p:childTnLst>
                                    <p:set>
                                      <p:cBhvr>
                                        <p:cTn id="47" dur="1" fill="hold">
                                          <p:stCondLst>
                                            <p:cond delay="0"/>
                                          </p:stCondLst>
                                        </p:cTn>
                                        <p:tgtEl>
                                          <p:spTgt spid="28679"/>
                                        </p:tgtEl>
                                        <p:attrNameLst>
                                          <p:attrName>style.visibility</p:attrName>
                                        </p:attrNameLst>
                                      </p:cBhvr>
                                      <p:to>
                                        <p:strVal val="visible"/>
                                      </p:to>
                                    </p:set>
                                    <p:animEffect transition="in" filter="slide(fromTop)">
                                      <p:cBhvr>
                                        <p:cTn id="48" dur="500"/>
                                        <p:tgtEl>
                                          <p:spTgt spid="28679"/>
                                        </p:tgtEl>
                                      </p:cBhvr>
                                    </p:animEffect>
                                  </p:childTnLst>
                                </p:cTn>
                              </p:par>
                            </p:childTnLst>
                          </p:cTn>
                        </p:par>
                        <p:par>
                          <p:cTn id="49" fill="hold" nodeType="afterGroup">
                            <p:stCondLst>
                              <p:cond delay="500"/>
                            </p:stCondLst>
                            <p:childTnLst>
                              <p:par>
                                <p:cTn id="50" presetID="12" presetClass="entr" presetSubtype="8" fill="hold" grpId="0" nodeType="afterEffect">
                                  <p:stCondLst>
                                    <p:cond delay="0"/>
                                  </p:stCondLst>
                                  <p:childTnLst>
                                    <p:set>
                                      <p:cBhvr>
                                        <p:cTn id="51" dur="1" fill="hold">
                                          <p:stCondLst>
                                            <p:cond delay="0"/>
                                          </p:stCondLst>
                                        </p:cTn>
                                        <p:tgtEl>
                                          <p:spTgt spid="28687"/>
                                        </p:tgtEl>
                                        <p:attrNameLst>
                                          <p:attrName>style.visibility</p:attrName>
                                        </p:attrNameLst>
                                      </p:cBhvr>
                                      <p:to>
                                        <p:strVal val="visible"/>
                                      </p:to>
                                    </p:set>
                                    <p:animEffect transition="in" filter="slide(fromLeft)">
                                      <p:cBhvr>
                                        <p:cTn id="52" dur="500"/>
                                        <p:tgtEl>
                                          <p:spTgt spid="28687"/>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12" presetClass="entr" presetSubtype="1" fill="hold" grpId="0" nodeType="clickEffect">
                                  <p:stCondLst>
                                    <p:cond delay="0"/>
                                  </p:stCondLst>
                                  <p:childTnLst>
                                    <p:set>
                                      <p:cBhvr>
                                        <p:cTn id="56" dur="1" fill="hold">
                                          <p:stCondLst>
                                            <p:cond delay="0"/>
                                          </p:stCondLst>
                                        </p:cTn>
                                        <p:tgtEl>
                                          <p:spTgt spid="28680"/>
                                        </p:tgtEl>
                                        <p:attrNameLst>
                                          <p:attrName>style.visibility</p:attrName>
                                        </p:attrNameLst>
                                      </p:cBhvr>
                                      <p:to>
                                        <p:strVal val="visible"/>
                                      </p:to>
                                    </p:set>
                                    <p:animEffect transition="in" filter="slide(fromTop)">
                                      <p:cBhvr>
                                        <p:cTn id="57" dur="500"/>
                                        <p:tgtEl>
                                          <p:spTgt spid="28680"/>
                                        </p:tgtEl>
                                      </p:cBhvr>
                                    </p:animEffect>
                                  </p:childTnLst>
                                </p:cTn>
                              </p:par>
                            </p:childTnLst>
                          </p:cTn>
                        </p:par>
                        <p:par>
                          <p:cTn id="58" fill="hold" nodeType="afterGroup">
                            <p:stCondLst>
                              <p:cond delay="500"/>
                            </p:stCondLst>
                            <p:childTnLst>
                              <p:par>
                                <p:cTn id="59" presetID="12" presetClass="entr" presetSubtype="8" fill="hold" grpId="0" nodeType="afterEffect">
                                  <p:stCondLst>
                                    <p:cond delay="0"/>
                                  </p:stCondLst>
                                  <p:childTnLst>
                                    <p:set>
                                      <p:cBhvr>
                                        <p:cTn id="60" dur="1" fill="hold">
                                          <p:stCondLst>
                                            <p:cond delay="0"/>
                                          </p:stCondLst>
                                        </p:cTn>
                                        <p:tgtEl>
                                          <p:spTgt spid="28688"/>
                                        </p:tgtEl>
                                        <p:attrNameLst>
                                          <p:attrName>style.visibility</p:attrName>
                                        </p:attrNameLst>
                                      </p:cBhvr>
                                      <p:to>
                                        <p:strVal val="visible"/>
                                      </p:to>
                                    </p:set>
                                    <p:animEffect transition="in" filter="slide(fromLeft)">
                                      <p:cBhvr>
                                        <p:cTn id="61" dur="500"/>
                                        <p:tgtEl>
                                          <p:spTgt spid="28688"/>
                                        </p:tgtEl>
                                      </p:cBhvr>
                                    </p:animEffect>
                                  </p:childTnLst>
                                </p:cTn>
                              </p:par>
                            </p:childTnLst>
                          </p:cTn>
                        </p:par>
                      </p:childTnLst>
                    </p:cTn>
                  </p:par>
                  <p:par>
                    <p:cTn id="62" fill="hold" nodeType="clickPar">
                      <p:stCondLst>
                        <p:cond delay="indefinite"/>
                      </p:stCondLst>
                      <p:childTnLst>
                        <p:par>
                          <p:cTn id="63" fill="hold" nodeType="withGroup">
                            <p:stCondLst>
                              <p:cond delay="0"/>
                            </p:stCondLst>
                            <p:childTnLst>
                              <p:par>
                                <p:cTn id="64" presetID="12" presetClass="entr" presetSubtype="1" fill="hold" grpId="0" nodeType="clickEffect">
                                  <p:stCondLst>
                                    <p:cond delay="0"/>
                                  </p:stCondLst>
                                  <p:childTnLst>
                                    <p:set>
                                      <p:cBhvr>
                                        <p:cTn id="65" dur="1" fill="hold">
                                          <p:stCondLst>
                                            <p:cond delay="0"/>
                                          </p:stCondLst>
                                        </p:cTn>
                                        <p:tgtEl>
                                          <p:spTgt spid="28681"/>
                                        </p:tgtEl>
                                        <p:attrNameLst>
                                          <p:attrName>style.visibility</p:attrName>
                                        </p:attrNameLst>
                                      </p:cBhvr>
                                      <p:to>
                                        <p:strVal val="visible"/>
                                      </p:to>
                                    </p:set>
                                    <p:animEffect transition="in" filter="slide(fromTop)">
                                      <p:cBhvr>
                                        <p:cTn id="66" dur="500"/>
                                        <p:tgtEl>
                                          <p:spTgt spid="28681"/>
                                        </p:tgtEl>
                                      </p:cBhvr>
                                    </p:animEffect>
                                  </p:childTnLst>
                                </p:cTn>
                              </p:par>
                            </p:childTnLst>
                          </p:cTn>
                        </p:par>
                        <p:par>
                          <p:cTn id="67" fill="hold" nodeType="afterGroup">
                            <p:stCondLst>
                              <p:cond delay="500"/>
                            </p:stCondLst>
                            <p:childTnLst>
                              <p:par>
                                <p:cTn id="68" presetID="12" presetClass="entr" presetSubtype="8" fill="hold" grpId="0" nodeType="afterEffect">
                                  <p:stCondLst>
                                    <p:cond delay="0"/>
                                  </p:stCondLst>
                                  <p:childTnLst>
                                    <p:set>
                                      <p:cBhvr>
                                        <p:cTn id="69" dur="1" fill="hold">
                                          <p:stCondLst>
                                            <p:cond delay="0"/>
                                          </p:stCondLst>
                                        </p:cTn>
                                        <p:tgtEl>
                                          <p:spTgt spid="28689"/>
                                        </p:tgtEl>
                                        <p:attrNameLst>
                                          <p:attrName>style.visibility</p:attrName>
                                        </p:attrNameLst>
                                      </p:cBhvr>
                                      <p:to>
                                        <p:strVal val="visible"/>
                                      </p:to>
                                    </p:set>
                                    <p:animEffect transition="in" filter="slide(fromLeft)">
                                      <p:cBhvr>
                                        <p:cTn id="70" dur="500"/>
                                        <p:tgtEl>
                                          <p:spTgt spid="28689"/>
                                        </p:tgtEl>
                                      </p:cBhvr>
                                    </p:animEffect>
                                  </p:childTnLst>
                                </p:cTn>
                              </p:par>
                            </p:childTnLst>
                          </p:cTn>
                        </p:par>
                      </p:childTnLst>
                    </p:cTn>
                  </p:par>
                  <p:par>
                    <p:cTn id="71" fill="hold" nodeType="clickPar">
                      <p:stCondLst>
                        <p:cond delay="indefinite"/>
                      </p:stCondLst>
                      <p:childTnLst>
                        <p:par>
                          <p:cTn id="72" fill="hold" nodeType="withGroup">
                            <p:stCondLst>
                              <p:cond delay="0"/>
                            </p:stCondLst>
                            <p:childTnLst>
                              <p:par>
                                <p:cTn id="73" presetID="12" presetClass="entr" presetSubtype="1" fill="hold" grpId="0" nodeType="clickEffect">
                                  <p:stCondLst>
                                    <p:cond delay="0"/>
                                  </p:stCondLst>
                                  <p:childTnLst>
                                    <p:set>
                                      <p:cBhvr>
                                        <p:cTn id="74" dur="1" fill="hold">
                                          <p:stCondLst>
                                            <p:cond delay="0"/>
                                          </p:stCondLst>
                                        </p:cTn>
                                        <p:tgtEl>
                                          <p:spTgt spid="28682"/>
                                        </p:tgtEl>
                                        <p:attrNameLst>
                                          <p:attrName>style.visibility</p:attrName>
                                        </p:attrNameLst>
                                      </p:cBhvr>
                                      <p:to>
                                        <p:strVal val="visible"/>
                                      </p:to>
                                    </p:set>
                                    <p:animEffect transition="in" filter="slide(fromTop)">
                                      <p:cBhvr>
                                        <p:cTn id="75" dur="500"/>
                                        <p:tgtEl>
                                          <p:spTgt spid="286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4" grpId="0"/>
      <p:bldP spid="28675" grpId="0"/>
      <p:bldP spid="28676" grpId="0"/>
      <p:bldP spid="28677" grpId="0"/>
      <p:bldP spid="28678" grpId="0"/>
      <p:bldP spid="28679" grpId="0"/>
      <p:bldP spid="28680" grpId="0"/>
      <p:bldP spid="28681" grpId="0"/>
      <p:bldP spid="28682" grpId="0"/>
      <p:bldP spid="28683" grpId="0" animBg="1"/>
      <p:bldP spid="28684" grpId="0" animBg="1"/>
      <p:bldP spid="28685" grpId="0" animBg="1"/>
      <p:bldP spid="28686" grpId="0" animBg="1"/>
      <p:bldP spid="28687" grpId="0" animBg="1"/>
      <p:bldP spid="28688" grpId="0" animBg="1"/>
      <p:bldP spid="2868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94" name="Rectangle 10"/>
          <p:cNvSpPr>
            <a:spLocks noChangeArrowheads="1"/>
          </p:cNvSpPr>
          <p:nvPr/>
        </p:nvSpPr>
        <p:spPr bwMode="auto">
          <a:xfrm>
            <a:off x="2784477" y="1196974"/>
            <a:ext cx="6624637" cy="4679950"/>
          </a:xfrm>
          <a:prstGeom prst="rect">
            <a:avLst/>
          </a:prstGeom>
          <a:solidFill>
            <a:srgbClr val="66CCFF"/>
          </a:solidFill>
          <a:ln w="38100">
            <a:solidFill>
              <a:schemeClr val="tx1"/>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endParaRPr lang="en-GB" altLang="tr-TR"/>
          </a:p>
        </p:txBody>
      </p:sp>
      <p:sp>
        <p:nvSpPr>
          <p:cNvPr id="41986" name="Line 2"/>
          <p:cNvSpPr>
            <a:spLocks noChangeShapeType="1"/>
          </p:cNvSpPr>
          <p:nvPr/>
        </p:nvSpPr>
        <p:spPr bwMode="auto">
          <a:xfrm rot="10800000">
            <a:off x="4079875" y="2133600"/>
            <a:ext cx="0" cy="295275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41987" name="Line 3"/>
          <p:cNvSpPr>
            <a:spLocks noChangeShapeType="1"/>
          </p:cNvSpPr>
          <p:nvPr/>
        </p:nvSpPr>
        <p:spPr bwMode="auto">
          <a:xfrm>
            <a:off x="4079876" y="5086350"/>
            <a:ext cx="3529013"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41988" name="Line 4"/>
          <p:cNvSpPr>
            <a:spLocks noChangeShapeType="1"/>
          </p:cNvSpPr>
          <p:nvPr/>
        </p:nvSpPr>
        <p:spPr bwMode="auto">
          <a:xfrm flipV="1">
            <a:off x="4079876" y="3430588"/>
            <a:ext cx="1368425" cy="165576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41989" name="Line 5"/>
          <p:cNvSpPr>
            <a:spLocks noChangeShapeType="1"/>
          </p:cNvSpPr>
          <p:nvPr/>
        </p:nvSpPr>
        <p:spPr bwMode="auto">
          <a:xfrm flipV="1">
            <a:off x="5448300" y="2349500"/>
            <a:ext cx="863600" cy="1081088"/>
          </a:xfrm>
          <a:prstGeom prst="line">
            <a:avLst/>
          </a:prstGeom>
          <a:noFill/>
          <a:ln w="28575">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tr-TR"/>
          </a:p>
        </p:txBody>
      </p:sp>
      <p:sp>
        <p:nvSpPr>
          <p:cNvPr id="41990" name="Text Box 6"/>
          <p:cNvSpPr txBox="1">
            <a:spLocks noChangeArrowheads="1"/>
          </p:cNvSpPr>
          <p:nvPr/>
        </p:nvSpPr>
        <p:spPr bwMode="auto">
          <a:xfrm>
            <a:off x="6383339" y="5070577"/>
            <a:ext cx="144621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400" dirty="0" err="1"/>
              <a:t>Employment</a:t>
            </a:r>
            <a:endParaRPr lang="tr-TR" altLang="tr-TR" sz="1400" dirty="0"/>
          </a:p>
        </p:txBody>
      </p:sp>
      <p:sp>
        <p:nvSpPr>
          <p:cNvPr id="41991" name="Text Box 7"/>
          <p:cNvSpPr txBox="1">
            <a:spLocks noChangeArrowheads="1"/>
          </p:cNvSpPr>
          <p:nvPr/>
        </p:nvSpPr>
        <p:spPr bwMode="auto">
          <a:xfrm rot="-5400000">
            <a:off x="2809973" y="2736156"/>
            <a:ext cx="216058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400" dirty="0"/>
              <a:t>Real </a:t>
            </a:r>
            <a:r>
              <a:rPr lang="tr-TR" altLang="tr-TR" sz="1400" dirty="0" err="1"/>
              <a:t>National</a:t>
            </a:r>
            <a:r>
              <a:rPr lang="tr-TR" altLang="tr-TR" sz="1400" dirty="0"/>
              <a:t> </a:t>
            </a:r>
            <a:r>
              <a:rPr lang="tr-TR" altLang="tr-TR" sz="1400" dirty="0" err="1"/>
              <a:t>Income</a:t>
            </a:r>
            <a:endParaRPr lang="tr-TR" altLang="tr-TR" sz="1400" dirty="0"/>
          </a:p>
        </p:txBody>
      </p:sp>
      <p:sp>
        <p:nvSpPr>
          <p:cNvPr id="41992" name="Freeform 8"/>
          <p:cNvSpPr>
            <a:spLocks/>
          </p:cNvSpPr>
          <p:nvPr/>
        </p:nvSpPr>
        <p:spPr bwMode="auto">
          <a:xfrm>
            <a:off x="5448300" y="2782888"/>
            <a:ext cx="935038" cy="647700"/>
          </a:xfrm>
          <a:custGeom>
            <a:avLst/>
            <a:gdLst>
              <a:gd name="T0" fmla="*/ 0 w 680"/>
              <a:gd name="T1" fmla="*/ 2147483646 h 408"/>
              <a:gd name="T2" fmla="*/ 2147483646 w 680"/>
              <a:gd name="T3" fmla="*/ 2147483646 h 408"/>
              <a:gd name="T4" fmla="*/ 2147483646 w 680"/>
              <a:gd name="T5" fmla="*/ 0 h 408"/>
              <a:gd name="T6" fmla="*/ 0 60000 65536"/>
              <a:gd name="T7" fmla="*/ 0 60000 65536"/>
              <a:gd name="T8" fmla="*/ 0 60000 65536"/>
              <a:gd name="T9" fmla="*/ 0 w 680"/>
              <a:gd name="T10" fmla="*/ 0 h 408"/>
              <a:gd name="T11" fmla="*/ 680 w 680"/>
              <a:gd name="T12" fmla="*/ 408 h 408"/>
            </a:gdLst>
            <a:ahLst/>
            <a:cxnLst>
              <a:cxn ang="T6">
                <a:pos x="T0" y="T1"/>
              </a:cxn>
              <a:cxn ang="T7">
                <a:pos x="T2" y="T3"/>
              </a:cxn>
              <a:cxn ang="T8">
                <a:pos x="T4" y="T5"/>
              </a:cxn>
            </a:cxnLst>
            <a:rect l="T9" t="T10" r="T11" b="T12"/>
            <a:pathLst>
              <a:path w="680" h="408">
                <a:moveTo>
                  <a:pt x="0" y="408"/>
                </a:moveTo>
                <a:cubicBezTo>
                  <a:pt x="102" y="306"/>
                  <a:pt x="204" y="204"/>
                  <a:pt x="317" y="136"/>
                </a:cubicBezTo>
                <a:cubicBezTo>
                  <a:pt x="430" y="68"/>
                  <a:pt x="555" y="34"/>
                  <a:pt x="680" y="0"/>
                </a:cubicBezTo>
              </a:path>
            </a:pathLst>
          </a:custGeom>
          <a:noFill/>
          <a:ln w="28575"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1993" name="Freeform 9"/>
          <p:cNvSpPr>
            <a:spLocks/>
          </p:cNvSpPr>
          <p:nvPr/>
        </p:nvSpPr>
        <p:spPr bwMode="auto">
          <a:xfrm>
            <a:off x="6383338" y="2697164"/>
            <a:ext cx="1128712" cy="85725"/>
          </a:xfrm>
          <a:custGeom>
            <a:avLst/>
            <a:gdLst>
              <a:gd name="T0" fmla="*/ 0 w 711"/>
              <a:gd name="T1" fmla="*/ 2147483646 h 54"/>
              <a:gd name="T2" fmla="*/ 2147483646 w 711"/>
              <a:gd name="T3" fmla="*/ 2147483646 h 54"/>
              <a:gd name="T4" fmla="*/ 2147483646 w 711"/>
              <a:gd name="T5" fmla="*/ 2147483646 h 54"/>
              <a:gd name="T6" fmla="*/ 2147483646 w 711"/>
              <a:gd name="T7" fmla="*/ 2147483646 h 54"/>
              <a:gd name="T8" fmla="*/ 0 60000 65536"/>
              <a:gd name="T9" fmla="*/ 0 60000 65536"/>
              <a:gd name="T10" fmla="*/ 0 60000 65536"/>
              <a:gd name="T11" fmla="*/ 0 60000 65536"/>
              <a:gd name="T12" fmla="*/ 0 w 711"/>
              <a:gd name="T13" fmla="*/ 0 h 54"/>
              <a:gd name="T14" fmla="*/ 711 w 711"/>
              <a:gd name="T15" fmla="*/ 54 h 54"/>
            </a:gdLst>
            <a:ahLst/>
            <a:cxnLst>
              <a:cxn ang="T8">
                <a:pos x="T0" y="T1"/>
              </a:cxn>
              <a:cxn ang="T9">
                <a:pos x="T2" y="T3"/>
              </a:cxn>
              <a:cxn ang="T10">
                <a:pos x="T4" y="T5"/>
              </a:cxn>
              <a:cxn ang="T11">
                <a:pos x="T6" y="T7"/>
              </a:cxn>
            </a:cxnLst>
            <a:rect l="T12" t="T13" r="T14" b="T15"/>
            <a:pathLst>
              <a:path w="711" h="54">
                <a:moveTo>
                  <a:pt x="0" y="54"/>
                </a:moveTo>
                <a:cubicBezTo>
                  <a:pt x="60" y="35"/>
                  <a:pt x="121" y="16"/>
                  <a:pt x="227" y="8"/>
                </a:cubicBezTo>
                <a:cubicBezTo>
                  <a:pt x="333" y="0"/>
                  <a:pt x="559" y="8"/>
                  <a:pt x="635" y="8"/>
                </a:cubicBezTo>
                <a:cubicBezTo>
                  <a:pt x="711" y="8"/>
                  <a:pt x="696" y="8"/>
                  <a:pt x="681" y="8"/>
                </a:cubicBezTo>
              </a:path>
            </a:pathLst>
          </a:custGeom>
          <a:noFill/>
          <a:ln w="28575"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grpSp>
        <p:nvGrpSpPr>
          <p:cNvPr id="2" name="Group 17"/>
          <p:cNvGrpSpPr>
            <a:grpSpLocks/>
          </p:cNvGrpSpPr>
          <p:nvPr/>
        </p:nvGrpSpPr>
        <p:grpSpPr bwMode="auto">
          <a:xfrm>
            <a:off x="1524000" y="5516564"/>
            <a:ext cx="3416300" cy="377825"/>
            <a:chOff x="0" y="3430"/>
            <a:chExt cx="2152" cy="238"/>
          </a:xfrm>
        </p:grpSpPr>
        <p:sp>
          <p:nvSpPr>
            <p:cNvPr id="30733" name="Rectangle 14"/>
            <p:cNvSpPr>
              <a:spLocks noChangeArrowheads="1"/>
            </p:cNvSpPr>
            <p:nvPr/>
          </p:nvSpPr>
          <p:spPr bwMode="auto">
            <a:xfrm>
              <a:off x="0" y="3430"/>
              <a:ext cx="2100" cy="238"/>
            </a:xfrm>
            <a:prstGeom prst="rect">
              <a:avLst/>
            </a:prstGeom>
            <a:gradFill rotWithShape="0">
              <a:gsLst>
                <a:gs pos="0">
                  <a:srgbClr val="4D4D3E"/>
                </a:gs>
                <a:gs pos="50000">
                  <a:srgbClr val="FFFFCC"/>
                </a:gs>
                <a:gs pos="100000">
                  <a:srgbClr val="4D4D3E"/>
                </a:gs>
              </a:gsLst>
              <a:lin ang="5400000" scaled="1"/>
            </a:gradFill>
            <a:ln w="9525">
              <a:solidFill>
                <a:schemeClr val="tx1"/>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endParaRPr lang="en-GB" altLang="tr-TR">
                <a:solidFill>
                  <a:srgbClr val="FFFFCC"/>
                </a:solidFill>
              </a:endParaRPr>
            </a:p>
          </p:txBody>
        </p:sp>
        <p:sp>
          <p:nvSpPr>
            <p:cNvPr id="41999" name="Oval 15"/>
            <p:cNvSpPr>
              <a:spLocks noChangeArrowheads="1"/>
            </p:cNvSpPr>
            <p:nvPr/>
          </p:nvSpPr>
          <p:spPr bwMode="auto">
            <a:xfrm>
              <a:off x="2047" y="3430"/>
              <a:ext cx="105" cy="238"/>
            </a:xfrm>
            <a:prstGeom prst="ellipse">
              <a:avLst/>
            </a:prstGeom>
            <a:gradFill rotWithShape="0">
              <a:gsLst>
                <a:gs pos="0">
                  <a:schemeClr val="hlink"/>
                </a:gs>
                <a:gs pos="50000">
                  <a:schemeClr val="hlink">
                    <a:gamma/>
                    <a:shade val="30196"/>
                    <a:invGamma/>
                  </a:schemeClr>
                </a:gs>
                <a:gs pos="100000">
                  <a:schemeClr val="hlink"/>
                </a:gs>
              </a:gsLst>
              <a:lin ang="5400000" scaled="1"/>
            </a:gradFill>
            <a:ln w="12700">
              <a:solidFill>
                <a:schemeClr val="tx1"/>
              </a:solidFill>
              <a:round/>
              <a:headEnd/>
              <a:tailEnd/>
            </a:ln>
            <a:effectLst/>
          </p:spPr>
          <p:txBody>
            <a:bodyPr wrap="none" anchor="ctr"/>
            <a:lstStyle/>
            <a:p>
              <a:pPr eaLnBrk="1" hangingPunct="1">
                <a:defRPr/>
              </a:pPr>
              <a:endParaRPr lang="tr-TR"/>
            </a:p>
          </p:txBody>
        </p:sp>
      </p:grpSp>
      <p:sp>
        <p:nvSpPr>
          <p:cNvPr id="42000" name="Text Box 16"/>
          <p:cNvSpPr txBox="1">
            <a:spLocks noChangeArrowheads="1"/>
          </p:cNvSpPr>
          <p:nvPr/>
        </p:nvSpPr>
        <p:spPr bwMode="auto">
          <a:xfrm>
            <a:off x="4366220" y="5371168"/>
            <a:ext cx="5041305" cy="523220"/>
          </a:xfrm>
          <a:prstGeom prst="rect">
            <a:avLst/>
          </a:prstGeom>
          <a:noFill/>
          <a:ln>
            <a:noFill/>
          </a:ln>
          <a:effectLst>
            <a:outerShdw dist="35921" dir="81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r" eaLnBrk="1" hangingPunct="1">
              <a:spcBef>
                <a:spcPct val="50000"/>
              </a:spcBef>
            </a:pPr>
            <a:r>
              <a:rPr lang="en" altLang="tr-TR" sz="1400" b="1" dirty="0">
                <a:solidFill>
                  <a:srgbClr val="FFFFCC"/>
                </a:solidFill>
                <a:latin typeface="Verdana" panose="020B0604030504040204" pitchFamily="34" charset="0"/>
              </a:rPr>
              <a:t>REAL NATIONAL INCOME - EMPLOYMENT RELATION</a:t>
            </a:r>
            <a:endParaRPr lang="tr-TR" altLang="tr-TR" sz="1400" b="1" dirty="0">
              <a:solidFill>
                <a:srgbClr val="FFFFCC"/>
              </a:solidFill>
              <a:latin typeface="Verdana" panose="020B0604030504040204" pitchFamily="34" charset="0"/>
            </a:endParaRPr>
          </a:p>
        </p:txBody>
      </p:sp>
    </p:spTree>
    <p:extLst>
      <p:ext uri="{BB962C8B-B14F-4D97-AF65-F5344CB8AC3E}">
        <p14:creationId xmlns:p14="http://schemas.microsoft.com/office/powerpoint/2010/main" val="252707129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41994"/>
                                        </p:tgtEl>
                                        <p:attrNameLst>
                                          <p:attrName>style.visibility</p:attrName>
                                        </p:attrNameLst>
                                      </p:cBhvr>
                                      <p:to>
                                        <p:strVal val="visible"/>
                                      </p:to>
                                    </p:set>
                                    <p:animEffect transition="in" filter="blinds(horizontal)">
                                      <p:cBhvr>
                                        <p:cTn id="7" dur="500"/>
                                        <p:tgtEl>
                                          <p:spTgt spid="41994"/>
                                        </p:tgtEl>
                                      </p:cBhvr>
                                    </p:animEffect>
                                  </p:childTnLst>
                                </p:cTn>
                              </p:par>
                            </p:childTnLst>
                          </p:cTn>
                        </p:par>
                        <p:par>
                          <p:cTn id="8" fill="hold" nodeType="afterGroup">
                            <p:stCondLst>
                              <p:cond delay="500"/>
                            </p:stCondLst>
                            <p:childTnLst>
                              <p:par>
                                <p:cTn id="9" presetID="2" presetClass="entr" presetSubtype="8"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0-#ppt_w/2"/>
                                          </p:val>
                                        </p:tav>
                                        <p:tav tm="100000">
                                          <p:val>
                                            <p:strVal val="#ppt_x"/>
                                          </p:val>
                                        </p:tav>
                                      </p:tavLst>
                                    </p:anim>
                                    <p:anim calcmode="lin" valueType="num">
                                      <p:cBhvr additive="base">
                                        <p:cTn id="12" dur="500" fill="hold"/>
                                        <p:tgtEl>
                                          <p:spTgt spid="2"/>
                                        </p:tgtEl>
                                        <p:attrNameLst>
                                          <p:attrName>ppt_y</p:attrName>
                                        </p:attrNameLst>
                                      </p:cBhvr>
                                      <p:tavLst>
                                        <p:tav tm="0">
                                          <p:val>
                                            <p:strVal val="#ppt_y"/>
                                          </p:val>
                                        </p:tav>
                                        <p:tav tm="100000">
                                          <p:val>
                                            <p:strVal val="#ppt_y"/>
                                          </p:val>
                                        </p:tav>
                                      </p:tavLst>
                                    </p:anim>
                                  </p:childTnLst>
                                </p:cTn>
                              </p:par>
                            </p:childTnLst>
                          </p:cTn>
                        </p:par>
                        <p:par>
                          <p:cTn id="13" fill="hold" nodeType="afterGroup">
                            <p:stCondLst>
                              <p:cond delay="1000"/>
                            </p:stCondLst>
                            <p:childTnLst>
                              <p:par>
                                <p:cTn id="14" presetID="12" presetClass="entr" presetSubtype="8" fill="hold" grpId="0" nodeType="afterEffect">
                                  <p:stCondLst>
                                    <p:cond delay="0"/>
                                  </p:stCondLst>
                                  <p:childTnLst>
                                    <p:set>
                                      <p:cBhvr>
                                        <p:cTn id="15" dur="1" fill="hold">
                                          <p:stCondLst>
                                            <p:cond delay="0"/>
                                          </p:stCondLst>
                                        </p:cTn>
                                        <p:tgtEl>
                                          <p:spTgt spid="42000"/>
                                        </p:tgtEl>
                                        <p:attrNameLst>
                                          <p:attrName>style.visibility</p:attrName>
                                        </p:attrNameLst>
                                      </p:cBhvr>
                                      <p:to>
                                        <p:strVal val="visible"/>
                                      </p:to>
                                    </p:set>
                                    <p:animEffect transition="in" filter="slide(fromLeft)">
                                      <p:cBhvr>
                                        <p:cTn id="16" dur="2000"/>
                                        <p:tgtEl>
                                          <p:spTgt spid="42000"/>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41987"/>
                                        </p:tgtEl>
                                        <p:attrNameLst>
                                          <p:attrName>style.visibility</p:attrName>
                                        </p:attrNameLst>
                                      </p:cBhvr>
                                      <p:to>
                                        <p:strVal val="visible"/>
                                      </p:to>
                                    </p:set>
                                    <p:animEffect transition="in" filter="wipe(left)">
                                      <p:cBhvr>
                                        <p:cTn id="21" dur="1000"/>
                                        <p:tgtEl>
                                          <p:spTgt spid="41987"/>
                                        </p:tgtEl>
                                      </p:cBhvr>
                                    </p:animEffect>
                                  </p:childTnLst>
                                </p:cTn>
                              </p:par>
                            </p:childTnLst>
                          </p:cTn>
                        </p:par>
                        <p:par>
                          <p:cTn id="22" fill="hold" nodeType="afterGroup">
                            <p:stCondLst>
                              <p:cond delay="1000"/>
                            </p:stCondLst>
                            <p:childTnLst>
                              <p:par>
                                <p:cTn id="23" presetID="22" presetClass="entr" presetSubtype="1" fill="hold" grpId="0" nodeType="afterEffect">
                                  <p:stCondLst>
                                    <p:cond delay="0"/>
                                  </p:stCondLst>
                                  <p:childTnLst>
                                    <p:set>
                                      <p:cBhvr>
                                        <p:cTn id="24" dur="1" fill="hold">
                                          <p:stCondLst>
                                            <p:cond delay="0"/>
                                          </p:stCondLst>
                                        </p:cTn>
                                        <p:tgtEl>
                                          <p:spTgt spid="41990"/>
                                        </p:tgtEl>
                                        <p:attrNameLst>
                                          <p:attrName>style.visibility</p:attrName>
                                        </p:attrNameLst>
                                      </p:cBhvr>
                                      <p:to>
                                        <p:strVal val="visible"/>
                                      </p:to>
                                    </p:set>
                                    <p:animEffect transition="in" filter="wipe(up)">
                                      <p:cBhvr>
                                        <p:cTn id="25" dur="2000"/>
                                        <p:tgtEl>
                                          <p:spTgt spid="41990"/>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41986"/>
                                        </p:tgtEl>
                                        <p:attrNameLst>
                                          <p:attrName>style.visibility</p:attrName>
                                        </p:attrNameLst>
                                      </p:cBhvr>
                                      <p:to>
                                        <p:strVal val="visible"/>
                                      </p:to>
                                    </p:set>
                                    <p:animEffect transition="in" filter="wipe(down)">
                                      <p:cBhvr>
                                        <p:cTn id="30" dur="1000"/>
                                        <p:tgtEl>
                                          <p:spTgt spid="41986"/>
                                        </p:tgtEl>
                                      </p:cBhvr>
                                    </p:animEffect>
                                  </p:childTnLst>
                                </p:cTn>
                              </p:par>
                            </p:childTnLst>
                          </p:cTn>
                        </p:par>
                        <p:par>
                          <p:cTn id="31" fill="hold" nodeType="afterGroup">
                            <p:stCondLst>
                              <p:cond delay="1000"/>
                            </p:stCondLst>
                            <p:childTnLst>
                              <p:par>
                                <p:cTn id="32" presetID="22" presetClass="entr" presetSubtype="2" fill="hold" grpId="0" nodeType="afterEffect">
                                  <p:stCondLst>
                                    <p:cond delay="0"/>
                                  </p:stCondLst>
                                  <p:childTnLst>
                                    <p:set>
                                      <p:cBhvr>
                                        <p:cTn id="33" dur="1" fill="hold">
                                          <p:stCondLst>
                                            <p:cond delay="0"/>
                                          </p:stCondLst>
                                        </p:cTn>
                                        <p:tgtEl>
                                          <p:spTgt spid="41991"/>
                                        </p:tgtEl>
                                        <p:attrNameLst>
                                          <p:attrName>style.visibility</p:attrName>
                                        </p:attrNameLst>
                                      </p:cBhvr>
                                      <p:to>
                                        <p:strVal val="visible"/>
                                      </p:to>
                                    </p:set>
                                    <p:animEffect transition="in" filter="wipe(right)">
                                      <p:cBhvr>
                                        <p:cTn id="34" dur="1000"/>
                                        <p:tgtEl>
                                          <p:spTgt spid="41991"/>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22" presetClass="entr" presetSubtype="4" fill="hold" grpId="0" nodeType="clickEffect">
                                  <p:stCondLst>
                                    <p:cond delay="0"/>
                                  </p:stCondLst>
                                  <p:childTnLst>
                                    <p:set>
                                      <p:cBhvr>
                                        <p:cTn id="38" dur="1" fill="hold">
                                          <p:stCondLst>
                                            <p:cond delay="0"/>
                                          </p:stCondLst>
                                        </p:cTn>
                                        <p:tgtEl>
                                          <p:spTgt spid="41988"/>
                                        </p:tgtEl>
                                        <p:attrNameLst>
                                          <p:attrName>style.visibility</p:attrName>
                                        </p:attrNameLst>
                                      </p:cBhvr>
                                      <p:to>
                                        <p:strVal val="visible"/>
                                      </p:to>
                                    </p:set>
                                    <p:animEffect transition="in" filter="wipe(down)">
                                      <p:cBhvr>
                                        <p:cTn id="39" dur="2000"/>
                                        <p:tgtEl>
                                          <p:spTgt spid="41988"/>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22" presetClass="entr" presetSubtype="4" fill="hold" grpId="0" nodeType="clickEffect">
                                  <p:stCondLst>
                                    <p:cond delay="0"/>
                                  </p:stCondLst>
                                  <p:childTnLst>
                                    <p:set>
                                      <p:cBhvr>
                                        <p:cTn id="43" dur="1" fill="hold">
                                          <p:stCondLst>
                                            <p:cond delay="0"/>
                                          </p:stCondLst>
                                        </p:cTn>
                                        <p:tgtEl>
                                          <p:spTgt spid="41989"/>
                                        </p:tgtEl>
                                        <p:attrNameLst>
                                          <p:attrName>style.visibility</p:attrName>
                                        </p:attrNameLst>
                                      </p:cBhvr>
                                      <p:to>
                                        <p:strVal val="visible"/>
                                      </p:to>
                                    </p:set>
                                    <p:animEffect transition="in" filter="wipe(down)">
                                      <p:cBhvr>
                                        <p:cTn id="44" dur="3000"/>
                                        <p:tgtEl>
                                          <p:spTgt spid="41989"/>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22" presetClass="entr" presetSubtype="8" fill="hold" grpId="0" nodeType="clickEffect">
                                  <p:stCondLst>
                                    <p:cond delay="0"/>
                                  </p:stCondLst>
                                  <p:childTnLst>
                                    <p:set>
                                      <p:cBhvr>
                                        <p:cTn id="48" dur="1" fill="hold">
                                          <p:stCondLst>
                                            <p:cond delay="0"/>
                                          </p:stCondLst>
                                        </p:cTn>
                                        <p:tgtEl>
                                          <p:spTgt spid="41992"/>
                                        </p:tgtEl>
                                        <p:attrNameLst>
                                          <p:attrName>style.visibility</p:attrName>
                                        </p:attrNameLst>
                                      </p:cBhvr>
                                      <p:to>
                                        <p:strVal val="visible"/>
                                      </p:to>
                                    </p:set>
                                    <p:animEffect transition="in" filter="wipe(left)">
                                      <p:cBhvr>
                                        <p:cTn id="49" dur="2000"/>
                                        <p:tgtEl>
                                          <p:spTgt spid="41992"/>
                                        </p:tgtEl>
                                      </p:cBhvr>
                                    </p:animEffect>
                                  </p:childTnLst>
                                </p:cTn>
                              </p:par>
                            </p:childTnLst>
                          </p:cTn>
                        </p:par>
                      </p:childTnLst>
                    </p:cTn>
                  </p:par>
                  <p:par>
                    <p:cTn id="50" fill="hold" nodeType="clickPar">
                      <p:stCondLst>
                        <p:cond delay="indefinite"/>
                      </p:stCondLst>
                      <p:childTnLst>
                        <p:par>
                          <p:cTn id="51" fill="hold" nodeType="withGroup">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41993"/>
                                        </p:tgtEl>
                                        <p:attrNameLst>
                                          <p:attrName>style.visibility</p:attrName>
                                        </p:attrNameLst>
                                      </p:cBhvr>
                                      <p:to>
                                        <p:strVal val="visible"/>
                                      </p:to>
                                    </p:set>
                                    <p:animEffect transition="in" filter="wipe(left)">
                                      <p:cBhvr>
                                        <p:cTn id="54" dur="2000"/>
                                        <p:tgtEl>
                                          <p:spTgt spid="419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94" grpId="0" animBg="1"/>
      <p:bldP spid="41986" grpId="0" animBg="1"/>
      <p:bldP spid="41987" grpId="0" animBg="1"/>
      <p:bldP spid="41988" grpId="0" animBg="1"/>
      <p:bldP spid="41989" grpId="0" animBg="1"/>
      <p:bldP spid="41990" grpId="0"/>
      <p:bldP spid="41991" grpId="0"/>
      <p:bldP spid="41992" grpId="0" animBg="1"/>
      <p:bldP spid="41993" grpId="0" animBg="1"/>
      <p:bldP spid="42000" grpId="0"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76" name="Picture 16" descr="&quot;Housewife Clipart&quot;">
            <a:hlinkClick r:id="rId2"/>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8184232" y="4851865"/>
            <a:ext cx="762000" cy="762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84" name="Picture 24" descr="man in kiddy inner tube"/>
          <p:cNvPicPr>
            <a:picLocks noGrp="1" noChangeAspect="1" noChangeArrowheads="1"/>
          </p:cNvPicPr>
          <p:nvPr>
            <p:ph sz="quarter" idx="2"/>
          </p:nvPr>
        </p:nvPicPr>
        <p:blipFill>
          <a:blip r:embed="rId4">
            <a:extLst>
              <a:ext uri="{28A0092B-C50C-407E-A947-70E740481C1C}">
                <a14:useLocalDpi xmlns:a14="http://schemas.microsoft.com/office/drawing/2010/main" val="0"/>
              </a:ext>
            </a:extLst>
          </a:blip>
          <a:srcRect/>
          <a:stretch>
            <a:fillRect/>
          </a:stretch>
        </p:blipFill>
        <p:spPr bwMode="auto">
          <a:xfrm>
            <a:off x="6807666" y="3499528"/>
            <a:ext cx="1349375" cy="11191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88" name="Picture 28" descr="men004">
            <a:hlinkClick r:id="rId5" tooltip="Formats: EPS, WMF, JPG"/>
          </p:cNvPr>
          <p:cNvPicPr>
            <a:picLocks noGrp="1" noChangeAspect="1" noChangeArrowheads="1"/>
          </p:cNvPicPr>
          <p:nvPr>
            <p:ph sz="quarter" idx="3"/>
          </p:nvPr>
        </p:nvPicPr>
        <p:blipFill>
          <a:blip r:embed="rId6">
            <a:extLst>
              <a:ext uri="{28A0092B-C50C-407E-A947-70E740481C1C}">
                <a14:useLocalDpi xmlns:a14="http://schemas.microsoft.com/office/drawing/2010/main" val="0"/>
              </a:ext>
            </a:extLst>
          </a:blip>
          <a:srcRect/>
          <a:stretch>
            <a:fillRect/>
          </a:stretch>
        </p:blipFill>
        <p:spPr bwMode="auto">
          <a:xfrm>
            <a:off x="7693025" y="2841626"/>
            <a:ext cx="2147888" cy="21002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2" name="Text Box 2"/>
          <p:cNvSpPr txBox="1">
            <a:spLocks noChangeArrowheads="1"/>
          </p:cNvSpPr>
          <p:nvPr/>
        </p:nvSpPr>
        <p:spPr bwMode="auto">
          <a:xfrm>
            <a:off x="1524000" y="1196975"/>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 altLang="tr-TR" dirty="0"/>
              <a:t>Full employment should not be considered as a fixed level. The continuous increase of the population gives employment a dynamic feature.</a:t>
            </a:r>
            <a:endParaRPr lang="tr-TR" altLang="tr-TR" dirty="0"/>
          </a:p>
        </p:txBody>
      </p:sp>
      <p:sp>
        <p:nvSpPr>
          <p:cNvPr id="40963" name="Text Box 3"/>
          <p:cNvSpPr txBox="1">
            <a:spLocks noChangeArrowheads="1"/>
          </p:cNvSpPr>
          <p:nvPr/>
        </p:nvSpPr>
        <p:spPr bwMode="auto">
          <a:xfrm>
            <a:off x="1524000" y="2243138"/>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 altLang="tr-TR" dirty="0"/>
              <a:t>Maintaining full employment is possible by continuously expanding the employment volume.</a:t>
            </a:r>
            <a:endParaRPr lang="tr-TR" altLang="tr-TR" dirty="0"/>
          </a:p>
        </p:txBody>
      </p:sp>
      <p:sp>
        <p:nvSpPr>
          <p:cNvPr id="40964" name="Text Box 4"/>
          <p:cNvSpPr txBox="1">
            <a:spLocks noChangeArrowheads="1"/>
          </p:cNvSpPr>
          <p:nvPr/>
        </p:nvSpPr>
        <p:spPr bwMode="auto">
          <a:xfrm>
            <a:off x="1524000" y="4064000"/>
            <a:ext cx="5341938"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en" altLang="tr-TR" dirty="0"/>
              <a:t>People living on rental income, workers who do not work on annual leave, sick and incompetent labor force, women who do housework voluntarily </a:t>
            </a:r>
            <a:r>
              <a:rPr lang="en" altLang="tr-TR" b="1" dirty="0"/>
              <a:t>do not fall under the concept of unemployed.</a:t>
            </a:r>
            <a:endParaRPr lang="tr-TR" altLang="tr-TR" b="1" dirty="0">
              <a:solidFill>
                <a:schemeClr val="hlink"/>
              </a:solidFill>
            </a:endParaRPr>
          </a:p>
        </p:txBody>
      </p:sp>
      <p:sp>
        <p:nvSpPr>
          <p:cNvPr id="40965" name="Text Box 5"/>
          <p:cNvSpPr txBox="1">
            <a:spLocks noChangeArrowheads="1"/>
          </p:cNvSpPr>
          <p:nvPr/>
        </p:nvSpPr>
        <p:spPr bwMode="auto">
          <a:xfrm>
            <a:off x="1524000" y="5661025"/>
            <a:ext cx="9144000"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 altLang="tr-TR" dirty="0"/>
              <a:t>Voluntary or voluntary unemployment is the absence of a job because a higher wage is requested than the current one or better job opportunities are sought than the current working conditions. It is not a real unemployment situation.</a:t>
            </a:r>
            <a:endParaRPr lang="tr-TR" altLang="tr-TR" dirty="0"/>
          </a:p>
        </p:txBody>
      </p:sp>
      <p:sp>
        <p:nvSpPr>
          <p:cNvPr id="40966" name="Text Box 6"/>
          <p:cNvSpPr txBox="1">
            <a:spLocks noChangeArrowheads="1"/>
          </p:cNvSpPr>
          <p:nvPr/>
        </p:nvSpPr>
        <p:spPr bwMode="auto">
          <a:xfrm>
            <a:off x="1524000" y="3290888"/>
            <a:ext cx="9144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b="1" dirty="0" err="1" smtClean="0">
                <a:solidFill>
                  <a:schemeClr val="folHlink"/>
                </a:solidFill>
              </a:rPr>
              <a:t>What</a:t>
            </a:r>
            <a:r>
              <a:rPr lang="tr-TR" altLang="tr-TR" b="1" dirty="0" smtClean="0">
                <a:solidFill>
                  <a:schemeClr val="folHlink"/>
                </a:solidFill>
              </a:rPr>
              <a:t> </a:t>
            </a:r>
            <a:r>
              <a:rPr lang="tr-TR" altLang="tr-TR" b="1" dirty="0" err="1" smtClean="0">
                <a:solidFill>
                  <a:schemeClr val="folHlink"/>
                </a:solidFill>
              </a:rPr>
              <a:t>about</a:t>
            </a:r>
            <a:r>
              <a:rPr lang="tr-TR" altLang="tr-TR" b="1" smtClean="0">
                <a:solidFill>
                  <a:schemeClr val="folHlink"/>
                </a:solidFill>
              </a:rPr>
              <a:t> “</a:t>
            </a:r>
            <a:r>
              <a:rPr lang="tr-TR" altLang="tr-TR" b="1" dirty="0" err="1" smtClean="0">
                <a:solidFill>
                  <a:schemeClr val="folHlink"/>
                </a:solidFill>
              </a:rPr>
              <a:t>Unemployed</a:t>
            </a:r>
            <a:r>
              <a:rPr lang="tr-TR" altLang="tr-TR" b="1" dirty="0">
                <a:solidFill>
                  <a:schemeClr val="folHlink"/>
                </a:solidFill>
              </a:rPr>
              <a:t>??</a:t>
            </a:r>
          </a:p>
        </p:txBody>
      </p:sp>
      <p:sp>
        <p:nvSpPr>
          <p:cNvPr id="40967" name="Line 7"/>
          <p:cNvSpPr>
            <a:spLocks noChangeShapeType="1"/>
          </p:cNvSpPr>
          <p:nvPr/>
        </p:nvSpPr>
        <p:spPr bwMode="auto">
          <a:xfrm>
            <a:off x="1524000" y="2039938"/>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40968" name="Line 8"/>
          <p:cNvSpPr>
            <a:spLocks noChangeShapeType="1"/>
          </p:cNvSpPr>
          <p:nvPr/>
        </p:nvSpPr>
        <p:spPr bwMode="auto">
          <a:xfrm>
            <a:off x="1524000" y="3087688"/>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40969" name="Line 9"/>
          <p:cNvSpPr>
            <a:spLocks noChangeShapeType="1"/>
          </p:cNvSpPr>
          <p:nvPr/>
        </p:nvSpPr>
        <p:spPr bwMode="auto">
          <a:xfrm>
            <a:off x="1524000" y="3860800"/>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40970" name="Line 10"/>
          <p:cNvSpPr>
            <a:spLocks noChangeShapeType="1"/>
          </p:cNvSpPr>
          <p:nvPr/>
        </p:nvSpPr>
        <p:spPr bwMode="auto">
          <a:xfrm>
            <a:off x="1524000" y="5546207"/>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11773747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40962"/>
                                        </p:tgtEl>
                                        <p:attrNameLst>
                                          <p:attrName>style.visibility</p:attrName>
                                        </p:attrNameLst>
                                      </p:cBhvr>
                                      <p:to>
                                        <p:strVal val="visible"/>
                                      </p:to>
                                    </p:set>
                                    <p:animEffect transition="in" filter="slide(fromTop)">
                                      <p:cBhvr>
                                        <p:cTn id="7" dur="500"/>
                                        <p:tgtEl>
                                          <p:spTgt spid="40962"/>
                                        </p:tgtEl>
                                      </p:cBhvr>
                                    </p:animEffect>
                                  </p:childTnLst>
                                </p:cTn>
                              </p:par>
                            </p:childTnLst>
                          </p:cTn>
                        </p:par>
                        <p:par>
                          <p:cTn id="8" fill="hold" nodeType="afterGroup">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40967"/>
                                        </p:tgtEl>
                                        <p:attrNameLst>
                                          <p:attrName>style.visibility</p:attrName>
                                        </p:attrNameLst>
                                      </p:cBhvr>
                                      <p:to>
                                        <p:strVal val="visible"/>
                                      </p:to>
                                    </p:set>
                                    <p:animEffect transition="in" filter="slide(fromLeft)">
                                      <p:cBhvr>
                                        <p:cTn id="11" dur="500"/>
                                        <p:tgtEl>
                                          <p:spTgt spid="40967"/>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2" presetClass="entr" presetSubtype="1" fill="hold" grpId="0" nodeType="clickEffect">
                                  <p:stCondLst>
                                    <p:cond delay="0"/>
                                  </p:stCondLst>
                                  <p:childTnLst>
                                    <p:set>
                                      <p:cBhvr>
                                        <p:cTn id="15" dur="1" fill="hold">
                                          <p:stCondLst>
                                            <p:cond delay="0"/>
                                          </p:stCondLst>
                                        </p:cTn>
                                        <p:tgtEl>
                                          <p:spTgt spid="40963"/>
                                        </p:tgtEl>
                                        <p:attrNameLst>
                                          <p:attrName>style.visibility</p:attrName>
                                        </p:attrNameLst>
                                      </p:cBhvr>
                                      <p:to>
                                        <p:strVal val="visible"/>
                                      </p:to>
                                    </p:set>
                                    <p:animEffect transition="in" filter="slide(fromTop)">
                                      <p:cBhvr>
                                        <p:cTn id="16" dur="500"/>
                                        <p:tgtEl>
                                          <p:spTgt spid="40963"/>
                                        </p:tgtEl>
                                      </p:cBhvr>
                                    </p:animEffect>
                                  </p:childTnLst>
                                </p:cTn>
                              </p:par>
                            </p:childTnLst>
                          </p:cTn>
                        </p:par>
                        <p:par>
                          <p:cTn id="17" fill="hold" nodeType="afterGroup">
                            <p:stCondLst>
                              <p:cond delay="500"/>
                            </p:stCondLst>
                            <p:childTnLst>
                              <p:par>
                                <p:cTn id="18" presetID="12" presetClass="entr" presetSubtype="8" fill="hold" grpId="0" nodeType="afterEffect">
                                  <p:stCondLst>
                                    <p:cond delay="0"/>
                                  </p:stCondLst>
                                  <p:childTnLst>
                                    <p:set>
                                      <p:cBhvr>
                                        <p:cTn id="19" dur="1" fill="hold">
                                          <p:stCondLst>
                                            <p:cond delay="0"/>
                                          </p:stCondLst>
                                        </p:cTn>
                                        <p:tgtEl>
                                          <p:spTgt spid="40968"/>
                                        </p:tgtEl>
                                        <p:attrNameLst>
                                          <p:attrName>style.visibility</p:attrName>
                                        </p:attrNameLst>
                                      </p:cBhvr>
                                      <p:to>
                                        <p:strVal val="visible"/>
                                      </p:to>
                                    </p:set>
                                    <p:animEffect transition="in" filter="slide(fromLeft)">
                                      <p:cBhvr>
                                        <p:cTn id="20" dur="500"/>
                                        <p:tgtEl>
                                          <p:spTgt spid="40968"/>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2" presetClass="entr" presetSubtype="1" fill="hold" nodeType="clickEffect">
                                  <p:stCondLst>
                                    <p:cond delay="0"/>
                                  </p:stCondLst>
                                  <p:childTnLst>
                                    <p:set>
                                      <p:cBhvr>
                                        <p:cTn id="24" dur="1" fill="hold">
                                          <p:stCondLst>
                                            <p:cond delay="0"/>
                                          </p:stCondLst>
                                        </p:cTn>
                                        <p:tgtEl>
                                          <p:spTgt spid="40966"/>
                                        </p:tgtEl>
                                        <p:attrNameLst>
                                          <p:attrName>style.visibility</p:attrName>
                                        </p:attrNameLst>
                                      </p:cBhvr>
                                      <p:to>
                                        <p:strVal val="visible"/>
                                      </p:to>
                                    </p:set>
                                    <p:animEffect transition="in" filter="slide(fromTop)">
                                      <p:cBhvr>
                                        <p:cTn id="25" dur="500"/>
                                        <p:tgtEl>
                                          <p:spTgt spid="40966"/>
                                        </p:tgtEl>
                                      </p:cBhvr>
                                    </p:animEffect>
                                  </p:childTnLst>
                                </p:cTn>
                              </p:par>
                            </p:childTnLst>
                          </p:cTn>
                        </p:par>
                        <p:par>
                          <p:cTn id="26" fill="hold" nodeType="afterGroup">
                            <p:stCondLst>
                              <p:cond delay="500"/>
                            </p:stCondLst>
                            <p:childTnLst>
                              <p:par>
                                <p:cTn id="27" presetID="12" presetClass="entr" presetSubtype="8" fill="hold" grpId="0" nodeType="afterEffect">
                                  <p:stCondLst>
                                    <p:cond delay="0"/>
                                  </p:stCondLst>
                                  <p:childTnLst>
                                    <p:set>
                                      <p:cBhvr>
                                        <p:cTn id="28" dur="1" fill="hold">
                                          <p:stCondLst>
                                            <p:cond delay="0"/>
                                          </p:stCondLst>
                                        </p:cTn>
                                        <p:tgtEl>
                                          <p:spTgt spid="40969"/>
                                        </p:tgtEl>
                                        <p:attrNameLst>
                                          <p:attrName>style.visibility</p:attrName>
                                        </p:attrNameLst>
                                      </p:cBhvr>
                                      <p:to>
                                        <p:strVal val="visible"/>
                                      </p:to>
                                    </p:set>
                                    <p:animEffect transition="in" filter="slide(fromLeft)">
                                      <p:cBhvr>
                                        <p:cTn id="29" dur="500"/>
                                        <p:tgtEl>
                                          <p:spTgt spid="40969"/>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12" presetClass="entr" presetSubtype="1" fill="hold" grpId="0" nodeType="clickEffect">
                                  <p:stCondLst>
                                    <p:cond delay="0"/>
                                  </p:stCondLst>
                                  <p:childTnLst>
                                    <p:set>
                                      <p:cBhvr>
                                        <p:cTn id="33" dur="1" fill="hold">
                                          <p:stCondLst>
                                            <p:cond delay="0"/>
                                          </p:stCondLst>
                                        </p:cTn>
                                        <p:tgtEl>
                                          <p:spTgt spid="40964"/>
                                        </p:tgtEl>
                                        <p:attrNameLst>
                                          <p:attrName>style.visibility</p:attrName>
                                        </p:attrNameLst>
                                      </p:cBhvr>
                                      <p:to>
                                        <p:strVal val="visible"/>
                                      </p:to>
                                    </p:set>
                                    <p:animEffect transition="in" filter="slide(fromTop)">
                                      <p:cBhvr>
                                        <p:cTn id="34" dur="500"/>
                                        <p:tgtEl>
                                          <p:spTgt spid="40964"/>
                                        </p:tgtEl>
                                      </p:cBhvr>
                                    </p:animEffect>
                                  </p:childTnLst>
                                </p:cTn>
                              </p:par>
                            </p:childTnLst>
                          </p:cTn>
                        </p:par>
                        <p:par>
                          <p:cTn id="35" fill="hold" nodeType="afterGroup">
                            <p:stCondLst>
                              <p:cond delay="500"/>
                            </p:stCondLst>
                            <p:childTnLst>
                              <p:par>
                                <p:cTn id="36" presetID="12" presetClass="entr" presetSubtype="8" fill="hold" grpId="0" nodeType="afterEffect">
                                  <p:stCondLst>
                                    <p:cond delay="0"/>
                                  </p:stCondLst>
                                  <p:childTnLst>
                                    <p:set>
                                      <p:cBhvr>
                                        <p:cTn id="37" dur="1" fill="hold">
                                          <p:stCondLst>
                                            <p:cond delay="0"/>
                                          </p:stCondLst>
                                        </p:cTn>
                                        <p:tgtEl>
                                          <p:spTgt spid="40970"/>
                                        </p:tgtEl>
                                        <p:attrNameLst>
                                          <p:attrName>style.visibility</p:attrName>
                                        </p:attrNameLst>
                                      </p:cBhvr>
                                      <p:to>
                                        <p:strVal val="visible"/>
                                      </p:to>
                                    </p:set>
                                    <p:animEffect transition="in" filter="slide(fromLeft)">
                                      <p:cBhvr>
                                        <p:cTn id="38" dur="500"/>
                                        <p:tgtEl>
                                          <p:spTgt spid="40970"/>
                                        </p:tgtEl>
                                      </p:cBhvr>
                                    </p:animEffect>
                                  </p:childTnLst>
                                </p:cTn>
                              </p:par>
                            </p:childTnLst>
                          </p:cTn>
                        </p:par>
                        <p:par>
                          <p:cTn id="39" fill="hold" nodeType="afterGroup">
                            <p:stCondLst>
                              <p:cond delay="1000"/>
                            </p:stCondLst>
                            <p:childTnLst>
                              <p:par>
                                <p:cTn id="40" presetID="9" presetClass="entr" presetSubtype="0" fill="hold" nodeType="afterEffect">
                                  <p:stCondLst>
                                    <p:cond delay="3000"/>
                                  </p:stCondLst>
                                  <p:childTnLst>
                                    <p:set>
                                      <p:cBhvr>
                                        <p:cTn id="41" dur="1" fill="hold">
                                          <p:stCondLst>
                                            <p:cond delay="0"/>
                                          </p:stCondLst>
                                        </p:cTn>
                                        <p:tgtEl>
                                          <p:spTgt spid="40988"/>
                                        </p:tgtEl>
                                        <p:attrNameLst>
                                          <p:attrName>style.visibility</p:attrName>
                                        </p:attrNameLst>
                                      </p:cBhvr>
                                      <p:to>
                                        <p:strVal val="visible"/>
                                      </p:to>
                                    </p:set>
                                    <p:animEffect transition="in" filter="dissolve">
                                      <p:cBhvr>
                                        <p:cTn id="42" dur="500"/>
                                        <p:tgtEl>
                                          <p:spTgt spid="40988"/>
                                        </p:tgtEl>
                                      </p:cBhvr>
                                    </p:animEffect>
                                  </p:childTnLst>
                                </p:cTn>
                              </p:par>
                            </p:childTnLst>
                          </p:cTn>
                        </p:par>
                        <p:par>
                          <p:cTn id="43" fill="hold" nodeType="afterGroup">
                            <p:stCondLst>
                              <p:cond delay="4500"/>
                            </p:stCondLst>
                            <p:childTnLst>
                              <p:par>
                                <p:cTn id="44" presetID="9" presetClass="entr" presetSubtype="0" fill="hold" nodeType="afterEffect">
                                  <p:stCondLst>
                                    <p:cond delay="0"/>
                                  </p:stCondLst>
                                  <p:childTnLst>
                                    <p:set>
                                      <p:cBhvr>
                                        <p:cTn id="45" dur="1" fill="hold">
                                          <p:stCondLst>
                                            <p:cond delay="0"/>
                                          </p:stCondLst>
                                        </p:cTn>
                                        <p:tgtEl>
                                          <p:spTgt spid="40984"/>
                                        </p:tgtEl>
                                        <p:attrNameLst>
                                          <p:attrName>style.visibility</p:attrName>
                                        </p:attrNameLst>
                                      </p:cBhvr>
                                      <p:to>
                                        <p:strVal val="visible"/>
                                      </p:to>
                                    </p:set>
                                    <p:animEffect transition="in" filter="dissolve">
                                      <p:cBhvr>
                                        <p:cTn id="46" dur="500"/>
                                        <p:tgtEl>
                                          <p:spTgt spid="40984"/>
                                        </p:tgtEl>
                                      </p:cBhvr>
                                    </p:animEffect>
                                  </p:childTnLst>
                                </p:cTn>
                              </p:par>
                            </p:childTnLst>
                          </p:cTn>
                        </p:par>
                        <p:par>
                          <p:cTn id="47" fill="hold" nodeType="afterGroup">
                            <p:stCondLst>
                              <p:cond delay="5000"/>
                            </p:stCondLst>
                            <p:childTnLst>
                              <p:par>
                                <p:cTn id="48" presetID="9" presetClass="entr" presetSubtype="0" fill="hold" nodeType="afterEffect">
                                  <p:stCondLst>
                                    <p:cond delay="0"/>
                                  </p:stCondLst>
                                  <p:childTnLst>
                                    <p:set>
                                      <p:cBhvr>
                                        <p:cTn id="49" dur="1" fill="hold">
                                          <p:stCondLst>
                                            <p:cond delay="0"/>
                                          </p:stCondLst>
                                        </p:cTn>
                                        <p:tgtEl>
                                          <p:spTgt spid="40976"/>
                                        </p:tgtEl>
                                        <p:attrNameLst>
                                          <p:attrName>style.visibility</p:attrName>
                                        </p:attrNameLst>
                                      </p:cBhvr>
                                      <p:to>
                                        <p:strVal val="visible"/>
                                      </p:to>
                                    </p:set>
                                    <p:animEffect transition="in" filter="dissolve">
                                      <p:cBhvr>
                                        <p:cTn id="50" dur="500"/>
                                        <p:tgtEl>
                                          <p:spTgt spid="40976"/>
                                        </p:tgtEl>
                                      </p:cBhvr>
                                    </p:animEffect>
                                  </p:childTnLst>
                                </p:cTn>
                              </p:par>
                            </p:childTnLst>
                          </p:cTn>
                        </p:par>
                      </p:childTnLst>
                    </p:cTn>
                  </p:par>
                  <p:par>
                    <p:cTn id="51" fill="hold" nodeType="clickPar">
                      <p:stCondLst>
                        <p:cond delay="indefinite"/>
                      </p:stCondLst>
                      <p:childTnLst>
                        <p:par>
                          <p:cTn id="52" fill="hold" nodeType="withGroup">
                            <p:stCondLst>
                              <p:cond delay="0"/>
                            </p:stCondLst>
                            <p:childTnLst>
                              <p:par>
                                <p:cTn id="53" presetID="12" presetClass="entr" presetSubtype="1" fill="hold" nodeType="clickEffect">
                                  <p:stCondLst>
                                    <p:cond delay="0"/>
                                  </p:stCondLst>
                                  <p:childTnLst>
                                    <p:set>
                                      <p:cBhvr>
                                        <p:cTn id="54" dur="1" fill="hold">
                                          <p:stCondLst>
                                            <p:cond delay="0"/>
                                          </p:stCondLst>
                                        </p:cTn>
                                        <p:tgtEl>
                                          <p:spTgt spid="40965"/>
                                        </p:tgtEl>
                                        <p:attrNameLst>
                                          <p:attrName>style.visibility</p:attrName>
                                        </p:attrNameLst>
                                      </p:cBhvr>
                                      <p:to>
                                        <p:strVal val="visible"/>
                                      </p:to>
                                    </p:set>
                                    <p:animEffect transition="in" filter="slide(fromTop)">
                                      <p:cBhvr>
                                        <p:cTn id="55" dur="500"/>
                                        <p:tgtEl>
                                          <p:spTgt spid="409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2" grpId="0"/>
      <p:bldP spid="40963" grpId="0"/>
      <p:bldP spid="40964" grpId="0"/>
      <p:bldP spid="40967" grpId="0" animBg="1"/>
      <p:bldP spid="40968" grpId="0" animBg="1"/>
      <p:bldP spid="40969" grpId="0" animBg="1"/>
      <p:bldP spid="4097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 Box 2"/>
          <p:cNvSpPr txBox="1">
            <a:spLocks noChangeArrowheads="1"/>
          </p:cNvSpPr>
          <p:nvPr/>
        </p:nvSpPr>
        <p:spPr bwMode="auto">
          <a:xfrm>
            <a:off x="1524000" y="1203326"/>
            <a:ext cx="9144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 altLang="tr-TR" dirty="0"/>
              <a:t>In general, the term unemployment refers to </a:t>
            </a:r>
            <a:r>
              <a:rPr lang="en" altLang="tr-TR" b="1" dirty="0"/>
              <a:t>non-voluntary unemployment.</a:t>
            </a:r>
            <a:endParaRPr lang="tr-TR" altLang="tr-TR" b="1" dirty="0"/>
          </a:p>
        </p:txBody>
      </p:sp>
      <p:sp>
        <p:nvSpPr>
          <p:cNvPr id="39940" name="Text Box 4"/>
          <p:cNvSpPr txBox="1">
            <a:spLocks noChangeArrowheads="1"/>
          </p:cNvSpPr>
          <p:nvPr/>
        </p:nvSpPr>
        <p:spPr bwMode="auto">
          <a:xfrm>
            <a:off x="1524000" y="1974850"/>
            <a:ext cx="9144000"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b="1" dirty="0" err="1"/>
              <a:t>Types</a:t>
            </a:r>
            <a:r>
              <a:rPr lang="tr-TR" altLang="tr-TR" b="1" dirty="0"/>
              <a:t> of </a:t>
            </a:r>
            <a:r>
              <a:rPr lang="tr-TR" altLang="tr-TR" b="1" dirty="0" err="1"/>
              <a:t>unemployment</a:t>
            </a:r>
            <a:r>
              <a:rPr lang="tr-TR" altLang="tr-TR" b="1" dirty="0"/>
              <a:t> </a:t>
            </a:r>
            <a:r>
              <a:rPr lang="tr-TR" altLang="tr-TR" b="1" dirty="0" err="1"/>
              <a:t>are</a:t>
            </a:r>
            <a:r>
              <a:rPr lang="tr-TR" altLang="tr-TR" b="1" dirty="0"/>
              <a:t>;</a:t>
            </a:r>
          </a:p>
          <a:p>
            <a:pPr eaLnBrk="1" hangingPunct="1"/>
            <a:r>
              <a:rPr lang="tr-TR" altLang="tr-TR" b="1" dirty="0">
                <a:solidFill>
                  <a:schemeClr val="hlink"/>
                </a:solidFill>
              </a:rPr>
              <a:t>		</a:t>
            </a:r>
            <a:r>
              <a:rPr lang="tr-TR" altLang="tr-TR" b="1" dirty="0" err="1">
                <a:solidFill>
                  <a:schemeClr val="hlink"/>
                </a:solidFill>
              </a:rPr>
              <a:t>cyclical</a:t>
            </a:r>
            <a:r>
              <a:rPr lang="tr-TR" altLang="tr-TR" b="1" dirty="0">
                <a:solidFill>
                  <a:schemeClr val="hlink"/>
                </a:solidFill>
              </a:rPr>
              <a:t> </a:t>
            </a:r>
            <a:r>
              <a:rPr lang="tr-TR" altLang="tr-TR" b="1" dirty="0" err="1">
                <a:solidFill>
                  <a:schemeClr val="hlink"/>
                </a:solidFill>
              </a:rPr>
              <a:t>unemployment</a:t>
            </a:r>
            <a:r>
              <a:rPr lang="tr-TR" altLang="tr-TR" b="1" dirty="0">
                <a:solidFill>
                  <a:schemeClr val="hlink"/>
                </a:solidFill>
              </a:rPr>
              <a:t>,</a:t>
            </a:r>
          </a:p>
          <a:p>
            <a:pPr eaLnBrk="1" hangingPunct="1"/>
            <a:r>
              <a:rPr lang="tr-TR" altLang="tr-TR" b="1" dirty="0">
                <a:solidFill>
                  <a:schemeClr val="hlink"/>
                </a:solidFill>
              </a:rPr>
              <a:t>		</a:t>
            </a:r>
            <a:r>
              <a:rPr lang="tr-TR" altLang="tr-TR" b="1" dirty="0" err="1">
                <a:solidFill>
                  <a:schemeClr val="hlink"/>
                </a:solidFill>
              </a:rPr>
              <a:t>seasonal</a:t>
            </a:r>
            <a:r>
              <a:rPr lang="tr-TR" altLang="tr-TR" b="1" dirty="0">
                <a:solidFill>
                  <a:schemeClr val="hlink"/>
                </a:solidFill>
              </a:rPr>
              <a:t> </a:t>
            </a:r>
            <a:r>
              <a:rPr lang="tr-TR" altLang="tr-TR" b="1" dirty="0" err="1">
                <a:solidFill>
                  <a:schemeClr val="hlink"/>
                </a:solidFill>
              </a:rPr>
              <a:t>unemployment</a:t>
            </a:r>
            <a:endParaRPr lang="tr-TR" altLang="tr-TR" b="1" dirty="0">
              <a:solidFill>
                <a:schemeClr val="hlink"/>
              </a:solidFill>
            </a:endParaRPr>
          </a:p>
          <a:p>
            <a:pPr eaLnBrk="1" hangingPunct="1"/>
            <a:r>
              <a:rPr lang="tr-TR" altLang="tr-TR" b="1" dirty="0">
                <a:solidFill>
                  <a:schemeClr val="hlink"/>
                </a:solidFill>
              </a:rPr>
              <a:t>		</a:t>
            </a:r>
            <a:r>
              <a:rPr lang="tr-TR" altLang="tr-TR" b="1" dirty="0" err="1">
                <a:solidFill>
                  <a:schemeClr val="hlink"/>
                </a:solidFill>
              </a:rPr>
              <a:t>technological</a:t>
            </a:r>
            <a:r>
              <a:rPr lang="tr-TR" altLang="tr-TR" b="1" dirty="0">
                <a:solidFill>
                  <a:schemeClr val="hlink"/>
                </a:solidFill>
              </a:rPr>
              <a:t> </a:t>
            </a:r>
            <a:r>
              <a:rPr lang="tr-TR" altLang="tr-TR" b="1" dirty="0" err="1">
                <a:solidFill>
                  <a:schemeClr val="hlink"/>
                </a:solidFill>
              </a:rPr>
              <a:t>unemployment</a:t>
            </a:r>
            <a:endParaRPr lang="tr-TR" altLang="tr-TR" b="1" dirty="0">
              <a:solidFill>
                <a:schemeClr val="hlink"/>
              </a:solidFill>
            </a:endParaRPr>
          </a:p>
          <a:p>
            <a:pPr eaLnBrk="1" hangingPunct="1"/>
            <a:r>
              <a:rPr lang="tr-TR" altLang="tr-TR" b="1" dirty="0">
                <a:solidFill>
                  <a:schemeClr val="hlink"/>
                </a:solidFill>
              </a:rPr>
              <a:t>		</a:t>
            </a:r>
            <a:r>
              <a:rPr lang="tr-TR" altLang="tr-TR" b="1" dirty="0" err="1">
                <a:solidFill>
                  <a:schemeClr val="hlink"/>
                </a:solidFill>
              </a:rPr>
              <a:t>hidden</a:t>
            </a:r>
            <a:r>
              <a:rPr lang="tr-TR" altLang="tr-TR" b="1" dirty="0">
                <a:solidFill>
                  <a:schemeClr val="hlink"/>
                </a:solidFill>
              </a:rPr>
              <a:t> </a:t>
            </a:r>
            <a:r>
              <a:rPr lang="tr-TR" altLang="tr-TR" b="1" dirty="0" err="1">
                <a:solidFill>
                  <a:schemeClr val="hlink"/>
                </a:solidFill>
              </a:rPr>
              <a:t>unemployment</a:t>
            </a:r>
            <a:endParaRPr lang="tr-TR" altLang="tr-TR" dirty="0"/>
          </a:p>
        </p:txBody>
      </p:sp>
      <p:sp>
        <p:nvSpPr>
          <p:cNvPr id="39941" name="Text Box 5"/>
          <p:cNvSpPr txBox="1">
            <a:spLocks noChangeArrowheads="1"/>
          </p:cNvSpPr>
          <p:nvPr/>
        </p:nvSpPr>
        <p:spPr bwMode="auto">
          <a:xfrm>
            <a:off x="1524000" y="3846513"/>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 altLang="tr-TR" dirty="0"/>
              <a:t>A significant part of the active population in Turkey is estimated that 15-20 percent is hidden unemployment.</a:t>
            </a:r>
            <a:endParaRPr lang="tr-TR" altLang="tr-TR" dirty="0"/>
          </a:p>
        </p:txBody>
      </p:sp>
      <p:sp>
        <p:nvSpPr>
          <p:cNvPr id="39942" name="Text Box 6"/>
          <p:cNvSpPr txBox="1">
            <a:spLocks noChangeArrowheads="1"/>
          </p:cNvSpPr>
          <p:nvPr/>
        </p:nvSpPr>
        <p:spPr bwMode="auto">
          <a:xfrm>
            <a:off x="1524000" y="4894263"/>
            <a:ext cx="9144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 altLang="tr-TR" dirty="0"/>
              <a:t>Technical marginal productivity of those identified as hidden unemployed is zero.</a:t>
            </a:r>
            <a:endParaRPr lang="tr-TR" altLang="tr-TR" dirty="0"/>
          </a:p>
        </p:txBody>
      </p:sp>
      <p:sp>
        <p:nvSpPr>
          <p:cNvPr id="39943" name="Text Box 7"/>
          <p:cNvSpPr txBox="1">
            <a:spLocks noChangeArrowheads="1"/>
          </p:cNvSpPr>
          <p:nvPr/>
        </p:nvSpPr>
        <p:spPr bwMode="auto">
          <a:xfrm>
            <a:off x="1524000" y="5667376"/>
            <a:ext cx="9144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 altLang="tr-TR" dirty="0"/>
              <a:t>Such unemployed people are mostly concentrated in the agricultural sector in rural areas.</a:t>
            </a:r>
            <a:endParaRPr lang="tr-TR" altLang="tr-TR" dirty="0"/>
          </a:p>
        </p:txBody>
      </p:sp>
      <p:sp>
        <p:nvSpPr>
          <p:cNvPr id="39944" name="Line 8"/>
          <p:cNvSpPr>
            <a:spLocks noChangeShapeType="1"/>
          </p:cNvSpPr>
          <p:nvPr/>
        </p:nvSpPr>
        <p:spPr bwMode="auto">
          <a:xfrm>
            <a:off x="1524000" y="1771650"/>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39945" name="Line 9"/>
          <p:cNvSpPr>
            <a:spLocks noChangeShapeType="1"/>
          </p:cNvSpPr>
          <p:nvPr/>
        </p:nvSpPr>
        <p:spPr bwMode="auto">
          <a:xfrm>
            <a:off x="1524000" y="3643313"/>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39946" name="Line 10"/>
          <p:cNvSpPr>
            <a:spLocks noChangeShapeType="1"/>
          </p:cNvSpPr>
          <p:nvPr/>
        </p:nvSpPr>
        <p:spPr bwMode="auto">
          <a:xfrm>
            <a:off x="1524000" y="4691063"/>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39947" name="Line 11"/>
          <p:cNvSpPr>
            <a:spLocks noChangeShapeType="1"/>
          </p:cNvSpPr>
          <p:nvPr/>
        </p:nvSpPr>
        <p:spPr bwMode="auto">
          <a:xfrm>
            <a:off x="1524000" y="5464175"/>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413535265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39938"/>
                                        </p:tgtEl>
                                        <p:attrNameLst>
                                          <p:attrName>style.visibility</p:attrName>
                                        </p:attrNameLst>
                                      </p:cBhvr>
                                      <p:to>
                                        <p:strVal val="visible"/>
                                      </p:to>
                                    </p:set>
                                    <p:animEffect transition="in" filter="slide(fromTop)">
                                      <p:cBhvr>
                                        <p:cTn id="7" dur="500"/>
                                        <p:tgtEl>
                                          <p:spTgt spid="39938"/>
                                        </p:tgtEl>
                                      </p:cBhvr>
                                    </p:animEffect>
                                  </p:childTnLst>
                                </p:cTn>
                              </p:par>
                            </p:childTnLst>
                          </p:cTn>
                        </p:par>
                        <p:par>
                          <p:cTn id="8" fill="hold" nodeType="afterGroup">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39944"/>
                                        </p:tgtEl>
                                        <p:attrNameLst>
                                          <p:attrName>style.visibility</p:attrName>
                                        </p:attrNameLst>
                                      </p:cBhvr>
                                      <p:to>
                                        <p:strVal val="visible"/>
                                      </p:to>
                                    </p:set>
                                    <p:animEffect transition="in" filter="slide(fromLeft)">
                                      <p:cBhvr>
                                        <p:cTn id="11" dur="500"/>
                                        <p:tgtEl>
                                          <p:spTgt spid="39944"/>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2" presetClass="entr" presetSubtype="1" fill="hold" grpId="0" nodeType="clickEffect">
                                  <p:stCondLst>
                                    <p:cond delay="0"/>
                                  </p:stCondLst>
                                  <p:childTnLst>
                                    <p:set>
                                      <p:cBhvr>
                                        <p:cTn id="15" dur="1" fill="hold">
                                          <p:stCondLst>
                                            <p:cond delay="0"/>
                                          </p:stCondLst>
                                        </p:cTn>
                                        <p:tgtEl>
                                          <p:spTgt spid="39940"/>
                                        </p:tgtEl>
                                        <p:attrNameLst>
                                          <p:attrName>style.visibility</p:attrName>
                                        </p:attrNameLst>
                                      </p:cBhvr>
                                      <p:to>
                                        <p:strVal val="visible"/>
                                      </p:to>
                                    </p:set>
                                    <p:animEffect transition="in" filter="slide(fromTop)">
                                      <p:cBhvr>
                                        <p:cTn id="16" dur="500"/>
                                        <p:tgtEl>
                                          <p:spTgt spid="39940"/>
                                        </p:tgtEl>
                                      </p:cBhvr>
                                    </p:animEffect>
                                  </p:childTnLst>
                                </p:cTn>
                              </p:par>
                            </p:childTnLst>
                          </p:cTn>
                        </p:par>
                        <p:par>
                          <p:cTn id="17" fill="hold" nodeType="afterGroup">
                            <p:stCondLst>
                              <p:cond delay="500"/>
                            </p:stCondLst>
                            <p:childTnLst>
                              <p:par>
                                <p:cTn id="18" presetID="12" presetClass="entr" presetSubtype="8" fill="hold" grpId="0" nodeType="afterEffect">
                                  <p:stCondLst>
                                    <p:cond delay="0"/>
                                  </p:stCondLst>
                                  <p:childTnLst>
                                    <p:set>
                                      <p:cBhvr>
                                        <p:cTn id="19" dur="1" fill="hold">
                                          <p:stCondLst>
                                            <p:cond delay="0"/>
                                          </p:stCondLst>
                                        </p:cTn>
                                        <p:tgtEl>
                                          <p:spTgt spid="39945"/>
                                        </p:tgtEl>
                                        <p:attrNameLst>
                                          <p:attrName>style.visibility</p:attrName>
                                        </p:attrNameLst>
                                      </p:cBhvr>
                                      <p:to>
                                        <p:strVal val="visible"/>
                                      </p:to>
                                    </p:set>
                                    <p:animEffect transition="in" filter="slide(fromLeft)">
                                      <p:cBhvr>
                                        <p:cTn id="20" dur="500"/>
                                        <p:tgtEl>
                                          <p:spTgt spid="39945"/>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2" presetClass="entr" presetSubtype="1" fill="hold" grpId="0" nodeType="clickEffect">
                                  <p:stCondLst>
                                    <p:cond delay="0"/>
                                  </p:stCondLst>
                                  <p:childTnLst>
                                    <p:set>
                                      <p:cBhvr>
                                        <p:cTn id="24" dur="1" fill="hold">
                                          <p:stCondLst>
                                            <p:cond delay="0"/>
                                          </p:stCondLst>
                                        </p:cTn>
                                        <p:tgtEl>
                                          <p:spTgt spid="39941"/>
                                        </p:tgtEl>
                                        <p:attrNameLst>
                                          <p:attrName>style.visibility</p:attrName>
                                        </p:attrNameLst>
                                      </p:cBhvr>
                                      <p:to>
                                        <p:strVal val="visible"/>
                                      </p:to>
                                    </p:set>
                                    <p:animEffect transition="in" filter="slide(fromTop)">
                                      <p:cBhvr>
                                        <p:cTn id="25" dur="500"/>
                                        <p:tgtEl>
                                          <p:spTgt spid="39941"/>
                                        </p:tgtEl>
                                      </p:cBhvr>
                                    </p:animEffect>
                                  </p:childTnLst>
                                </p:cTn>
                              </p:par>
                            </p:childTnLst>
                          </p:cTn>
                        </p:par>
                        <p:par>
                          <p:cTn id="26" fill="hold" nodeType="afterGroup">
                            <p:stCondLst>
                              <p:cond delay="500"/>
                            </p:stCondLst>
                            <p:childTnLst>
                              <p:par>
                                <p:cTn id="27" presetID="12" presetClass="entr" presetSubtype="8" fill="hold" grpId="0" nodeType="afterEffect">
                                  <p:stCondLst>
                                    <p:cond delay="0"/>
                                  </p:stCondLst>
                                  <p:childTnLst>
                                    <p:set>
                                      <p:cBhvr>
                                        <p:cTn id="28" dur="1" fill="hold">
                                          <p:stCondLst>
                                            <p:cond delay="0"/>
                                          </p:stCondLst>
                                        </p:cTn>
                                        <p:tgtEl>
                                          <p:spTgt spid="39946"/>
                                        </p:tgtEl>
                                        <p:attrNameLst>
                                          <p:attrName>style.visibility</p:attrName>
                                        </p:attrNameLst>
                                      </p:cBhvr>
                                      <p:to>
                                        <p:strVal val="visible"/>
                                      </p:to>
                                    </p:set>
                                    <p:animEffect transition="in" filter="slide(fromLeft)">
                                      <p:cBhvr>
                                        <p:cTn id="29" dur="500"/>
                                        <p:tgtEl>
                                          <p:spTgt spid="39946"/>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12" presetClass="entr" presetSubtype="1" fill="hold" grpId="0" nodeType="clickEffect">
                                  <p:stCondLst>
                                    <p:cond delay="0"/>
                                  </p:stCondLst>
                                  <p:childTnLst>
                                    <p:set>
                                      <p:cBhvr>
                                        <p:cTn id="33" dur="1" fill="hold">
                                          <p:stCondLst>
                                            <p:cond delay="0"/>
                                          </p:stCondLst>
                                        </p:cTn>
                                        <p:tgtEl>
                                          <p:spTgt spid="39942"/>
                                        </p:tgtEl>
                                        <p:attrNameLst>
                                          <p:attrName>style.visibility</p:attrName>
                                        </p:attrNameLst>
                                      </p:cBhvr>
                                      <p:to>
                                        <p:strVal val="visible"/>
                                      </p:to>
                                    </p:set>
                                    <p:animEffect transition="in" filter="slide(fromTop)">
                                      <p:cBhvr>
                                        <p:cTn id="34" dur="500"/>
                                        <p:tgtEl>
                                          <p:spTgt spid="39942"/>
                                        </p:tgtEl>
                                      </p:cBhvr>
                                    </p:animEffect>
                                  </p:childTnLst>
                                </p:cTn>
                              </p:par>
                            </p:childTnLst>
                          </p:cTn>
                        </p:par>
                        <p:par>
                          <p:cTn id="35" fill="hold" nodeType="afterGroup">
                            <p:stCondLst>
                              <p:cond delay="500"/>
                            </p:stCondLst>
                            <p:childTnLst>
                              <p:par>
                                <p:cTn id="36" presetID="12" presetClass="entr" presetSubtype="8" fill="hold" grpId="0" nodeType="afterEffect">
                                  <p:stCondLst>
                                    <p:cond delay="0"/>
                                  </p:stCondLst>
                                  <p:childTnLst>
                                    <p:set>
                                      <p:cBhvr>
                                        <p:cTn id="37" dur="1" fill="hold">
                                          <p:stCondLst>
                                            <p:cond delay="0"/>
                                          </p:stCondLst>
                                        </p:cTn>
                                        <p:tgtEl>
                                          <p:spTgt spid="39947"/>
                                        </p:tgtEl>
                                        <p:attrNameLst>
                                          <p:attrName>style.visibility</p:attrName>
                                        </p:attrNameLst>
                                      </p:cBhvr>
                                      <p:to>
                                        <p:strVal val="visible"/>
                                      </p:to>
                                    </p:set>
                                    <p:animEffect transition="in" filter="slide(fromLeft)">
                                      <p:cBhvr>
                                        <p:cTn id="38" dur="500"/>
                                        <p:tgtEl>
                                          <p:spTgt spid="39947"/>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12" presetClass="entr" presetSubtype="1" fill="hold" grpId="0" nodeType="clickEffect">
                                  <p:stCondLst>
                                    <p:cond delay="0"/>
                                  </p:stCondLst>
                                  <p:childTnLst>
                                    <p:set>
                                      <p:cBhvr>
                                        <p:cTn id="42" dur="1" fill="hold">
                                          <p:stCondLst>
                                            <p:cond delay="0"/>
                                          </p:stCondLst>
                                        </p:cTn>
                                        <p:tgtEl>
                                          <p:spTgt spid="39943"/>
                                        </p:tgtEl>
                                        <p:attrNameLst>
                                          <p:attrName>style.visibility</p:attrName>
                                        </p:attrNameLst>
                                      </p:cBhvr>
                                      <p:to>
                                        <p:strVal val="visible"/>
                                      </p:to>
                                    </p:set>
                                    <p:animEffect transition="in" filter="slide(fromTop)">
                                      <p:cBhvr>
                                        <p:cTn id="43" dur="500"/>
                                        <p:tgtEl>
                                          <p:spTgt spid="399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8" grpId="0"/>
      <p:bldP spid="39940" grpId="0"/>
      <p:bldP spid="39941" grpId="0"/>
      <p:bldP spid="39942" grpId="0"/>
      <p:bldP spid="39943" grpId="0"/>
      <p:bldP spid="39944" grpId="0" animBg="1"/>
      <p:bldP spid="39945" grpId="0" animBg="1"/>
      <p:bldP spid="39946" grpId="0" animBg="1"/>
      <p:bldP spid="3994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1"/>
          <p:cNvSpPr>
            <a:spLocks noChangeArrowheads="1"/>
          </p:cNvSpPr>
          <p:nvPr/>
        </p:nvSpPr>
        <p:spPr bwMode="auto">
          <a:xfrm>
            <a:off x="1847850" y="1036709"/>
            <a:ext cx="8351838" cy="5632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a:r>
              <a:rPr lang="en" altLang="tr-TR" sz="2000" dirty="0"/>
              <a:t>According to the data of Turkey Statistical Institute (TSI) "Household Labor Force Statistics, 2018 June" the number of unemployed in Turkey increased by </a:t>
            </a:r>
            <a:r>
              <a:rPr lang="en" altLang="tr-TR" sz="2000" b="1" dirty="0"/>
              <a:t>64 thousand </a:t>
            </a:r>
            <a:r>
              <a:rPr lang="en" altLang="tr-TR" sz="2000" dirty="0"/>
              <a:t>persons compared to June of the previous year 2018 and has reached </a:t>
            </a:r>
            <a:r>
              <a:rPr lang="en" altLang="tr-TR" sz="2000" b="1" dirty="0"/>
              <a:t>3 million 315 thousand </a:t>
            </a:r>
            <a:r>
              <a:rPr lang="en" altLang="tr-TR" sz="2000" dirty="0"/>
              <a:t>people.</a:t>
            </a:r>
            <a:r>
              <a:rPr lang="tr-TR" altLang="tr-TR" sz="2000" dirty="0"/>
              <a:t> </a:t>
            </a:r>
            <a:r>
              <a:rPr lang="en" altLang="tr-TR" sz="2000" dirty="0"/>
              <a:t>The unemployment rate stood at </a:t>
            </a:r>
            <a:r>
              <a:rPr lang="en" altLang="tr-TR" sz="2000" b="1" dirty="0"/>
              <a:t>10.2%.</a:t>
            </a:r>
            <a:r>
              <a:rPr lang="tr-TR" altLang="tr-TR" sz="2000" b="1" dirty="0"/>
              <a:t> </a:t>
            </a:r>
            <a:r>
              <a:rPr lang="en" altLang="tr-TR" sz="2000" dirty="0"/>
              <a:t>In the same period; The </a:t>
            </a:r>
            <a:r>
              <a:rPr lang="en" altLang="tr-TR" sz="2000" b="1" dirty="0"/>
              <a:t>non-agricultural unemployment </a:t>
            </a:r>
            <a:r>
              <a:rPr lang="en" altLang="tr-TR" sz="2000" dirty="0"/>
              <a:t>rate was estimated as </a:t>
            </a:r>
            <a:r>
              <a:rPr lang="en" altLang="tr-TR" sz="2000" b="1" dirty="0"/>
              <a:t>12.1%</a:t>
            </a:r>
            <a:r>
              <a:rPr lang="en" altLang="tr-TR" sz="2000" dirty="0"/>
              <a:t> with a </a:t>
            </a:r>
            <a:r>
              <a:rPr lang="en" altLang="tr-TR" sz="2000" b="1" dirty="0"/>
              <a:t>0.1 percentage </a:t>
            </a:r>
            <a:r>
              <a:rPr lang="en" altLang="tr-TR" sz="2000" dirty="0"/>
              <a:t>point decrease.</a:t>
            </a:r>
            <a:endParaRPr lang="tr-TR" altLang="tr-TR" sz="2000" dirty="0"/>
          </a:p>
          <a:p>
            <a:pPr algn="just"/>
            <a:endParaRPr lang="tr-TR" altLang="tr-TR" sz="2000" dirty="0"/>
          </a:p>
          <a:p>
            <a:pPr algn="just"/>
            <a:r>
              <a:rPr lang="en" altLang="tr-TR" sz="2000" dirty="0"/>
              <a:t>While the </a:t>
            </a:r>
            <a:r>
              <a:rPr lang="en" altLang="tr-TR" sz="2000" b="1" dirty="0"/>
              <a:t>youth unemployment rate</a:t>
            </a:r>
            <a:r>
              <a:rPr lang="en" altLang="tr-TR" sz="2000" dirty="0"/>
              <a:t>, which includes the 15-24 age group, decreased by </a:t>
            </a:r>
            <a:r>
              <a:rPr lang="en" altLang="tr-TR" sz="2000" b="1" dirty="0"/>
              <a:t>1.2 points </a:t>
            </a:r>
            <a:r>
              <a:rPr lang="en" altLang="tr-TR" sz="2000" dirty="0"/>
              <a:t>to </a:t>
            </a:r>
            <a:r>
              <a:rPr lang="en" altLang="tr-TR" sz="2000" b="1" dirty="0"/>
              <a:t>19.4%</a:t>
            </a:r>
            <a:r>
              <a:rPr lang="en" altLang="tr-TR" sz="2000" dirty="0"/>
              <a:t>, it was </a:t>
            </a:r>
            <a:r>
              <a:rPr lang="en" altLang="tr-TR" sz="2000" b="1" dirty="0"/>
              <a:t>10.4%</a:t>
            </a:r>
            <a:r>
              <a:rPr lang="en" altLang="tr-TR" sz="2000" dirty="0"/>
              <a:t> in the 15-64 age group unchanged compared to the same period.</a:t>
            </a:r>
          </a:p>
          <a:p>
            <a:pPr algn="just"/>
            <a:endParaRPr lang="tr-TR" altLang="tr-TR" sz="2000" dirty="0"/>
          </a:p>
          <a:p>
            <a:pPr eaLnBrk="1" hangingPunct="1"/>
            <a:r>
              <a:rPr lang="en" altLang="tr-TR" sz="2000" dirty="0"/>
              <a:t>The number of those employed last year increased by </a:t>
            </a:r>
            <a:r>
              <a:rPr lang="en" altLang="tr-TR" sz="2000" b="1" dirty="0"/>
              <a:t>611 thousand </a:t>
            </a:r>
            <a:r>
              <a:rPr lang="en" altLang="tr-TR" sz="2000" dirty="0"/>
              <a:t>people compared to the previous year and reached to </a:t>
            </a:r>
            <a:r>
              <a:rPr lang="en" altLang="tr-TR" sz="2000" b="1" dirty="0"/>
              <a:t>29 million 314 thousand </a:t>
            </a:r>
            <a:r>
              <a:rPr lang="en" altLang="tr-TR" sz="2000" dirty="0"/>
              <a:t>people. While the number of employees in the agricultural sector decreased by </a:t>
            </a:r>
            <a:r>
              <a:rPr lang="en" altLang="tr-TR" sz="2000" b="1" dirty="0"/>
              <a:t>133 thousand </a:t>
            </a:r>
            <a:r>
              <a:rPr lang="en" altLang="tr-TR" sz="2000" dirty="0"/>
              <a:t>people compared to last year, the number of employees in non-agricultural sectors increased by </a:t>
            </a:r>
            <a:r>
              <a:rPr lang="en" altLang="tr-TR" sz="2000" b="1" dirty="0"/>
              <a:t>1 million 44 thousand</a:t>
            </a:r>
            <a:r>
              <a:rPr lang="en" altLang="tr-TR" sz="2000" dirty="0"/>
              <a:t> people.</a:t>
            </a:r>
            <a:endParaRPr lang="tr-TR" altLang="tr-TR" sz="2000" dirty="0">
              <a:cs typeface="Tahoma" panose="020B0604030504040204" pitchFamily="34" charset="0"/>
            </a:endParaRPr>
          </a:p>
        </p:txBody>
      </p:sp>
    </p:spTree>
    <p:extLst>
      <p:ext uri="{BB962C8B-B14F-4D97-AF65-F5344CB8AC3E}">
        <p14:creationId xmlns:p14="http://schemas.microsoft.com/office/powerpoint/2010/main" val="30846460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1 Dikdörtgen"/>
          <p:cNvSpPr>
            <a:spLocks noChangeArrowheads="1"/>
          </p:cNvSpPr>
          <p:nvPr/>
        </p:nvSpPr>
        <p:spPr bwMode="auto">
          <a:xfrm>
            <a:off x="1919288" y="1125539"/>
            <a:ext cx="7993062" cy="5632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en" altLang="tr-TR" sz="2000" dirty="0"/>
              <a:t>As of 2018, </a:t>
            </a:r>
            <a:r>
              <a:rPr lang="en" altLang="tr-TR" sz="2000" b="1" dirty="0"/>
              <a:t>19.2%</a:t>
            </a:r>
            <a:r>
              <a:rPr lang="en" altLang="tr-TR" sz="2000" dirty="0"/>
              <a:t> of those employed were </a:t>
            </a:r>
            <a:r>
              <a:rPr lang="en" altLang="tr-TR" sz="2000" b="1" dirty="0"/>
              <a:t>in agriculture</a:t>
            </a:r>
            <a:r>
              <a:rPr lang="en" altLang="tr-TR" sz="2000" dirty="0"/>
              <a:t>, </a:t>
            </a:r>
            <a:r>
              <a:rPr lang="en" altLang="tr-TR" sz="2000" b="1" dirty="0"/>
              <a:t>19.6%</a:t>
            </a:r>
            <a:r>
              <a:rPr lang="en" altLang="tr-TR" sz="2000" dirty="0"/>
              <a:t> in </a:t>
            </a:r>
            <a:r>
              <a:rPr lang="en" altLang="tr-TR" sz="2000" b="1" dirty="0"/>
              <a:t>industry,</a:t>
            </a:r>
            <a:r>
              <a:rPr lang="en" altLang="tr-TR" sz="2000" dirty="0"/>
              <a:t> </a:t>
            </a:r>
            <a:r>
              <a:rPr lang="en" altLang="tr-TR" sz="2000" b="1" dirty="0"/>
              <a:t>7.2% </a:t>
            </a:r>
            <a:r>
              <a:rPr lang="en" altLang="tr-TR" sz="2000" dirty="0"/>
              <a:t>in </a:t>
            </a:r>
            <a:r>
              <a:rPr lang="en" altLang="tr-TR" sz="2000" b="1" dirty="0"/>
              <a:t>construction</a:t>
            </a:r>
            <a:r>
              <a:rPr lang="en" altLang="tr-TR" sz="2000" dirty="0"/>
              <a:t> and </a:t>
            </a:r>
            <a:r>
              <a:rPr lang="en" altLang="tr-TR" sz="2000" b="1" dirty="0"/>
              <a:t>54%</a:t>
            </a:r>
            <a:r>
              <a:rPr lang="en" altLang="tr-TR" sz="2000" dirty="0"/>
              <a:t> in </a:t>
            </a:r>
            <a:r>
              <a:rPr lang="en" altLang="tr-TR" sz="2000" b="1" dirty="0"/>
              <a:t>services.</a:t>
            </a:r>
          </a:p>
          <a:p>
            <a:pPr algn="just" eaLnBrk="1" hangingPunct="1"/>
            <a:endParaRPr lang="tr-TR" altLang="tr-TR" sz="2000" dirty="0"/>
          </a:p>
          <a:p>
            <a:pPr algn="just" eaLnBrk="1" hangingPunct="1"/>
            <a:r>
              <a:rPr lang="en" altLang="tr-TR" sz="2000" dirty="0"/>
              <a:t>Compared to the same period of the previous year, the share of </a:t>
            </a:r>
            <a:r>
              <a:rPr lang="en" altLang="tr-TR" sz="2000" b="1" dirty="0"/>
              <a:t>services sector </a:t>
            </a:r>
            <a:r>
              <a:rPr lang="en" altLang="tr-TR" sz="2000" dirty="0"/>
              <a:t>in employment increased by </a:t>
            </a:r>
            <a:r>
              <a:rPr lang="en" altLang="tr-TR" sz="2000" b="1" dirty="0"/>
              <a:t>1.5 points, </a:t>
            </a:r>
            <a:r>
              <a:rPr lang="en" altLang="tr-TR" sz="2000" dirty="0"/>
              <a:t>the share of </a:t>
            </a:r>
            <a:r>
              <a:rPr lang="en" altLang="tr-TR" sz="2000" b="1" dirty="0"/>
              <a:t>construction sector </a:t>
            </a:r>
            <a:r>
              <a:rPr lang="en" altLang="tr-TR" sz="2000" dirty="0"/>
              <a:t>increased by </a:t>
            </a:r>
            <a:r>
              <a:rPr lang="en" altLang="tr-TR" sz="2000" b="1" dirty="0"/>
              <a:t>0.3 points, </a:t>
            </a:r>
            <a:r>
              <a:rPr lang="en" altLang="tr-TR" sz="2000" dirty="0"/>
              <a:t>while the share of </a:t>
            </a:r>
            <a:r>
              <a:rPr lang="en" altLang="tr-TR" sz="2000" b="1" dirty="0"/>
              <a:t>agriculture sector </a:t>
            </a:r>
            <a:r>
              <a:rPr lang="en" altLang="tr-TR" sz="2000" dirty="0"/>
              <a:t>decreased by </a:t>
            </a:r>
            <a:r>
              <a:rPr lang="en" altLang="tr-TR" sz="2000" b="1" dirty="0"/>
              <a:t>1.3 points </a:t>
            </a:r>
            <a:r>
              <a:rPr lang="en" altLang="tr-TR" sz="2000" dirty="0"/>
              <a:t>and the share of </a:t>
            </a:r>
            <a:r>
              <a:rPr lang="en" altLang="tr-TR" sz="2000" b="1" dirty="0"/>
              <a:t>industrial sector</a:t>
            </a:r>
            <a:r>
              <a:rPr lang="en" altLang="tr-TR" sz="2000" dirty="0"/>
              <a:t> decreased by </a:t>
            </a:r>
            <a:r>
              <a:rPr lang="en" altLang="tr-TR" sz="2000" b="1" dirty="0"/>
              <a:t>0.5 points.</a:t>
            </a:r>
          </a:p>
          <a:p>
            <a:pPr algn="just" eaLnBrk="1" hangingPunct="1"/>
            <a:r>
              <a:rPr lang="en" altLang="tr-TR" sz="2000" dirty="0"/>
              <a:t>In the same period, the overall labor force participation rate of Turkey was </a:t>
            </a:r>
            <a:r>
              <a:rPr lang="en" altLang="tr-TR" sz="2000" b="1" dirty="0"/>
              <a:t>53.8%</a:t>
            </a:r>
            <a:r>
              <a:rPr lang="en" altLang="tr-TR" sz="2000" dirty="0"/>
              <a:t> increased by 0.9 points compared to the previous year.</a:t>
            </a:r>
          </a:p>
          <a:p>
            <a:pPr algn="just" eaLnBrk="1" hangingPunct="1"/>
            <a:endParaRPr lang="tr-TR" altLang="tr-TR" sz="2000" dirty="0"/>
          </a:p>
          <a:p>
            <a:pPr algn="just" eaLnBrk="1" hangingPunct="1"/>
            <a:r>
              <a:rPr lang="en" altLang="tr-TR" sz="2000" dirty="0"/>
              <a:t>In 2017, the labor force participation rate for men increased by </a:t>
            </a:r>
            <a:r>
              <a:rPr lang="en" altLang="tr-TR" sz="2000" b="1" dirty="0"/>
              <a:t>0.5 points </a:t>
            </a:r>
            <a:r>
              <a:rPr lang="en" altLang="tr-TR" sz="2000" dirty="0"/>
              <a:t>compared to the previous year and reached </a:t>
            </a:r>
            <a:r>
              <a:rPr lang="en" altLang="tr-TR" sz="2000" b="1" dirty="0"/>
              <a:t>72.5%; </a:t>
            </a:r>
            <a:r>
              <a:rPr lang="en" altLang="tr-TR" sz="2000" dirty="0"/>
              <a:t>for women, it increased by </a:t>
            </a:r>
            <a:r>
              <a:rPr lang="en" altLang="tr-TR" sz="2000" b="1" dirty="0"/>
              <a:t>1.1 points </a:t>
            </a:r>
            <a:r>
              <a:rPr lang="en" altLang="tr-TR" sz="2000" dirty="0"/>
              <a:t>to </a:t>
            </a:r>
            <a:r>
              <a:rPr lang="en" altLang="tr-TR" sz="2000" b="1" dirty="0"/>
              <a:t>33.6%.</a:t>
            </a:r>
          </a:p>
          <a:p>
            <a:pPr algn="just" eaLnBrk="1" hangingPunct="1"/>
            <a:r>
              <a:rPr lang="en" altLang="tr-TR" sz="2000" dirty="0"/>
              <a:t>The number of people not included in the labor force increased from </a:t>
            </a:r>
            <a:r>
              <a:rPr lang="en" altLang="tr-TR" sz="2000" b="1" dirty="0"/>
              <a:t>27 million 901 thousand</a:t>
            </a:r>
            <a:r>
              <a:rPr lang="en" altLang="tr-TR" sz="2000" dirty="0"/>
              <a:t> in 2017 to </a:t>
            </a:r>
            <a:r>
              <a:rPr lang="en" altLang="tr-TR" sz="2000" b="1" dirty="0"/>
              <a:t>27 million 997 thousand </a:t>
            </a:r>
            <a:r>
              <a:rPr lang="en" altLang="tr-TR" sz="2000" dirty="0"/>
              <a:t>in 2018.</a:t>
            </a:r>
            <a:endParaRPr lang="tr-TR" altLang="tr-TR" sz="2000" dirty="0">
              <a:cs typeface="Tahoma" panose="020B0604030504040204" pitchFamily="34" charset="0"/>
            </a:endParaRPr>
          </a:p>
        </p:txBody>
      </p:sp>
    </p:spTree>
    <p:extLst>
      <p:ext uri="{BB962C8B-B14F-4D97-AF65-F5344CB8AC3E}">
        <p14:creationId xmlns:p14="http://schemas.microsoft.com/office/powerpoint/2010/main" val="32043268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1664413" y="1664414"/>
            <a:ext cx="8106311" cy="1200329"/>
          </a:xfrm>
          <a:prstGeom prst="rect">
            <a:avLst/>
          </a:prstGeom>
          <a:noFill/>
        </p:spPr>
        <p:txBody>
          <a:bodyPr wrap="square" rtlCol="0">
            <a:spAutoFit/>
          </a:bodyPr>
          <a:lstStyle/>
          <a:p>
            <a:r>
              <a:rPr lang="tr-TR" sz="7200" dirty="0" err="1" smtClean="0"/>
              <a:t>Any</a:t>
            </a:r>
            <a:r>
              <a:rPr lang="tr-TR" sz="7200" dirty="0" smtClean="0"/>
              <a:t> </a:t>
            </a:r>
            <a:r>
              <a:rPr lang="tr-TR" sz="7200" dirty="0" err="1" smtClean="0"/>
              <a:t>Questions</a:t>
            </a:r>
            <a:r>
              <a:rPr lang="tr-TR" sz="7200" dirty="0" smtClean="0"/>
              <a:t>!?!</a:t>
            </a:r>
            <a:endParaRPr lang="tr-TR" sz="7200" dirty="0"/>
          </a:p>
        </p:txBody>
      </p:sp>
    </p:spTree>
    <p:extLst>
      <p:ext uri="{BB962C8B-B14F-4D97-AF65-F5344CB8AC3E}">
        <p14:creationId xmlns:p14="http://schemas.microsoft.com/office/powerpoint/2010/main" val="10944372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p:cNvSpPr txBox="1">
            <a:spLocks noChangeArrowheads="1"/>
          </p:cNvSpPr>
          <p:nvPr/>
        </p:nvSpPr>
        <p:spPr bwMode="auto">
          <a:xfrm>
            <a:off x="1524000" y="1052513"/>
            <a:ext cx="5545138"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b="1" u="sng" dirty="0">
                <a:solidFill>
                  <a:schemeClr val="hlink"/>
                </a:solidFill>
              </a:rPr>
              <a:t>Basic </a:t>
            </a:r>
            <a:r>
              <a:rPr lang="tr-TR" altLang="tr-TR" b="1" u="sng" dirty="0" err="1">
                <a:solidFill>
                  <a:schemeClr val="hlink"/>
                </a:solidFill>
              </a:rPr>
              <a:t>economic</a:t>
            </a:r>
            <a:r>
              <a:rPr lang="tr-TR" altLang="tr-TR" b="1" u="sng" dirty="0">
                <a:solidFill>
                  <a:schemeClr val="hlink"/>
                </a:solidFill>
              </a:rPr>
              <a:t> </a:t>
            </a:r>
            <a:r>
              <a:rPr lang="tr-TR" altLang="tr-TR" b="1" u="sng" dirty="0" err="1">
                <a:solidFill>
                  <a:schemeClr val="hlink"/>
                </a:solidFill>
              </a:rPr>
              <a:t>concepts</a:t>
            </a:r>
            <a:endParaRPr lang="tr-TR" altLang="tr-TR" b="1" u="sng" dirty="0">
              <a:solidFill>
                <a:schemeClr val="hlink"/>
              </a:solidFill>
            </a:endParaRPr>
          </a:p>
        </p:txBody>
      </p:sp>
      <p:sp>
        <p:nvSpPr>
          <p:cNvPr id="20483" name="Text Box 3"/>
          <p:cNvSpPr txBox="1">
            <a:spLocks noChangeArrowheads="1"/>
          </p:cNvSpPr>
          <p:nvPr/>
        </p:nvSpPr>
        <p:spPr bwMode="auto">
          <a:xfrm>
            <a:off x="1524000" y="1503363"/>
            <a:ext cx="9144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b="1" dirty="0" err="1">
                <a:solidFill>
                  <a:schemeClr val="folHlink"/>
                </a:solidFill>
              </a:rPr>
              <a:t>Terms</a:t>
            </a:r>
            <a:r>
              <a:rPr lang="tr-TR" altLang="tr-TR" b="1" dirty="0">
                <a:solidFill>
                  <a:schemeClr val="folHlink"/>
                </a:solidFill>
              </a:rPr>
              <a:t> of </a:t>
            </a:r>
            <a:r>
              <a:rPr lang="tr-TR" altLang="tr-TR" b="1" dirty="0" err="1">
                <a:solidFill>
                  <a:schemeClr val="folHlink"/>
                </a:solidFill>
              </a:rPr>
              <a:t>Need</a:t>
            </a:r>
            <a:endParaRPr lang="tr-TR" altLang="tr-TR" b="1" dirty="0">
              <a:solidFill>
                <a:schemeClr val="folHlink"/>
              </a:solidFill>
            </a:endParaRPr>
          </a:p>
        </p:txBody>
      </p:sp>
      <p:sp>
        <p:nvSpPr>
          <p:cNvPr id="20484" name="Text Box 4"/>
          <p:cNvSpPr txBox="1">
            <a:spLocks noChangeArrowheads="1"/>
          </p:cNvSpPr>
          <p:nvPr/>
        </p:nvSpPr>
        <p:spPr bwMode="auto">
          <a:xfrm>
            <a:off x="1524000" y="1954213"/>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 altLang="tr-TR" dirty="0"/>
              <a:t>Human beings are constantly striving to maintain high standards of biological and social life.</a:t>
            </a:r>
            <a:endParaRPr lang="tr-TR" altLang="tr-TR" dirty="0"/>
          </a:p>
        </p:txBody>
      </p:sp>
      <p:sp>
        <p:nvSpPr>
          <p:cNvPr id="20485" name="Text Box 5"/>
          <p:cNvSpPr txBox="1">
            <a:spLocks noChangeArrowheads="1"/>
          </p:cNvSpPr>
          <p:nvPr/>
        </p:nvSpPr>
        <p:spPr bwMode="auto">
          <a:xfrm>
            <a:off x="1524000" y="2765426"/>
            <a:ext cx="9144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 altLang="tr-TR" dirty="0"/>
              <a:t>This effort is possible only by the presence of a number of elements other than himself.</a:t>
            </a:r>
            <a:endParaRPr lang="tr-TR" altLang="tr-TR" dirty="0"/>
          </a:p>
        </p:txBody>
      </p:sp>
      <p:sp>
        <p:nvSpPr>
          <p:cNvPr id="20486" name="Text Box 6"/>
          <p:cNvSpPr txBox="1">
            <a:spLocks noChangeArrowheads="1"/>
          </p:cNvSpPr>
          <p:nvPr/>
        </p:nvSpPr>
        <p:spPr bwMode="auto">
          <a:xfrm>
            <a:off x="1524000" y="3302000"/>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 altLang="tr-TR" dirty="0"/>
              <a:t>The absence of these elements can cause people with various degrees of discomfort such as hunger, thirst or chills; it may even cause death.</a:t>
            </a:r>
            <a:endParaRPr lang="tr-TR" altLang="tr-TR" dirty="0"/>
          </a:p>
        </p:txBody>
      </p:sp>
      <p:sp>
        <p:nvSpPr>
          <p:cNvPr id="20487" name="Text Box 7"/>
          <p:cNvSpPr txBox="1">
            <a:spLocks noChangeArrowheads="1"/>
          </p:cNvSpPr>
          <p:nvPr/>
        </p:nvSpPr>
        <p:spPr bwMode="auto">
          <a:xfrm>
            <a:off x="1524000" y="4111625"/>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 altLang="tr-TR" dirty="0"/>
              <a:t>Their presence leads to a sense of joy and pleasure, such as saturation, warming, listening to music, and fashionable dressing.</a:t>
            </a:r>
            <a:endParaRPr lang="tr-TR" altLang="tr-TR" dirty="0"/>
          </a:p>
        </p:txBody>
      </p:sp>
      <p:sp>
        <p:nvSpPr>
          <p:cNvPr id="20488" name="Text Box 8"/>
          <p:cNvSpPr txBox="1">
            <a:spLocks noChangeArrowheads="1"/>
          </p:cNvSpPr>
          <p:nvPr/>
        </p:nvSpPr>
        <p:spPr bwMode="auto">
          <a:xfrm>
            <a:off x="1524000" y="4922838"/>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 altLang="tr-TR" dirty="0"/>
              <a:t>These elements that cause sadness and pain to people in their absence and create feelings of satisfaction and joy in their existence is called as “need”.</a:t>
            </a:r>
            <a:endParaRPr lang="tr-TR" altLang="tr-TR" dirty="0"/>
          </a:p>
        </p:txBody>
      </p:sp>
      <p:sp>
        <p:nvSpPr>
          <p:cNvPr id="20489" name="Text Box 9"/>
          <p:cNvSpPr txBox="1">
            <a:spLocks noChangeArrowheads="1"/>
          </p:cNvSpPr>
          <p:nvPr/>
        </p:nvSpPr>
        <p:spPr bwMode="auto">
          <a:xfrm>
            <a:off x="1524000" y="5734051"/>
            <a:ext cx="9144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 altLang="tr-TR" dirty="0"/>
              <a:t>People have many and varied needs that they want to address. Moreover, some of them, such as eating, thirsting, even if some of them will reappear after a while.</a:t>
            </a:r>
            <a:endParaRPr lang="tr-TR" altLang="tr-TR" dirty="0"/>
          </a:p>
        </p:txBody>
      </p:sp>
      <p:sp>
        <p:nvSpPr>
          <p:cNvPr id="20491" name="Line 11"/>
          <p:cNvSpPr>
            <a:spLocks noChangeShapeType="1"/>
          </p:cNvSpPr>
          <p:nvPr/>
        </p:nvSpPr>
        <p:spPr bwMode="auto">
          <a:xfrm>
            <a:off x="1524000" y="2681288"/>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0492" name="Line 12"/>
          <p:cNvSpPr>
            <a:spLocks noChangeShapeType="1"/>
          </p:cNvSpPr>
          <p:nvPr/>
        </p:nvSpPr>
        <p:spPr bwMode="auto">
          <a:xfrm>
            <a:off x="1524000" y="3216275"/>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0493" name="Line 13"/>
          <p:cNvSpPr>
            <a:spLocks noChangeShapeType="1"/>
          </p:cNvSpPr>
          <p:nvPr/>
        </p:nvSpPr>
        <p:spPr bwMode="auto">
          <a:xfrm>
            <a:off x="1524000" y="4027488"/>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0494" name="Line 14"/>
          <p:cNvSpPr>
            <a:spLocks noChangeShapeType="1"/>
          </p:cNvSpPr>
          <p:nvPr/>
        </p:nvSpPr>
        <p:spPr bwMode="auto">
          <a:xfrm>
            <a:off x="1524000" y="4838700"/>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0495" name="Line 15"/>
          <p:cNvSpPr>
            <a:spLocks noChangeShapeType="1"/>
          </p:cNvSpPr>
          <p:nvPr/>
        </p:nvSpPr>
        <p:spPr bwMode="auto">
          <a:xfrm>
            <a:off x="1524000" y="5648325"/>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66741311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1" fill="hold" grpId="0" nodeType="withEffect">
                                  <p:stCondLst>
                                    <p:cond delay="0"/>
                                  </p:stCondLst>
                                  <p:childTnLst>
                                    <p:set>
                                      <p:cBhvr>
                                        <p:cTn id="6" dur="1" fill="hold">
                                          <p:stCondLst>
                                            <p:cond delay="0"/>
                                          </p:stCondLst>
                                        </p:cTn>
                                        <p:tgtEl>
                                          <p:spTgt spid="20482"/>
                                        </p:tgtEl>
                                        <p:attrNameLst>
                                          <p:attrName>style.visibility</p:attrName>
                                        </p:attrNameLst>
                                      </p:cBhvr>
                                      <p:to>
                                        <p:strVal val="visible"/>
                                      </p:to>
                                    </p:set>
                                    <p:animEffect transition="in" filter="slide(fromTop)">
                                      <p:cBhvr>
                                        <p:cTn id="7" dur="500"/>
                                        <p:tgtEl>
                                          <p:spTgt spid="2048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20483"/>
                                        </p:tgtEl>
                                        <p:attrNameLst>
                                          <p:attrName>style.visibility</p:attrName>
                                        </p:attrNameLst>
                                      </p:cBhvr>
                                      <p:to>
                                        <p:strVal val="visible"/>
                                      </p:to>
                                    </p:set>
                                    <p:animEffect transition="in" filter="slide(fromTop)">
                                      <p:cBhvr>
                                        <p:cTn id="12" dur="500"/>
                                        <p:tgtEl>
                                          <p:spTgt spid="2048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2" presetClass="entr" presetSubtype="1" fill="hold" grpId="0" nodeType="clickEffect">
                                  <p:stCondLst>
                                    <p:cond delay="0"/>
                                  </p:stCondLst>
                                  <p:childTnLst>
                                    <p:set>
                                      <p:cBhvr>
                                        <p:cTn id="16" dur="1" fill="hold">
                                          <p:stCondLst>
                                            <p:cond delay="0"/>
                                          </p:stCondLst>
                                        </p:cTn>
                                        <p:tgtEl>
                                          <p:spTgt spid="20484"/>
                                        </p:tgtEl>
                                        <p:attrNameLst>
                                          <p:attrName>style.visibility</p:attrName>
                                        </p:attrNameLst>
                                      </p:cBhvr>
                                      <p:to>
                                        <p:strVal val="visible"/>
                                      </p:to>
                                    </p:set>
                                    <p:animEffect transition="in" filter="slide(fromTop)">
                                      <p:cBhvr>
                                        <p:cTn id="17" dur="500"/>
                                        <p:tgtEl>
                                          <p:spTgt spid="20484"/>
                                        </p:tgtEl>
                                      </p:cBhvr>
                                    </p:animEffect>
                                  </p:childTnLst>
                                </p:cTn>
                              </p:par>
                            </p:childTnLst>
                          </p:cTn>
                        </p:par>
                        <p:par>
                          <p:cTn id="18" fill="hold" nodeType="afterGroup">
                            <p:stCondLst>
                              <p:cond delay="500"/>
                            </p:stCondLst>
                            <p:childTnLst>
                              <p:par>
                                <p:cTn id="19" presetID="12" presetClass="entr" presetSubtype="8" fill="hold" grpId="0" nodeType="afterEffect">
                                  <p:stCondLst>
                                    <p:cond delay="0"/>
                                  </p:stCondLst>
                                  <p:childTnLst>
                                    <p:set>
                                      <p:cBhvr>
                                        <p:cTn id="20" dur="1" fill="hold">
                                          <p:stCondLst>
                                            <p:cond delay="0"/>
                                          </p:stCondLst>
                                        </p:cTn>
                                        <p:tgtEl>
                                          <p:spTgt spid="20491"/>
                                        </p:tgtEl>
                                        <p:attrNameLst>
                                          <p:attrName>style.visibility</p:attrName>
                                        </p:attrNameLst>
                                      </p:cBhvr>
                                      <p:to>
                                        <p:strVal val="visible"/>
                                      </p:to>
                                    </p:set>
                                    <p:animEffect transition="in" filter="slide(fromLeft)">
                                      <p:cBhvr>
                                        <p:cTn id="21" dur="500"/>
                                        <p:tgtEl>
                                          <p:spTgt spid="20491"/>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12" presetClass="entr" presetSubtype="1" fill="hold" grpId="0" nodeType="clickEffect">
                                  <p:stCondLst>
                                    <p:cond delay="0"/>
                                  </p:stCondLst>
                                  <p:childTnLst>
                                    <p:set>
                                      <p:cBhvr>
                                        <p:cTn id="25" dur="1" fill="hold">
                                          <p:stCondLst>
                                            <p:cond delay="0"/>
                                          </p:stCondLst>
                                        </p:cTn>
                                        <p:tgtEl>
                                          <p:spTgt spid="20485"/>
                                        </p:tgtEl>
                                        <p:attrNameLst>
                                          <p:attrName>style.visibility</p:attrName>
                                        </p:attrNameLst>
                                      </p:cBhvr>
                                      <p:to>
                                        <p:strVal val="visible"/>
                                      </p:to>
                                    </p:set>
                                    <p:animEffect transition="in" filter="slide(fromTop)">
                                      <p:cBhvr>
                                        <p:cTn id="26" dur="500"/>
                                        <p:tgtEl>
                                          <p:spTgt spid="20485"/>
                                        </p:tgtEl>
                                      </p:cBhvr>
                                    </p:animEffect>
                                  </p:childTnLst>
                                </p:cTn>
                              </p:par>
                            </p:childTnLst>
                          </p:cTn>
                        </p:par>
                        <p:par>
                          <p:cTn id="27" fill="hold" nodeType="afterGroup">
                            <p:stCondLst>
                              <p:cond delay="500"/>
                            </p:stCondLst>
                            <p:childTnLst>
                              <p:par>
                                <p:cTn id="28" presetID="12" presetClass="entr" presetSubtype="8" fill="hold" grpId="0" nodeType="afterEffect">
                                  <p:stCondLst>
                                    <p:cond delay="0"/>
                                  </p:stCondLst>
                                  <p:childTnLst>
                                    <p:set>
                                      <p:cBhvr>
                                        <p:cTn id="29" dur="1" fill="hold">
                                          <p:stCondLst>
                                            <p:cond delay="0"/>
                                          </p:stCondLst>
                                        </p:cTn>
                                        <p:tgtEl>
                                          <p:spTgt spid="20492"/>
                                        </p:tgtEl>
                                        <p:attrNameLst>
                                          <p:attrName>style.visibility</p:attrName>
                                        </p:attrNameLst>
                                      </p:cBhvr>
                                      <p:to>
                                        <p:strVal val="visible"/>
                                      </p:to>
                                    </p:set>
                                    <p:animEffect transition="in" filter="slide(fromLeft)">
                                      <p:cBhvr>
                                        <p:cTn id="30" dur="500"/>
                                        <p:tgtEl>
                                          <p:spTgt spid="20492"/>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12" presetClass="entr" presetSubtype="1" fill="hold" grpId="0" nodeType="clickEffect">
                                  <p:stCondLst>
                                    <p:cond delay="0"/>
                                  </p:stCondLst>
                                  <p:childTnLst>
                                    <p:set>
                                      <p:cBhvr>
                                        <p:cTn id="34" dur="1" fill="hold">
                                          <p:stCondLst>
                                            <p:cond delay="0"/>
                                          </p:stCondLst>
                                        </p:cTn>
                                        <p:tgtEl>
                                          <p:spTgt spid="20486"/>
                                        </p:tgtEl>
                                        <p:attrNameLst>
                                          <p:attrName>style.visibility</p:attrName>
                                        </p:attrNameLst>
                                      </p:cBhvr>
                                      <p:to>
                                        <p:strVal val="visible"/>
                                      </p:to>
                                    </p:set>
                                    <p:animEffect transition="in" filter="slide(fromTop)">
                                      <p:cBhvr>
                                        <p:cTn id="35" dur="500"/>
                                        <p:tgtEl>
                                          <p:spTgt spid="20486"/>
                                        </p:tgtEl>
                                      </p:cBhvr>
                                    </p:animEffect>
                                  </p:childTnLst>
                                </p:cTn>
                              </p:par>
                            </p:childTnLst>
                          </p:cTn>
                        </p:par>
                        <p:par>
                          <p:cTn id="36" fill="hold" nodeType="afterGroup">
                            <p:stCondLst>
                              <p:cond delay="500"/>
                            </p:stCondLst>
                            <p:childTnLst>
                              <p:par>
                                <p:cTn id="37" presetID="12" presetClass="entr" presetSubtype="8" fill="hold" grpId="0" nodeType="afterEffect">
                                  <p:stCondLst>
                                    <p:cond delay="0"/>
                                  </p:stCondLst>
                                  <p:childTnLst>
                                    <p:set>
                                      <p:cBhvr>
                                        <p:cTn id="38" dur="1" fill="hold">
                                          <p:stCondLst>
                                            <p:cond delay="0"/>
                                          </p:stCondLst>
                                        </p:cTn>
                                        <p:tgtEl>
                                          <p:spTgt spid="20493"/>
                                        </p:tgtEl>
                                        <p:attrNameLst>
                                          <p:attrName>style.visibility</p:attrName>
                                        </p:attrNameLst>
                                      </p:cBhvr>
                                      <p:to>
                                        <p:strVal val="visible"/>
                                      </p:to>
                                    </p:set>
                                    <p:animEffect transition="in" filter="slide(fromLeft)">
                                      <p:cBhvr>
                                        <p:cTn id="39" dur="500"/>
                                        <p:tgtEl>
                                          <p:spTgt spid="20493"/>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12" presetClass="entr" presetSubtype="1" fill="hold" grpId="0" nodeType="clickEffect">
                                  <p:stCondLst>
                                    <p:cond delay="0"/>
                                  </p:stCondLst>
                                  <p:childTnLst>
                                    <p:set>
                                      <p:cBhvr>
                                        <p:cTn id="43" dur="1" fill="hold">
                                          <p:stCondLst>
                                            <p:cond delay="0"/>
                                          </p:stCondLst>
                                        </p:cTn>
                                        <p:tgtEl>
                                          <p:spTgt spid="20487"/>
                                        </p:tgtEl>
                                        <p:attrNameLst>
                                          <p:attrName>style.visibility</p:attrName>
                                        </p:attrNameLst>
                                      </p:cBhvr>
                                      <p:to>
                                        <p:strVal val="visible"/>
                                      </p:to>
                                    </p:set>
                                    <p:animEffect transition="in" filter="slide(fromTop)">
                                      <p:cBhvr>
                                        <p:cTn id="44" dur="500"/>
                                        <p:tgtEl>
                                          <p:spTgt spid="20487"/>
                                        </p:tgtEl>
                                      </p:cBhvr>
                                    </p:animEffect>
                                  </p:childTnLst>
                                </p:cTn>
                              </p:par>
                            </p:childTnLst>
                          </p:cTn>
                        </p:par>
                        <p:par>
                          <p:cTn id="45" fill="hold" nodeType="afterGroup">
                            <p:stCondLst>
                              <p:cond delay="500"/>
                            </p:stCondLst>
                            <p:childTnLst>
                              <p:par>
                                <p:cTn id="46" presetID="12" presetClass="entr" presetSubtype="8" fill="hold" grpId="0" nodeType="afterEffect">
                                  <p:stCondLst>
                                    <p:cond delay="0"/>
                                  </p:stCondLst>
                                  <p:childTnLst>
                                    <p:set>
                                      <p:cBhvr>
                                        <p:cTn id="47" dur="1" fill="hold">
                                          <p:stCondLst>
                                            <p:cond delay="0"/>
                                          </p:stCondLst>
                                        </p:cTn>
                                        <p:tgtEl>
                                          <p:spTgt spid="20494"/>
                                        </p:tgtEl>
                                        <p:attrNameLst>
                                          <p:attrName>style.visibility</p:attrName>
                                        </p:attrNameLst>
                                      </p:cBhvr>
                                      <p:to>
                                        <p:strVal val="visible"/>
                                      </p:to>
                                    </p:set>
                                    <p:animEffect transition="in" filter="slide(fromLeft)">
                                      <p:cBhvr>
                                        <p:cTn id="48" dur="500"/>
                                        <p:tgtEl>
                                          <p:spTgt spid="20494"/>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12" presetClass="entr" presetSubtype="1" fill="hold" grpId="0" nodeType="clickEffect">
                                  <p:stCondLst>
                                    <p:cond delay="0"/>
                                  </p:stCondLst>
                                  <p:childTnLst>
                                    <p:set>
                                      <p:cBhvr>
                                        <p:cTn id="52" dur="1" fill="hold">
                                          <p:stCondLst>
                                            <p:cond delay="0"/>
                                          </p:stCondLst>
                                        </p:cTn>
                                        <p:tgtEl>
                                          <p:spTgt spid="20488"/>
                                        </p:tgtEl>
                                        <p:attrNameLst>
                                          <p:attrName>style.visibility</p:attrName>
                                        </p:attrNameLst>
                                      </p:cBhvr>
                                      <p:to>
                                        <p:strVal val="visible"/>
                                      </p:to>
                                    </p:set>
                                    <p:animEffect transition="in" filter="slide(fromTop)">
                                      <p:cBhvr>
                                        <p:cTn id="53" dur="500"/>
                                        <p:tgtEl>
                                          <p:spTgt spid="20488"/>
                                        </p:tgtEl>
                                      </p:cBhvr>
                                    </p:animEffect>
                                  </p:childTnLst>
                                </p:cTn>
                              </p:par>
                            </p:childTnLst>
                          </p:cTn>
                        </p:par>
                        <p:par>
                          <p:cTn id="54" fill="hold" nodeType="afterGroup">
                            <p:stCondLst>
                              <p:cond delay="500"/>
                            </p:stCondLst>
                            <p:childTnLst>
                              <p:par>
                                <p:cTn id="55" presetID="12" presetClass="entr" presetSubtype="8" fill="hold" grpId="0" nodeType="afterEffect">
                                  <p:stCondLst>
                                    <p:cond delay="0"/>
                                  </p:stCondLst>
                                  <p:childTnLst>
                                    <p:set>
                                      <p:cBhvr>
                                        <p:cTn id="56" dur="1" fill="hold">
                                          <p:stCondLst>
                                            <p:cond delay="0"/>
                                          </p:stCondLst>
                                        </p:cTn>
                                        <p:tgtEl>
                                          <p:spTgt spid="20495"/>
                                        </p:tgtEl>
                                        <p:attrNameLst>
                                          <p:attrName>style.visibility</p:attrName>
                                        </p:attrNameLst>
                                      </p:cBhvr>
                                      <p:to>
                                        <p:strVal val="visible"/>
                                      </p:to>
                                    </p:set>
                                    <p:animEffect transition="in" filter="slide(fromLeft)">
                                      <p:cBhvr>
                                        <p:cTn id="57" dur="500"/>
                                        <p:tgtEl>
                                          <p:spTgt spid="20495"/>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12" presetClass="entr" presetSubtype="1" fill="hold" grpId="0" nodeType="clickEffect">
                                  <p:stCondLst>
                                    <p:cond delay="0"/>
                                  </p:stCondLst>
                                  <p:childTnLst>
                                    <p:set>
                                      <p:cBhvr>
                                        <p:cTn id="61" dur="1" fill="hold">
                                          <p:stCondLst>
                                            <p:cond delay="0"/>
                                          </p:stCondLst>
                                        </p:cTn>
                                        <p:tgtEl>
                                          <p:spTgt spid="20489"/>
                                        </p:tgtEl>
                                        <p:attrNameLst>
                                          <p:attrName>style.visibility</p:attrName>
                                        </p:attrNameLst>
                                      </p:cBhvr>
                                      <p:to>
                                        <p:strVal val="visible"/>
                                      </p:to>
                                    </p:set>
                                    <p:animEffect transition="in" filter="slide(fromTop)">
                                      <p:cBhvr>
                                        <p:cTn id="62" dur="500"/>
                                        <p:tgtEl>
                                          <p:spTgt spid="204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2" grpId="0"/>
      <p:bldP spid="20483" grpId="0"/>
      <p:bldP spid="20484" grpId="0"/>
      <p:bldP spid="20485" grpId="0"/>
      <p:bldP spid="20486" grpId="0"/>
      <p:bldP spid="20487" grpId="0"/>
      <p:bldP spid="20488" grpId="0"/>
      <p:bldP spid="20489" grpId="0"/>
      <p:bldP spid="20491" grpId="0" animBg="1"/>
      <p:bldP spid="20492" grpId="0" animBg="1"/>
      <p:bldP spid="20493" grpId="0" animBg="1"/>
      <p:bldP spid="20494" grpId="0" animBg="1"/>
      <p:bldP spid="2049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ext Box 2"/>
          <p:cNvSpPr txBox="1">
            <a:spLocks noChangeArrowheads="1"/>
          </p:cNvSpPr>
          <p:nvPr/>
        </p:nvSpPr>
        <p:spPr bwMode="auto">
          <a:xfrm>
            <a:off x="1524000" y="1268413"/>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 altLang="tr-TR" b="1" dirty="0"/>
              <a:t>Compulsory needs </a:t>
            </a:r>
            <a:r>
              <a:rPr lang="en" altLang="tr-TR" dirty="0"/>
              <a:t>such as nutrition, shelter, warming and rest are necessary for the continuation of human life.</a:t>
            </a:r>
            <a:endParaRPr lang="tr-TR" altLang="tr-TR" dirty="0"/>
          </a:p>
        </p:txBody>
      </p:sp>
      <p:sp>
        <p:nvSpPr>
          <p:cNvPr id="35843" name="Text Box 3"/>
          <p:cNvSpPr txBox="1">
            <a:spLocks noChangeArrowheads="1"/>
          </p:cNvSpPr>
          <p:nvPr/>
        </p:nvSpPr>
        <p:spPr bwMode="auto">
          <a:xfrm>
            <a:off x="1524000" y="2166938"/>
            <a:ext cx="9144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 altLang="tr-TR" dirty="0"/>
              <a:t>Education, entertainment and so on.. needs are called </a:t>
            </a:r>
            <a:r>
              <a:rPr lang="en" altLang="tr-TR" b="1" dirty="0"/>
              <a:t>Social and Cultural Needs</a:t>
            </a:r>
            <a:r>
              <a:rPr lang="en" altLang="tr-TR" dirty="0"/>
              <a:t>.</a:t>
            </a:r>
            <a:endParaRPr lang="tr-TR" altLang="tr-TR" dirty="0"/>
          </a:p>
        </p:txBody>
      </p:sp>
      <p:sp>
        <p:nvSpPr>
          <p:cNvPr id="35844" name="Text Box 4"/>
          <p:cNvSpPr txBox="1">
            <a:spLocks noChangeArrowheads="1"/>
          </p:cNvSpPr>
          <p:nvPr/>
        </p:nvSpPr>
        <p:spPr bwMode="auto">
          <a:xfrm>
            <a:off x="1524000" y="2792413"/>
            <a:ext cx="9144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 altLang="tr-TR" dirty="0"/>
              <a:t>With regard to needs, the following determinations can be made:</a:t>
            </a:r>
            <a:endParaRPr lang="tr-TR" altLang="tr-TR" dirty="0"/>
          </a:p>
        </p:txBody>
      </p:sp>
      <p:sp>
        <p:nvSpPr>
          <p:cNvPr id="35845" name="Text Box 5"/>
          <p:cNvSpPr txBox="1">
            <a:spLocks noChangeArrowheads="1"/>
          </p:cNvSpPr>
          <p:nvPr/>
        </p:nvSpPr>
        <p:spPr bwMode="auto">
          <a:xfrm>
            <a:off x="1524000" y="3287713"/>
            <a:ext cx="9144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dirty="0" err="1"/>
              <a:t>Needs</a:t>
            </a:r>
            <a:r>
              <a:rPr lang="tr-TR" altLang="tr-TR" dirty="0"/>
              <a:t> </a:t>
            </a:r>
            <a:r>
              <a:rPr lang="tr-TR" altLang="tr-TR" dirty="0" err="1"/>
              <a:t>are</a:t>
            </a:r>
            <a:r>
              <a:rPr lang="tr-TR" altLang="tr-TR" dirty="0"/>
              <a:t> </a:t>
            </a:r>
            <a:r>
              <a:rPr lang="tr-TR" altLang="tr-TR" dirty="0" err="1"/>
              <a:t>endless</a:t>
            </a:r>
            <a:r>
              <a:rPr lang="tr-TR" altLang="tr-TR" dirty="0"/>
              <a:t>.</a:t>
            </a:r>
          </a:p>
        </p:txBody>
      </p:sp>
      <p:sp>
        <p:nvSpPr>
          <p:cNvPr id="35846" name="Text Box 6"/>
          <p:cNvSpPr txBox="1">
            <a:spLocks noChangeArrowheads="1"/>
          </p:cNvSpPr>
          <p:nvPr/>
        </p:nvSpPr>
        <p:spPr bwMode="auto">
          <a:xfrm>
            <a:off x="1524000" y="3913188"/>
            <a:ext cx="9144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 altLang="tr-TR" dirty="0"/>
              <a:t>Needs differ in terms of violence.</a:t>
            </a:r>
            <a:endParaRPr lang="tr-TR" altLang="tr-TR" dirty="0"/>
          </a:p>
        </p:txBody>
      </p:sp>
      <p:sp>
        <p:nvSpPr>
          <p:cNvPr id="35847" name="Text Box 7"/>
          <p:cNvSpPr txBox="1">
            <a:spLocks noChangeArrowheads="1"/>
          </p:cNvSpPr>
          <p:nvPr/>
        </p:nvSpPr>
        <p:spPr bwMode="auto">
          <a:xfrm>
            <a:off x="1524000" y="4538663"/>
            <a:ext cx="9144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 altLang="tr-TR" dirty="0"/>
              <a:t>The severity of needs decreases as they are satisfied.</a:t>
            </a:r>
            <a:endParaRPr lang="tr-TR" altLang="tr-TR" dirty="0"/>
          </a:p>
        </p:txBody>
      </p:sp>
      <p:sp>
        <p:nvSpPr>
          <p:cNvPr id="35848" name="Text Box 8"/>
          <p:cNvSpPr txBox="1">
            <a:spLocks noChangeArrowheads="1"/>
          </p:cNvSpPr>
          <p:nvPr/>
        </p:nvSpPr>
        <p:spPr bwMode="auto">
          <a:xfrm>
            <a:off x="1524000" y="5164138"/>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 altLang="tr-TR" dirty="0"/>
              <a:t>Initially non-compulsory needs may become compulsory over time. The needs and the means for satisfying the needs can be substituted with each other.</a:t>
            </a:r>
            <a:endParaRPr lang="tr-TR" altLang="tr-TR" dirty="0"/>
          </a:p>
        </p:txBody>
      </p:sp>
      <p:sp>
        <p:nvSpPr>
          <p:cNvPr id="35849" name="Line 9"/>
          <p:cNvSpPr>
            <a:spLocks noChangeShapeType="1"/>
          </p:cNvSpPr>
          <p:nvPr/>
        </p:nvSpPr>
        <p:spPr bwMode="auto">
          <a:xfrm>
            <a:off x="1524000" y="2038350"/>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35850" name="Line 10"/>
          <p:cNvSpPr>
            <a:spLocks noChangeShapeType="1"/>
          </p:cNvSpPr>
          <p:nvPr/>
        </p:nvSpPr>
        <p:spPr bwMode="auto">
          <a:xfrm>
            <a:off x="1524000" y="2663825"/>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35851" name="Line 11"/>
          <p:cNvSpPr>
            <a:spLocks noChangeShapeType="1"/>
          </p:cNvSpPr>
          <p:nvPr/>
        </p:nvSpPr>
        <p:spPr bwMode="auto">
          <a:xfrm>
            <a:off x="1524000" y="3784600"/>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35852" name="Line 12"/>
          <p:cNvSpPr>
            <a:spLocks noChangeShapeType="1"/>
          </p:cNvSpPr>
          <p:nvPr/>
        </p:nvSpPr>
        <p:spPr bwMode="auto">
          <a:xfrm>
            <a:off x="1524000" y="4408488"/>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35853" name="Line 13"/>
          <p:cNvSpPr>
            <a:spLocks noChangeShapeType="1"/>
          </p:cNvSpPr>
          <p:nvPr/>
        </p:nvSpPr>
        <p:spPr bwMode="auto">
          <a:xfrm>
            <a:off x="1524000" y="5033963"/>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128683926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35842"/>
                                        </p:tgtEl>
                                        <p:attrNameLst>
                                          <p:attrName>style.visibility</p:attrName>
                                        </p:attrNameLst>
                                      </p:cBhvr>
                                      <p:to>
                                        <p:strVal val="visible"/>
                                      </p:to>
                                    </p:set>
                                    <p:animEffect transition="in" filter="slide(fromTop)">
                                      <p:cBhvr>
                                        <p:cTn id="7" dur="500"/>
                                        <p:tgtEl>
                                          <p:spTgt spid="35842"/>
                                        </p:tgtEl>
                                      </p:cBhvr>
                                    </p:animEffect>
                                  </p:childTnLst>
                                </p:cTn>
                              </p:par>
                            </p:childTnLst>
                          </p:cTn>
                        </p:par>
                        <p:par>
                          <p:cTn id="8" fill="hold" nodeType="afterGroup">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35849"/>
                                        </p:tgtEl>
                                        <p:attrNameLst>
                                          <p:attrName>style.visibility</p:attrName>
                                        </p:attrNameLst>
                                      </p:cBhvr>
                                      <p:to>
                                        <p:strVal val="visible"/>
                                      </p:to>
                                    </p:set>
                                    <p:animEffect transition="in" filter="slide(fromLeft)">
                                      <p:cBhvr>
                                        <p:cTn id="11" dur="500"/>
                                        <p:tgtEl>
                                          <p:spTgt spid="35849"/>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2" presetClass="entr" presetSubtype="1" fill="hold" grpId="0" nodeType="clickEffect">
                                  <p:stCondLst>
                                    <p:cond delay="0"/>
                                  </p:stCondLst>
                                  <p:childTnLst>
                                    <p:set>
                                      <p:cBhvr>
                                        <p:cTn id="15" dur="1" fill="hold">
                                          <p:stCondLst>
                                            <p:cond delay="0"/>
                                          </p:stCondLst>
                                        </p:cTn>
                                        <p:tgtEl>
                                          <p:spTgt spid="35843"/>
                                        </p:tgtEl>
                                        <p:attrNameLst>
                                          <p:attrName>style.visibility</p:attrName>
                                        </p:attrNameLst>
                                      </p:cBhvr>
                                      <p:to>
                                        <p:strVal val="visible"/>
                                      </p:to>
                                    </p:set>
                                    <p:animEffect transition="in" filter="slide(fromTop)">
                                      <p:cBhvr>
                                        <p:cTn id="16" dur="500"/>
                                        <p:tgtEl>
                                          <p:spTgt spid="35843"/>
                                        </p:tgtEl>
                                      </p:cBhvr>
                                    </p:animEffect>
                                  </p:childTnLst>
                                </p:cTn>
                              </p:par>
                            </p:childTnLst>
                          </p:cTn>
                        </p:par>
                        <p:par>
                          <p:cTn id="17" fill="hold" nodeType="afterGroup">
                            <p:stCondLst>
                              <p:cond delay="500"/>
                            </p:stCondLst>
                            <p:childTnLst>
                              <p:par>
                                <p:cTn id="18" presetID="12" presetClass="entr" presetSubtype="8" fill="hold" grpId="0" nodeType="afterEffect">
                                  <p:stCondLst>
                                    <p:cond delay="0"/>
                                  </p:stCondLst>
                                  <p:childTnLst>
                                    <p:set>
                                      <p:cBhvr>
                                        <p:cTn id="19" dur="1" fill="hold">
                                          <p:stCondLst>
                                            <p:cond delay="0"/>
                                          </p:stCondLst>
                                        </p:cTn>
                                        <p:tgtEl>
                                          <p:spTgt spid="35850"/>
                                        </p:tgtEl>
                                        <p:attrNameLst>
                                          <p:attrName>style.visibility</p:attrName>
                                        </p:attrNameLst>
                                      </p:cBhvr>
                                      <p:to>
                                        <p:strVal val="visible"/>
                                      </p:to>
                                    </p:set>
                                    <p:animEffect transition="in" filter="slide(fromLeft)">
                                      <p:cBhvr>
                                        <p:cTn id="20" dur="500"/>
                                        <p:tgtEl>
                                          <p:spTgt spid="35850"/>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2" presetClass="entr" presetSubtype="1" fill="hold" grpId="0" nodeType="clickEffect">
                                  <p:stCondLst>
                                    <p:cond delay="0"/>
                                  </p:stCondLst>
                                  <p:childTnLst>
                                    <p:set>
                                      <p:cBhvr>
                                        <p:cTn id="24" dur="1" fill="hold">
                                          <p:stCondLst>
                                            <p:cond delay="0"/>
                                          </p:stCondLst>
                                        </p:cTn>
                                        <p:tgtEl>
                                          <p:spTgt spid="35844"/>
                                        </p:tgtEl>
                                        <p:attrNameLst>
                                          <p:attrName>style.visibility</p:attrName>
                                        </p:attrNameLst>
                                      </p:cBhvr>
                                      <p:to>
                                        <p:strVal val="visible"/>
                                      </p:to>
                                    </p:set>
                                    <p:animEffect transition="in" filter="slide(fromTop)">
                                      <p:cBhvr>
                                        <p:cTn id="25" dur="500"/>
                                        <p:tgtEl>
                                          <p:spTgt spid="35844"/>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2" presetClass="entr" presetSubtype="1" fill="hold" grpId="0" nodeType="clickEffect">
                                  <p:stCondLst>
                                    <p:cond delay="0"/>
                                  </p:stCondLst>
                                  <p:childTnLst>
                                    <p:set>
                                      <p:cBhvr>
                                        <p:cTn id="29" dur="1" fill="hold">
                                          <p:stCondLst>
                                            <p:cond delay="0"/>
                                          </p:stCondLst>
                                        </p:cTn>
                                        <p:tgtEl>
                                          <p:spTgt spid="35845"/>
                                        </p:tgtEl>
                                        <p:attrNameLst>
                                          <p:attrName>style.visibility</p:attrName>
                                        </p:attrNameLst>
                                      </p:cBhvr>
                                      <p:to>
                                        <p:strVal val="visible"/>
                                      </p:to>
                                    </p:set>
                                    <p:animEffect transition="in" filter="slide(fromTop)">
                                      <p:cBhvr>
                                        <p:cTn id="30" dur="500"/>
                                        <p:tgtEl>
                                          <p:spTgt spid="35845"/>
                                        </p:tgtEl>
                                      </p:cBhvr>
                                    </p:animEffect>
                                  </p:childTnLst>
                                </p:cTn>
                              </p:par>
                            </p:childTnLst>
                          </p:cTn>
                        </p:par>
                        <p:par>
                          <p:cTn id="31" fill="hold" nodeType="afterGroup">
                            <p:stCondLst>
                              <p:cond delay="500"/>
                            </p:stCondLst>
                            <p:childTnLst>
                              <p:par>
                                <p:cTn id="32" presetID="12" presetClass="entr" presetSubtype="8" fill="hold" grpId="0" nodeType="afterEffect">
                                  <p:stCondLst>
                                    <p:cond delay="0"/>
                                  </p:stCondLst>
                                  <p:childTnLst>
                                    <p:set>
                                      <p:cBhvr>
                                        <p:cTn id="33" dur="1" fill="hold">
                                          <p:stCondLst>
                                            <p:cond delay="0"/>
                                          </p:stCondLst>
                                        </p:cTn>
                                        <p:tgtEl>
                                          <p:spTgt spid="35851"/>
                                        </p:tgtEl>
                                        <p:attrNameLst>
                                          <p:attrName>style.visibility</p:attrName>
                                        </p:attrNameLst>
                                      </p:cBhvr>
                                      <p:to>
                                        <p:strVal val="visible"/>
                                      </p:to>
                                    </p:set>
                                    <p:animEffect transition="in" filter="slide(fromLeft)">
                                      <p:cBhvr>
                                        <p:cTn id="34" dur="500"/>
                                        <p:tgtEl>
                                          <p:spTgt spid="35851"/>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2" presetClass="entr" presetSubtype="1" fill="hold" grpId="0" nodeType="clickEffect">
                                  <p:stCondLst>
                                    <p:cond delay="0"/>
                                  </p:stCondLst>
                                  <p:childTnLst>
                                    <p:set>
                                      <p:cBhvr>
                                        <p:cTn id="38" dur="1" fill="hold">
                                          <p:stCondLst>
                                            <p:cond delay="0"/>
                                          </p:stCondLst>
                                        </p:cTn>
                                        <p:tgtEl>
                                          <p:spTgt spid="35846"/>
                                        </p:tgtEl>
                                        <p:attrNameLst>
                                          <p:attrName>style.visibility</p:attrName>
                                        </p:attrNameLst>
                                      </p:cBhvr>
                                      <p:to>
                                        <p:strVal val="visible"/>
                                      </p:to>
                                    </p:set>
                                    <p:animEffect transition="in" filter="slide(fromTop)">
                                      <p:cBhvr>
                                        <p:cTn id="39" dur="500"/>
                                        <p:tgtEl>
                                          <p:spTgt spid="35846"/>
                                        </p:tgtEl>
                                      </p:cBhvr>
                                    </p:animEffect>
                                  </p:childTnLst>
                                </p:cTn>
                              </p:par>
                            </p:childTnLst>
                          </p:cTn>
                        </p:par>
                        <p:par>
                          <p:cTn id="40" fill="hold" nodeType="afterGroup">
                            <p:stCondLst>
                              <p:cond delay="500"/>
                            </p:stCondLst>
                            <p:childTnLst>
                              <p:par>
                                <p:cTn id="41" presetID="12" presetClass="entr" presetSubtype="8" fill="hold" grpId="0" nodeType="afterEffect">
                                  <p:stCondLst>
                                    <p:cond delay="0"/>
                                  </p:stCondLst>
                                  <p:childTnLst>
                                    <p:set>
                                      <p:cBhvr>
                                        <p:cTn id="42" dur="1" fill="hold">
                                          <p:stCondLst>
                                            <p:cond delay="0"/>
                                          </p:stCondLst>
                                        </p:cTn>
                                        <p:tgtEl>
                                          <p:spTgt spid="35852"/>
                                        </p:tgtEl>
                                        <p:attrNameLst>
                                          <p:attrName>style.visibility</p:attrName>
                                        </p:attrNameLst>
                                      </p:cBhvr>
                                      <p:to>
                                        <p:strVal val="visible"/>
                                      </p:to>
                                    </p:set>
                                    <p:animEffect transition="in" filter="slide(fromLeft)">
                                      <p:cBhvr>
                                        <p:cTn id="43" dur="500"/>
                                        <p:tgtEl>
                                          <p:spTgt spid="35852"/>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12" presetClass="entr" presetSubtype="1" fill="hold" grpId="0" nodeType="clickEffect">
                                  <p:stCondLst>
                                    <p:cond delay="0"/>
                                  </p:stCondLst>
                                  <p:childTnLst>
                                    <p:set>
                                      <p:cBhvr>
                                        <p:cTn id="47" dur="1" fill="hold">
                                          <p:stCondLst>
                                            <p:cond delay="0"/>
                                          </p:stCondLst>
                                        </p:cTn>
                                        <p:tgtEl>
                                          <p:spTgt spid="35847"/>
                                        </p:tgtEl>
                                        <p:attrNameLst>
                                          <p:attrName>style.visibility</p:attrName>
                                        </p:attrNameLst>
                                      </p:cBhvr>
                                      <p:to>
                                        <p:strVal val="visible"/>
                                      </p:to>
                                    </p:set>
                                    <p:animEffect transition="in" filter="slide(fromTop)">
                                      <p:cBhvr>
                                        <p:cTn id="48" dur="500"/>
                                        <p:tgtEl>
                                          <p:spTgt spid="35847"/>
                                        </p:tgtEl>
                                      </p:cBhvr>
                                    </p:animEffect>
                                  </p:childTnLst>
                                </p:cTn>
                              </p:par>
                            </p:childTnLst>
                          </p:cTn>
                        </p:par>
                        <p:par>
                          <p:cTn id="49" fill="hold" nodeType="afterGroup">
                            <p:stCondLst>
                              <p:cond delay="500"/>
                            </p:stCondLst>
                            <p:childTnLst>
                              <p:par>
                                <p:cTn id="50" presetID="12" presetClass="entr" presetSubtype="8" fill="hold" grpId="0" nodeType="afterEffect">
                                  <p:stCondLst>
                                    <p:cond delay="0"/>
                                  </p:stCondLst>
                                  <p:childTnLst>
                                    <p:set>
                                      <p:cBhvr>
                                        <p:cTn id="51" dur="1" fill="hold">
                                          <p:stCondLst>
                                            <p:cond delay="0"/>
                                          </p:stCondLst>
                                        </p:cTn>
                                        <p:tgtEl>
                                          <p:spTgt spid="35853"/>
                                        </p:tgtEl>
                                        <p:attrNameLst>
                                          <p:attrName>style.visibility</p:attrName>
                                        </p:attrNameLst>
                                      </p:cBhvr>
                                      <p:to>
                                        <p:strVal val="visible"/>
                                      </p:to>
                                    </p:set>
                                    <p:animEffect transition="in" filter="slide(fromLeft)">
                                      <p:cBhvr>
                                        <p:cTn id="52" dur="500"/>
                                        <p:tgtEl>
                                          <p:spTgt spid="35853"/>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12" presetClass="entr" presetSubtype="1" fill="hold" grpId="0" nodeType="clickEffect">
                                  <p:stCondLst>
                                    <p:cond delay="0"/>
                                  </p:stCondLst>
                                  <p:childTnLst>
                                    <p:set>
                                      <p:cBhvr>
                                        <p:cTn id="56" dur="1" fill="hold">
                                          <p:stCondLst>
                                            <p:cond delay="0"/>
                                          </p:stCondLst>
                                        </p:cTn>
                                        <p:tgtEl>
                                          <p:spTgt spid="35848"/>
                                        </p:tgtEl>
                                        <p:attrNameLst>
                                          <p:attrName>style.visibility</p:attrName>
                                        </p:attrNameLst>
                                      </p:cBhvr>
                                      <p:to>
                                        <p:strVal val="visible"/>
                                      </p:to>
                                    </p:set>
                                    <p:animEffect transition="in" filter="slide(fromTop)">
                                      <p:cBhvr>
                                        <p:cTn id="57" dur="500"/>
                                        <p:tgtEl>
                                          <p:spTgt spid="358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2" grpId="0"/>
      <p:bldP spid="35843" grpId="0"/>
      <p:bldP spid="35844" grpId="0"/>
      <p:bldP spid="35845" grpId="0"/>
      <p:bldP spid="35846" grpId="0"/>
      <p:bldP spid="35847" grpId="0"/>
      <p:bldP spid="35848" grpId="0"/>
      <p:bldP spid="35849" grpId="0" animBg="1"/>
      <p:bldP spid="35850" grpId="0" animBg="1"/>
      <p:bldP spid="35851" grpId="0" animBg="1"/>
      <p:bldP spid="35852" grpId="0" animBg="1"/>
      <p:bldP spid="3585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ext Box 2"/>
          <p:cNvSpPr txBox="1">
            <a:spLocks noChangeArrowheads="1"/>
          </p:cNvSpPr>
          <p:nvPr/>
        </p:nvSpPr>
        <p:spPr bwMode="auto">
          <a:xfrm>
            <a:off x="1524000" y="1341438"/>
            <a:ext cx="9144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b="1" dirty="0" err="1">
                <a:solidFill>
                  <a:schemeClr val="folHlink"/>
                </a:solidFill>
              </a:rPr>
              <a:t>Goods</a:t>
            </a:r>
            <a:r>
              <a:rPr lang="tr-TR" altLang="tr-TR" b="1" dirty="0">
                <a:solidFill>
                  <a:schemeClr val="folHlink"/>
                </a:solidFill>
              </a:rPr>
              <a:t> </a:t>
            </a:r>
            <a:r>
              <a:rPr lang="tr-TR" altLang="tr-TR" b="1" dirty="0" err="1">
                <a:solidFill>
                  <a:schemeClr val="folHlink"/>
                </a:solidFill>
              </a:rPr>
              <a:t>and</a:t>
            </a:r>
            <a:r>
              <a:rPr lang="tr-TR" altLang="tr-TR" b="1" dirty="0">
                <a:solidFill>
                  <a:schemeClr val="folHlink"/>
                </a:solidFill>
              </a:rPr>
              <a:t> Services</a:t>
            </a:r>
          </a:p>
        </p:txBody>
      </p:sp>
      <p:sp>
        <p:nvSpPr>
          <p:cNvPr id="34819" name="Text Box 3"/>
          <p:cNvSpPr txBox="1">
            <a:spLocks noChangeArrowheads="1"/>
          </p:cNvSpPr>
          <p:nvPr/>
        </p:nvSpPr>
        <p:spPr bwMode="auto">
          <a:xfrm>
            <a:off x="1524000" y="2003425"/>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 altLang="tr-TR" dirty="0"/>
              <a:t>Goods and services are economic means to meet human needs, which can be exchanged for money or other goods and services.</a:t>
            </a:r>
            <a:endParaRPr lang="tr-TR" altLang="tr-TR" dirty="0"/>
          </a:p>
        </p:txBody>
      </p:sp>
      <p:sp>
        <p:nvSpPr>
          <p:cNvPr id="34820" name="Text Box 4"/>
          <p:cNvSpPr txBox="1">
            <a:spLocks noChangeArrowheads="1"/>
          </p:cNvSpPr>
          <p:nvPr/>
        </p:nvSpPr>
        <p:spPr bwMode="auto">
          <a:xfrm>
            <a:off x="1524000" y="2914651"/>
            <a:ext cx="9144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 altLang="tr-TR" dirty="0"/>
              <a:t>When</a:t>
            </a:r>
            <a:r>
              <a:rPr lang="en" altLang="tr-TR" dirty="0">
                <a:solidFill>
                  <a:schemeClr val="hlink"/>
                </a:solidFill>
              </a:rPr>
              <a:t> economic goods </a:t>
            </a:r>
            <a:r>
              <a:rPr lang="en" altLang="tr-TR" dirty="0"/>
              <a:t>are mentioned, services should be understood as well as goods.</a:t>
            </a:r>
            <a:endParaRPr lang="tr-TR" altLang="tr-TR" dirty="0"/>
          </a:p>
        </p:txBody>
      </p:sp>
      <p:sp>
        <p:nvSpPr>
          <p:cNvPr id="34822" name="Text Box 6"/>
          <p:cNvSpPr txBox="1">
            <a:spLocks noChangeArrowheads="1"/>
          </p:cNvSpPr>
          <p:nvPr/>
        </p:nvSpPr>
        <p:spPr bwMode="auto">
          <a:xfrm>
            <a:off x="1524000" y="3933826"/>
            <a:ext cx="9144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 altLang="tr-TR" dirty="0"/>
              <a:t>There are also goods and services that do not fall within the scope of </a:t>
            </a:r>
            <a:r>
              <a:rPr lang="en" altLang="tr-TR" b="1" dirty="0"/>
              <a:t>economics.</a:t>
            </a:r>
            <a:endParaRPr lang="tr-TR" altLang="tr-TR" b="1" dirty="0"/>
          </a:p>
        </p:txBody>
      </p:sp>
      <p:sp>
        <p:nvSpPr>
          <p:cNvPr id="34823" name="Text Box 7"/>
          <p:cNvSpPr txBox="1">
            <a:spLocks noChangeArrowheads="1"/>
          </p:cNvSpPr>
          <p:nvPr/>
        </p:nvSpPr>
        <p:spPr bwMode="auto">
          <a:xfrm>
            <a:off x="1524000" y="4797426"/>
            <a:ext cx="9144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 altLang="tr-TR" dirty="0"/>
              <a:t>Air, sea water can be given as an example to the non-economic goods. </a:t>
            </a:r>
            <a:endParaRPr lang="tr-TR" altLang="tr-TR" dirty="0"/>
          </a:p>
        </p:txBody>
      </p:sp>
      <p:sp>
        <p:nvSpPr>
          <p:cNvPr id="34824" name="Text Box 8"/>
          <p:cNvSpPr txBox="1">
            <a:spLocks noChangeArrowheads="1"/>
          </p:cNvSpPr>
          <p:nvPr/>
        </p:nvSpPr>
        <p:spPr bwMode="auto">
          <a:xfrm>
            <a:off x="1524000" y="5516564"/>
            <a:ext cx="9144000"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 altLang="tr-TR" dirty="0"/>
              <a:t>Examples of such services can be mentioned as; public services such as defense, public order, title deeds and population services, and services of organizations such as the Red Crescent and solidarity collections, and housewives' home services.</a:t>
            </a:r>
            <a:endParaRPr lang="tr-TR" altLang="tr-TR" dirty="0"/>
          </a:p>
        </p:txBody>
      </p:sp>
      <p:sp>
        <p:nvSpPr>
          <p:cNvPr id="34825" name="Line 9"/>
          <p:cNvSpPr>
            <a:spLocks noChangeShapeType="1"/>
          </p:cNvSpPr>
          <p:nvPr/>
        </p:nvSpPr>
        <p:spPr bwMode="auto">
          <a:xfrm>
            <a:off x="1524000" y="2779713"/>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34827" name="Line 11"/>
          <p:cNvSpPr>
            <a:spLocks noChangeShapeType="1"/>
          </p:cNvSpPr>
          <p:nvPr/>
        </p:nvSpPr>
        <p:spPr bwMode="auto">
          <a:xfrm>
            <a:off x="1524000" y="3644900"/>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34828" name="Line 12"/>
          <p:cNvSpPr>
            <a:spLocks noChangeShapeType="1"/>
          </p:cNvSpPr>
          <p:nvPr/>
        </p:nvSpPr>
        <p:spPr bwMode="auto">
          <a:xfrm>
            <a:off x="1524000" y="4581525"/>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34829" name="Line 13"/>
          <p:cNvSpPr>
            <a:spLocks noChangeShapeType="1"/>
          </p:cNvSpPr>
          <p:nvPr/>
        </p:nvSpPr>
        <p:spPr bwMode="auto">
          <a:xfrm>
            <a:off x="1524000" y="5373688"/>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73871305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34818"/>
                                        </p:tgtEl>
                                        <p:attrNameLst>
                                          <p:attrName>style.visibility</p:attrName>
                                        </p:attrNameLst>
                                      </p:cBhvr>
                                      <p:to>
                                        <p:strVal val="visible"/>
                                      </p:to>
                                    </p:set>
                                    <p:animEffect transition="in" filter="slide(fromTop)">
                                      <p:cBhvr>
                                        <p:cTn id="7" dur="500"/>
                                        <p:tgtEl>
                                          <p:spTgt spid="3481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34819"/>
                                        </p:tgtEl>
                                        <p:attrNameLst>
                                          <p:attrName>style.visibility</p:attrName>
                                        </p:attrNameLst>
                                      </p:cBhvr>
                                      <p:to>
                                        <p:strVal val="visible"/>
                                      </p:to>
                                    </p:set>
                                    <p:animEffect transition="in" filter="slide(fromTop)">
                                      <p:cBhvr>
                                        <p:cTn id="12" dur="500"/>
                                        <p:tgtEl>
                                          <p:spTgt spid="34819"/>
                                        </p:tgtEl>
                                      </p:cBhvr>
                                    </p:animEffect>
                                  </p:childTnLst>
                                </p:cTn>
                              </p:par>
                            </p:childTnLst>
                          </p:cTn>
                        </p:par>
                        <p:par>
                          <p:cTn id="13" fill="hold" nodeType="afterGroup">
                            <p:stCondLst>
                              <p:cond delay="500"/>
                            </p:stCondLst>
                            <p:childTnLst>
                              <p:par>
                                <p:cTn id="14" presetID="12" presetClass="entr" presetSubtype="8" fill="hold" grpId="0" nodeType="afterEffect">
                                  <p:stCondLst>
                                    <p:cond delay="0"/>
                                  </p:stCondLst>
                                  <p:childTnLst>
                                    <p:set>
                                      <p:cBhvr>
                                        <p:cTn id="15" dur="1" fill="hold">
                                          <p:stCondLst>
                                            <p:cond delay="0"/>
                                          </p:stCondLst>
                                        </p:cTn>
                                        <p:tgtEl>
                                          <p:spTgt spid="34825"/>
                                        </p:tgtEl>
                                        <p:attrNameLst>
                                          <p:attrName>style.visibility</p:attrName>
                                        </p:attrNameLst>
                                      </p:cBhvr>
                                      <p:to>
                                        <p:strVal val="visible"/>
                                      </p:to>
                                    </p:set>
                                    <p:animEffect transition="in" filter="slide(fromLeft)">
                                      <p:cBhvr>
                                        <p:cTn id="16" dur="500"/>
                                        <p:tgtEl>
                                          <p:spTgt spid="34825"/>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2" presetClass="entr" presetSubtype="1" fill="hold" grpId="0" nodeType="clickEffect">
                                  <p:stCondLst>
                                    <p:cond delay="0"/>
                                  </p:stCondLst>
                                  <p:childTnLst>
                                    <p:set>
                                      <p:cBhvr>
                                        <p:cTn id="20" dur="1" fill="hold">
                                          <p:stCondLst>
                                            <p:cond delay="0"/>
                                          </p:stCondLst>
                                        </p:cTn>
                                        <p:tgtEl>
                                          <p:spTgt spid="34820"/>
                                        </p:tgtEl>
                                        <p:attrNameLst>
                                          <p:attrName>style.visibility</p:attrName>
                                        </p:attrNameLst>
                                      </p:cBhvr>
                                      <p:to>
                                        <p:strVal val="visible"/>
                                      </p:to>
                                    </p:set>
                                    <p:animEffect transition="in" filter="slide(fromTop)">
                                      <p:cBhvr>
                                        <p:cTn id="21" dur="500"/>
                                        <p:tgtEl>
                                          <p:spTgt spid="34820"/>
                                        </p:tgtEl>
                                      </p:cBhvr>
                                    </p:animEffect>
                                  </p:childTnLst>
                                </p:cTn>
                              </p:par>
                            </p:childTnLst>
                          </p:cTn>
                        </p:par>
                        <p:par>
                          <p:cTn id="22" fill="hold" nodeType="afterGroup">
                            <p:stCondLst>
                              <p:cond delay="500"/>
                            </p:stCondLst>
                            <p:childTnLst>
                              <p:par>
                                <p:cTn id="23" presetID="12" presetClass="entr" presetSubtype="8" fill="hold" grpId="0" nodeType="afterEffect">
                                  <p:stCondLst>
                                    <p:cond delay="0"/>
                                  </p:stCondLst>
                                  <p:childTnLst>
                                    <p:set>
                                      <p:cBhvr>
                                        <p:cTn id="24" dur="1" fill="hold">
                                          <p:stCondLst>
                                            <p:cond delay="0"/>
                                          </p:stCondLst>
                                        </p:cTn>
                                        <p:tgtEl>
                                          <p:spTgt spid="34827"/>
                                        </p:tgtEl>
                                        <p:attrNameLst>
                                          <p:attrName>style.visibility</p:attrName>
                                        </p:attrNameLst>
                                      </p:cBhvr>
                                      <p:to>
                                        <p:strVal val="visible"/>
                                      </p:to>
                                    </p:set>
                                    <p:animEffect transition="in" filter="slide(fromLeft)">
                                      <p:cBhvr>
                                        <p:cTn id="25" dur="500"/>
                                        <p:tgtEl>
                                          <p:spTgt spid="34827"/>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2" presetClass="entr" presetSubtype="1" fill="hold" grpId="0" nodeType="clickEffect">
                                  <p:stCondLst>
                                    <p:cond delay="0"/>
                                  </p:stCondLst>
                                  <p:childTnLst>
                                    <p:set>
                                      <p:cBhvr>
                                        <p:cTn id="29" dur="1" fill="hold">
                                          <p:stCondLst>
                                            <p:cond delay="0"/>
                                          </p:stCondLst>
                                        </p:cTn>
                                        <p:tgtEl>
                                          <p:spTgt spid="34822"/>
                                        </p:tgtEl>
                                        <p:attrNameLst>
                                          <p:attrName>style.visibility</p:attrName>
                                        </p:attrNameLst>
                                      </p:cBhvr>
                                      <p:to>
                                        <p:strVal val="visible"/>
                                      </p:to>
                                    </p:set>
                                    <p:animEffect transition="in" filter="slide(fromTop)">
                                      <p:cBhvr>
                                        <p:cTn id="30" dur="500"/>
                                        <p:tgtEl>
                                          <p:spTgt spid="34822"/>
                                        </p:tgtEl>
                                      </p:cBhvr>
                                    </p:animEffect>
                                  </p:childTnLst>
                                </p:cTn>
                              </p:par>
                            </p:childTnLst>
                          </p:cTn>
                        </p:par>
                        <p:par>
                          <p:cTn id="31" fill="hold" nodeType="afterGroup">
                            <p:stCondLst>
                              <p:cond delay="500"/>
                            </p:stCondLst>
                            <p:childTnLst>
                              <p:par>
                                <p:cTn id="32" presetID="12" presetClass="entr" presetSubtype="8" fill="hold" grpId="0" nodeType="afterEffect">
                                  <p:stCondLst>
                                    <p:cond delay="0"/>
                                  </p:stCondLst>
                                  <p:childTnLst>
                                    <p:set>
                                      <p:cBhvr>
                                        <p:cTn id="33" dur="1" fill="hold">
                                          <p:stCondLst>
                                            <p:cond delay="0"/>
                                          </p:stCondLst>
                                        </p:cTn>
                                        <p:tgtEl>
                                          <p:spTgt spid="34828"/>
                                        </p:tgtEl>
                                        <p:attrNameLst>
                                          <p:attrName>style.visibility</p:attrName>
                                        </p:attrNameLst>
                                      </p:cBhvr>
                                      <p:to>
                                        <p:strVal val="visible"/>
                                      </p:to>
                                    </p:set>
                                    <p:animEffect transition="in" filter="slide(fromLeft)">
                                      <p:cBhvr>
                                        <p:cTn id="34" dur="500"/>
                                        <p:tgtEl>
                                          <p:spTgt spid="34828"/>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2" presetClass="entr" presetSubtype="1" fill="hold" grpId="0" nodeType="clickEffect">
                                  <p:stCondLst>
                                    <p:cond delay="0"/>
                                  </p:stCondLst>
                                  <p:childTnLst>
                                    <p:set>
                                      <p:cBhvr>
                                        <p:cTn id="38" dur="1" fill="hold">
                                          <p:stCondLst>
                                            <p:cond delay="0"/>
                                          </p:stCondLst>
                                        </p:cTn>
                                        <p:tgtEl>
                                          <p:spTgt spid="34823"/>
                                        </p:tgtEl>
                                        <p:attrNameLst>
                                          <p:attrName>style.visibility</p:attrName>
                                        </p:attrNameLst>
                                      </p:cBhvr>
                                      <p:to>
                                        <p:strVal val="visible"/>
                                      </p:to>
                                    </p:set>
                                    <p:animEffect transition="in" filter="slide(fromTop)">
                                      <p:cBhvr>
                                        <p:cTn id="39" dur="500"/>
                                        <p:tgtEl>
                                          <p:spTgt spid="34823"/>
                                        </p:tgtEl>
                                      </p:cBhvr>
                                    </p:animEffect>
                                  </p:childTnLst>
                                </p:cTn>
                              </p:par>
                            </p:childTnLst>
                          </p:cTn>
                        </p:par>
                        <p:par>
                          <p:cTn id="40" fill="hold" nodeType="afterGroup">
                            <p:stCondLst>
                              <p:cond delay="500"/>
                            </p:stCondLst>
                            <p:childTnLst>
                              <p:par>
                                <p:cTn id="41" presetID="12" presetClass="entr" presetSubtype="8" fill="hold" grpId="0" nodeType="afterEffect">
                                  <p:stCondLst>
                                    <p:cond delay="0"/>
                                  </p:stCondLst>
                                  <p:childTnLst>
                                    <p:set>
                                      <p:cBhvr>
                                        <p:cTn id="42" dur="1" fill="hold">
                                          <p:stCondLst>
                                            <p:cond delay="0"/>
                                          </p:stCondLst>
                                        </p:cTn>
                                        <p:tgtEl>
                                          <p:spTgt spid="34829"/>
                                        </p:tgtEl>
                                        <p:attrNameLst>
                                          <p:attrName>style.visibility</p:attrName>
                                        </p:attrNameLst>
                                      </p:cBhvr>
                                      <p:to>
                                        <p:strVal val="visible"/>
                                      </p:to>
                                    </p:set>
                                    <p:animEffect transition="in" filter="slide(fromLeft)">
                                      <p:cBhvr>
                                        <p:cTn id="43" dur="500"/>
                                        <p:tgtEl>
                                          <p:spTgt spid="34829"/>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12" presetClass="entr" presetSubtype="1" fill="hold" grpId="0" nodeType="clickEffect">
                                  <p:stCondLst>
                                    <p:cond delay="0"/>
                                  </p:stCondLst>
                                  <p:childTnLst>
                                    <p:set>
                                      <p:cBhvr>
                                        <p:cTn id="47" dur="1" fill="hold">
                                          <p:stCondLst>
                                            <p:cond delay="0"/>
                                          </p:stCondLst>
                                        </p:cTn>
                                        <p:tgtEl>
                                          <p:spTgt spid="34824"/>
                                        </p:tgtEl>
                                        <p:attrNameLst>
                                          <p:attrName>style.visibility</p:attrName>
                                        </p:attrNameLst>
                                      </p:cBhvr>
                                      <p:to>
                                        <p:strVal val="visible"/>
                                      </p:to>
                                    </p:set>
                                    <p:animEffect transition="in" filter="slide(fromTop)">
                                      <p:cBhvr>
                                        <p:cTn id="48" dur="500"/>
                                        <p:tgtEl>
                                          <p:spTgt spid="348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8" grpId="0"/>
      <p:bldP spid="34819" grpId="0"/>
      <p:bldP spid="34820" grpId="0"/>
      <p:bldP spid="34822" grpId="0"/>
      <p:bldP spid="34823" grpId="0"/>
      <p:bldP spid="34824" grpId="0"/>
      <p:bldP spid="34825" grpId="0" animBg="1"/>
      <p:bldP spid="34827" grpId="0" animBg="1"/>
      <p:bldP spid="34828" grpId="0" animBg="1"/>
      <p:bldP spid="3482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 Box 2"/>
          <p:cNvSpPr txBox="1">
            <a:spLocks noChangeArrowheads="1"/>
          </p:cNvSpPr>
          <p:nvPr/>
        </p:nvSpPr>
        <p:spPr bwMode="auto">
          <a:xfrm>
            <a:off x="1524000" y="1125538"/>
            <a:ext cx="9144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b="1" dirty="0" err="1">
                <a:solidFill>
                  <a:schemeClr val="folHlink"/>
                </a:solidFill>
              </a:rPr>
              <a:t>Consumption</a:t>
            </a:r>
            <a:r>
              <a:rPr lang="tr-TR" altLang="tr-TR" b="1" dirty="0">
                <a:solidFill>
                  <a:schemeClr val="folHlink"/>
                </a:solidFill>
              </a:rPr>
              <a:t> </a:t>
            </a:r>
            <a:r>
              <a:rPr lang="tr-TR" altLang="tr-TR" b="1" dirty="0" err="1">
                <a:solidFill>
                  <a:schemeClr val="folHlink"/>
                </a:solidFill>
              </a:rPr>
              <a:t>and</a:t>
            </a:r>
            <a:r>
              <a:rPr lang="tr-TR" altLang="tr-TR" b="1" dirty="0">
                <a:solidFill>
                  <a:schemeClr val="folHlink"/>
                </a:solidFill>
              </a:rPr>
              <a:t> </a:t>
            </a:r>
            <a:r>
              <a:rPr lang="tr-TR" altLang="tr-TR" b="1" dirty="0" err="1">
                <a:solidFill>
                  <a:schemeClr val="folHlink"/>
                </a:solidFill>
              </a:rPr>
              <a:t>Production</a:t>
            </a:r>
            <a:endParaRPr lang="tr-TR" altLang="tr-TR" b="1" dirty="0">
              <a:solidFill>
                <a:schemeClr val="folHlink"/>
              </a:solidFill>
            </a:endParaRPr>
          </a:p>
        </p:txBody>
      </p:sp>
      <p:sp>
        <p:nvSpPr>
          <p:cNvPr id="33795" name="Text Box 3"/>
          <p:cNvSpPr txBox="1">
            <a:spLocks noChangeArrowheads="1"/>
          </p:cNvSpPr>
          <p:nvPr/>
        </p:nvSpPr>
        <p:spPr bwMode="auto">
          <a:xfrm>
            <a:off x="1524000" y="1539875"/>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 altLang="tr-TR" dirty="0"/>
              <a:t>The use of economic goods and services to meet the needs of people is called </a:t>
            </a:r>
            <a:r>
              <a:rPr lang="en" altLang="tr-TR" b="1" dirty="0"/>
              <a:t>consumption.</a:t>
            </a:r>
            <a:endParaRPr lang="tr-TR" altLang="tr-TR" b="1" dirty="0"/>
          </a:p>
        </p:txBody>
      </p:sp>
      <p:sp>
        <p:nvSpPr>
          <p:cNvPr id="33796" name="Text Box 4"/>
          <p:cNvSpPr txBox="1">
            <a:spLocks noChangeArrowheads="1"/>
          </p:cNvSpPr>
          <p:nvPr/>
        </p:nvSpPr>
        <p:spPr bwMode="auto">
          <a:xfrm>
            <a:off x="1524000" y="2279650"/>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 altLang="tr-TR" dirty="0"/>
              <a:t>The vast majority of economic goods and services cannot be used to meet human needs in their current form in nature.</a:t>
            </a:r>
            <a:endParaRPr lang="tr-TR" altLang="tr-TR" dirty="0"/>
          </a:p>
        </p:txBody>
      </p:sp>
      <p:sp>
        <p:nvSpPr>
          <p:cNvPr id="33797" name="Text Box 5"/>
          <p:cNvSpPr txBox="1">
            <a:spLocks noChangeArrowheads="1"/>
          </p:cNvSpPr>
          <p:nvPr/>
        </p:nvSpPr>
        <p:spPr bwMode="auto">
          <a:xfrm>
            <a:off x="1524000" y="3019425"/>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 altLang="tr-TR" dirty="0"/>
              <a:t>Economic goods and services are generally obtained through the application of human labor and capital to natural resources. This application is called </a:t>
            </a:r>
            <a:r>
              <a:rPr lang="en" altLang="tr-TR" b="1" dirty="0"/>
              <a:t>production</a:t>
            </a:r>
            <a:r>
              <a:rPr lang="en" altLang="tr-TR" dirty="0"/>
              <a:t>.</a:t>
            </a:r>
            <a:endParaRPr lang="tr-TR" altLang="tr-TR" dirty="0"/>
          </a:p>
        </p:txBody>
      </p:sp>
      <p:sp>
        <p:nvSpPr>
          <p:cNvPr id="33798" name="Text Box 6"/>
          <p:cNvSpPr txBox="1">
            <a:spLocks noChangeArrowheads="1"/>
          </p:cNvSpPr>
          <p:nvPr/>
        </p:nvSpPr>
        <p:spPr bwMode="auto">
          <a:xfrm>
            <a:off x="1524000" y="3757613"/>
            <a:ext cx="9144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 altLang="tr-TR" dirty="0"/>
              <a:t>Production activity adds shape, location, time and property benefits to natural resources.</a:t>
            </a:r>
            <a:endParaRPr lang="tr-TR" altLang="tr-TR" dirty="0"/>
          </a:p>
        </p:txBody>
      </p:sp>
      <p:sp>
        <p:nvSpPr>
          <p:cNvPr id="33799" name="Text Box 7"/>
          <p:cNvSpPr txBox="1">
            <a:spLocks noChangeArrowheads="1"/>
          </p:cNvSpPr>
          <p:nvPr/>
        </p:nvSpPr>
        <p:spPr bwMode="auto">
          <a:xfrm>
            <a:off x="1524000" y="4143777"/>
            <a:ext cx="932452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 altLang="tr-TR" dirty="0"/>
              <a:t>By changing the chemical and physical structure of natural resources</a:t>
            </a:r>
            <a:r>
              <a:rPr lang="en" altLang="tr-TR" b="1" dirty="0"/>
              <a:t>, shape benefit </a:t>
            </a:r>
            <a:r>
              <a:rPr lang="en" altLang="tr-TR" dirty="0"/>
              <a:t>is created.</a:t>
            </a:r>
            <a:endParaRPr lang="tr-TR" altLang="tr-TR" dirty="0"/>
          </a:p>
        </p:txBody>
      </p:sp>
      <p:sp>
        <p:nvSpPr>
          <p:cNvPr id="33800" name="Text Box 8"/>
          <p:cNvSpPr txBox="1">
            <a:spLocks noChangeArrowheads="1"/>
          </p:cNvSpPr>
          <p:nvPr/>
        </p:nvSpPr>
        <p:spPr bwMode="auto">
          <a:xfrm>
            <a:off x="1524000" y="4686300"/>
            <a:ext cx="91440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 altLang="tr-TR" dirty="0"/>
              <a:t>For example; </a:t>
            </a:r>
            <a:r>
              <a:rPr lang="en" altLang="tr-TR" dirty="0" err="1"/>
              <a:t>transportatio</a:t>
            </a:r>
            <a:r>
              <a:rPr lang="tr-TR" altLang="tr-TR" dirty="0"/>
              <a:t>n</a:t>
            </a:r>
            <a:r>
              <a:rPr lang="en" altLang="tr-TR" dirty="0"/>
              <a:t> of carcass, meat or processed meat product, from the meat industry business to wholesalers, shopping centers, markets and butchers is mentioned as </a:t>
            </a:r>
            <a:r>
              <a:rPr lang="en" altLang="tr-TR" b="1" dirty="0"/>
              <a:t>benefit of place.</a:t>
            </a:r>
            <a:endParaRPr lang="tr-TR" altLang="tr-TR" b="1" dirty="0"/>
          </a:p>
        </p:txBody>
      </p:sp>
      <p:sp>
        <p:nvSpPr>
          <p:cNvPr id="33801" name="Text Box 9"/>
          <p:cNvSpPr txBox="1">
            <a:spLocks noChangeArrowheads="1"/>
          </p:cNvSpPr>
          <p:nvPr/>
        </p:nvSpPr>
        <p:spPr bwMode="auto">
          <a:xfrm>
            <a:off x="1524000" y="5533907"/>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 altLang="tr-TR" dirty="0"/>
              <a:t>Having these products available to the consumer in places that they can buy at a time they need is mentioned as </a:t>
            </a:r>
            <a:r>
              <a:rPr lang="en" altLang="tr-TR" b="1" dirty="0"/>
              <a:t>the time benefit</a:t>
            </a:r>
            <a:endParaRPr lang="tr-TR" altLang="tr-TR" b="1" dirty="0"/>
          </a:p>
        </p:txBody>
      </p:sp>
      <p:sp>
        <p:nvSpPr>
          <p:cNvPr id="33802" name="Text Box 10"/>
          <p:cNvSpPr txBox="1">
            <a:spLocks noChangeArrowheads="1"/>
          </p:cNvSpPr>
          <p:nvPr/>
        </p:nvSpPr>
        <p:spPr bwMode="auto">
          <a:xfrm>
            <a:off x="1524000" y="6165850"/>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 altLang="tr-TR" dirty="0"/>
              <a:t>The </a:t>
            </a:r>
            <a:r>
              <a:rPr lang="en" altLang="tr-TR" b="1" dirty="0"/>
              <a:t>property benefit </a:t>
            </a:r>
            <a:r>
              <a:rPr lang="en" altLang="tr-TR" dirty="0"/>
              <a:t>is also created by ensuring that the consumer who pays the price has these products.</a:t>
            </a:r>
            <a:endParaRPr lang="tr-TR" altLang="tr-TR" dirty="0"/>
          </a:p>
        </p:txBody>
      </p:sp>
      <p:sp>
        <p:nvSpPr>
          <p:cNvPr id="33803" name="Line 11"/>
          <p:cNvSpPr>
            <a:spLocks noChangeShapeType="1"/>
          </p:cNvSpPr>
          <p:nvPr/>
        </p:nvSpPr>
        <p:spPr bwMode="auto">
          <a:xfrm>
            <a:off x="1524000" y="2230438"/>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33804" name="Line 12"/>
          <p:cNvSpPr>
            <a:spLocks noChangeShapeType="1"/>
          </p:cNvSpPr>
          <p:nvPr/>
        </p:nvSpPr>
        <p:spPr bwMode="auto">
          <a:xfrm>
            <a:off x="1524000" y="2970213"/>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33805" name="Line 13"/>
          <p:cNvSpPr>
            <a:spLocks noChangeShapeType="1"/>
          </p:cNvSpPr>
          <p:nvPr/>
        </p:nvSpPr>
        <p:spPr bwMode="auto">
          <a:xfrm>
            <a:off x="1524000" y="3708400"/>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33806" name="Line 14"/>
          <p:cNvSpPr>
            <a:spLocks noChangeShapeType="1"/>
          </p:cNvSpPr>
          <p:nvPr/>
        </p:nvSpPr>
        <p:spPr bwMode="auto">
          <a:xfrm>
            <a:off x="1524000" y="4173538"/>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33807" name="Line 15"/>
          <p:cNvSpPr>
            <a:spLocks noChangeShapeType="1"/>
          </p:cNvSpPr>
          <p:nvPr/>
        </p:nvSpPr>
        <p:spPr bwMode="auto">
          <a:xfrm>
            <a:off x="1524000" y="4717120"/>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33808" name="Line 16"/>
          <p:cNvSpPr>
            <a:spLocks noChangeShapeType="1"/>
          </p:cNvSpPr>
          <p:nvPr/>
        </p:nvSpPr>
        <p:spPr bwMode="auto">
          <a:xfrm>
            <a:off x="1524000" y="5575756"/>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33809" name="Line 17"/>
          <p:cNvSpPr>
            <a:spLocks noChangeShapeType="1"/>
          </p:cNvSpPr>
          <p:nvPr/>
        </p:nvSpPr>
        <p:spPr bwMode="auto">
          <a:xfrm>
            <a:off x="1524000" y="6165850"/>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248032485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33794"/>
                                        </p:tgtEl>
                                        <p:attrNameLst>
                                          <p:attrName>style.visibility</p:attrName>
                                        </p:attrNameLst>
                                      </p:cBhvr>
                                      <p:to>
                                        <p:strVal val="visible"/>
                                      </p:to>
                                    </p:set>
                                    <p:animEffect transition="in" filter="slide(fromTop)">
                                      <p:cBhvr>
                                        <p:cTn id="7" dur="500"/>
                                        <p:tgtEl>
                                          <p:spTgt spid="3379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33795"/>
                                        </p:tgtEl>
                                        <p:attrNameLst>
                                          <p:attrName>style.visibility</p:attrName>
                                        </p:attrNameLst>
                                      </p:cBhvr>
                                      <p:to>
                                        <p:strVal val="visible"/>
                                      </p:to>
                                    </p:set>
                                    <p:animEffect transition="in" filter="slide(fromTop)">
                                      <p:cBhvr>
                                        <p:cTn id="12" dur="500"/>
                                        <p:tgtEl>
                                          <p:spTgt spid="33795"/>
                                        </p:tgtEl>
                                      </p:cBhvr>
                                    </p:animEffect>
                                  </p:childTnLst>
                                </p:cTn>
                              </p:par>
                            </p:childTnLst>
                          </p:cTn>
                        </p:par>
                        <p:par>
                          <p:cTn id="13" fill="hold" nodeType="afterGroup">
                            <p:stCondLst>
                              <p:cond delay="500"/>
                            </p:stCondLst>
                            <p:childTnLst>
                              <p:par>
                                <p:cTn id="14" presetID="12" presetClass="entr" presetSubtype="8" fill="hold" grpId="0" nodeType="afterEffect">
                                  <p:stCondLst>
                                    <p:cond delay="0"/>
                                  </p:stCondLst>
                                  <p:childTnLst>
                                    <p:set>
                                      <p:cBhvr>
                                        <p:cTn id="15" dur="1" fill="hold">
                                          <p:stCondLst>
                                            <p:cond delay="0"/>
                                          </p:stCondLst>
                                        </p:cTn>
                                        <p:tgtEl>
                                          <p:spTgt spid="33803"/>
                                        </p:tgtEl>
                                        <p:attrNameLst>
                                          <p:attrName>style.visibility</p:attrName>
                                        </p:attrNameLst>
                                      </p:cBhvr>
                                      <p:to>
                                        <p:strVal val="visible"/>
                                      </p:to>
                                    </p:set>
                                    <p:animEffect transition="in" filter="slide(fromLeft)">
                                      <p:cBhvr>
                                        <p:cTn id="16" dur="500"/>
                                        <p:tgtEl>
                                          <p:spTgt spid="33803"/>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2" presetClass="entr" presetSubtype="1" fill="hold" grpId="0" nodeType="clickEffect">
                                  <p:stCondLst>
                                    <p:cond delay="0"/>
                                  </p:stCondLst>
                                  <p:childTnLst>
                                    <p:set>
                                      <p:cBhvr>
                                        <p:cTn id="20" dur="1" fill="hold">
                                          <p:stCondLst>
                                            <p:cond delay="0"/>
                                          </p:stCondLst>
                                        </p:cTn>
                                        <p:tgtEl>
                                          <p:spTgt spid="33796"/>
                                        </p:tgtEl>
                                        <p:attrNameLst>
                                          <p:attrName>style.visibility</p:attrName>
                                        </p:attrNameLst>
                                      </p:cBhvr>
                                      <p:to>
                                        <p:strVal val="visible"/>
                                      </p:to>
                                    </p:set>
                                    <p:animEffect transition="in" filter="slide(fromTop)">
                                      <p:cBhvr>
                                        <p:cTn id="21" dur="500"/>
                                        <p:tgtEl>
                                          <p:spTgt spid="33796"/>
                                        </p:tgtEl>
                                      </p:cBhvr>
                                    </p:animEffect>
                                  </p:childTnLst>
                                </p:cTn>
                              </p:par>
                            </p:childTnLst>
                          </p:cTn>
                        </p:par>
                        <p:par>
                          <p:cTn id="22" fill="hold" nodeType="afterGroup">
                            <p:stCondLst>
                              <p:cond delay="500"/>
                            </p:stCondLst>
                            <p:childTnLst>
                              <p:par>
                                <p:cTn id="23" presetID="12" presetClass="entr" presetSubtype="8" fill="hold" grpId="0" nodeType="afterEffect">
                                  <p:stCondLst>
                                    <p:cond delay="0"/>
                                  </p:stCondLst>
                                  <p:childTnLst>
                                    <p:set>
                                      <p:cBhvr>
                                        <p:cTn id="24" dur="1" fill="hold">
                                          <p:stCondLst>
                                            <p:cond delay="0"/>
                                          </p:stCondLst>
                                        </p:cTn>
                                        <p:tgtEl>
                                          <p:spTgt spid="33804"/>
                                        </p:tgtEl>
                                        <p:attrNameLst>
                                          <p:attrName>style.visibility</p:attrName>
                                        </p:attrNameLst>
                                      </p:cBhvr>
                                      <p:to>
                                        <p:strVal val="visible"/>
                                      </p:to>
                                    </p:set>
                                    <p:animEffect transition="in" filter="slide(fromLeft)">
                                      <p:cBhvr>
                                        <p:cTn id="25" dur="500"/>
                                        <p:tgtEl>
                                          <p:spTgt spid="33804"/>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2" presetClass="entr" presetSubtype="1" fill="hold" grpId="0" nodeType="clickEffect">
                                  <p:stCondLst>
                                    <p:cond delay="0"/>
                                  </p:stCondLst>
                                  <p:childTnLst>
                                    <p:set>
                                      <p:cBhvr>
                                        <p:cTn id="29" dur="1" fill="hold">
                                          <p:stCondLst>
                                            <p:cond delay="0"/>
                                          </p:stCondLst>
                                        </p:cTn>
                                        <p:tgtEl>
                                          <p:spTgt spid="33797"/>
                                        </p:tgtEl>
                                        <p:attrNameLst>
                                          <p:attrName>style.visibility</p:attrName>
                                        </p:attrNameLst>
                                      </p:cBhvr>
                                      <p:to>
                                        <p:strVal val="visible"/>
                                      </p:to>
                                    </p:set>
                                    <p:animEffect transition="in" filter="slide(fromTop)">
                                      <p:cBhvr>
                                        <p:cTn id="30" dur="500"/>
                                        <p:tgtEl>
                                          <p:spTgt spid="33797"/>
                                        </p:tgtEl>
                                      </p:cBhvr>
                                    </p:animEffect>
                                  </p:childTnLst>
                                </p:cTn>
                              </p:par>
                            </p:childTnLst>
                          </p:cTn>
                        </p:par>
                        <p:par>
                          <p:cTn id="31" fill="hold" nodeType="afterGroup">
                            <p:stCondLst>
                              <p:cond delay="500"/>
                            </p:stCondLst>
                            <p:childTnLst>
                              <p:par>
                                <p:cTn id="32" presetID="12" presetClass="entr" presetSubtype="8" fill="hold" grpId="0" nodeType="afterEffect">
                                  <p:stCondLst>
                                    <p:cond delay="0"/>
                                  </p:stCondLst>
                                  <p:childTnLst>
                                    <p:set>
                                      <p:cBhvr>
                                        <p:cTn id="33" dur="1" fill="hold">
                                          <p:stCondLst>
                                            <p:cond delay="0"/>
                                          </p:stCondLst>
                                        </p:cTn>
                                        <p:tgtEl>
                                          <p:spTgt spid="33805"/>
                                        </p:tgtEl>
                                        <p:attrNameLst>
                                          <p:attrName>style.visibility</p:attrName>
                                        </p:attrNameLst>
                                      </p:cBhvr>
                                      <p:to>
                                        <p:strVal val="visible"/>
                                      </p:to>
                                    </p:set>
                                    <p:animEffect transition="in" filter="slide(fromLeft)">
                                      <p:cBhvr>
                                        <p:cTn id="34" dur="500"/>
                                        <p:tgtEl>
                                          <p:spTgt spid="33805"/>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2" presetClass="entr" presetSubtype="1" fill="hold" grpId="0" nodeType="clickEffect">
                                  <p:stCondLst>
                                    <p:cond delay="0"/>
                                  </p:stCondLst>
                                  <p:childTnLst>
                                    <p:set>
                                      <p:cBhvr>
                                        <p:cTn id="38" dur="1" fill="hold">
                                          <p:stCondLst>
                                            <p:cond delay="0"/>
                                          </p:stCondLst>
                                        </p:cTn>
                                        <p:tgtEl>
                                          <p:spTgt spid="33798"/>
                                        </p:tgtEl>
                                        <p:attrNameLst>
                                          <p:attrName>style.visibility</p:attrName>
                                        </p:attrNameLst>
                                      </p:cBhvr>
                                      <p:to>
                                        <p:strVal val="visible"/>
                                      </p:to>
                                    </p:set>
                                    <p:animEffect transition="in" filter="slide(fromTop)">
                                      <p:cBhvr>
                                        <p:cTn id="39" dur="500"/>
                                        <p:tgtEl>
                                          <p:spTgt spid="33798"/>
                                        </p:tgtEl>
                                      </p:cBhvr>
                                    </p:animEffect>
                                  </p:childTnLst>
                                </p:cTn>
                              </p:par>
                            </p:childTnLst>
                          </p:cTn>
                        </p:par>
                        <p:par>
                          <p:cTn id="40" fill="hold" nodeType="afterGroup">
                            <p:stCondLst>
                              <p:cond delay="500"/>
                            </p:stCondLst>
                            <p:childTnLst>
                              <p:par>
                                <p:cTn id="41" presetID="12" presetClass="entr" presetSubtype="8" fill="hold" grpId="0" nodeType="afterEffect">
                                  <p:stCondLst>
                                    <p:cond delay="0"/>
                                  </p:stCondLst>
                                  <p:childTnLst>
                                    <p:set>
                                      <p:cBhvr>
                                        <p:cTn id="42" dur="1" fill="hold">
                                          <p:stCondLst>
                                            <p:cond delay="0"/>
                                          </p:stCondLst>
                                        </p:cTn>
                                        <p:tgtEl>
                                          <p:spTgt spid="33806"/>
                                        </p:tgtEl>
                                        <p:attrNameLst>
                                          <p:attrName>style.visibility</p:attrName>
                                        </p:attrNameLst>
                                      </p:cBhvr>
                                      <p:to>
                                        <p:strVal val="visible"/>
                                      </p:to>
                                    </p:set>
                                    <p:animEffect transition="in" filter="slide(fromLeft)">
                                      <p:cBhvr>
                                        <p:cTn id="43" dur="500"/>
                                        <p:tgtEl>
                                          <p:spTgt spid="33806"/>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12" presetClass="entr" presetSubtype="1" fill="hold" grpId="0" nodeType="clickEffect">
                                  <p:stCondLst>
                                    <p:cond delay="0"/>
                                  </p:stCondLst>
                                  <p:childTnLst>
                                    <p:set>
                                      <p:cBhvr>
                                        <p:cTn id="47" dur="1" fill="hold">
                                          <p:stCondLst>
                                            <p:cond delay="0"/>
                                          </p:stCondLst>
                                        </p:cTn>
                                        <p:tgtEl>
                                          <p:spTgt spid="33799"/>
                                        </p:tgtEl>
                                        <p:attrNameLst>
                                          <p:attrName>style.visibility</p:attrName>
                                        </p:attrNameLst>
                                      </p:cBhvr>
                                      <p:to>
                                        <p:strVal val="visible"/>
                                      </p:to>
                                    </p:set>
                                    <p:animEffect transition="in" filter="slide(fromTop)">
                                      <p:cBhvr>
                                        <p:cTn id="48" dur="500"/>
                                        <p:tgtEl>
                                          <p:spTgt spid="33799"/>
                                        </p:tgtEl>
                                      </p:cBhvr>
                                    </p:animEffect>
                                  </p:childTnLst>
                                </p:cTn>
                              </p:par>
                            </p:childTnLst>
                          </p:cTn>
                        </p:par>
                        <p:par>
                          <p:cTn id="49" fill="hold" nodeType="afterGroup">
                            <p:stCondLst>
                              <p:cond delay="500"/>
                            </p:stCondLst>
                            <p:childTnLst>
                              <p:par>
                                <p:cTn id="50" presetID="12" presetClass="entr" presetSubtype="8" fill="hold" grpId="0" nodeType="afterEffect">
                                  <p:stCondLst>
                                    <p:cond delay="0"/>
                                  </p:stCondLst>
                                  <p:childTnLst>
                                    <p:set>
                                      <p:cBhvr>
                                        <p:cTn id="51" dur="1" fill="hold">
                                          <p:stCondLst>
                                            <p:cond delay="0"/>
                                          </p:stCondLst>
                                        </p:cTn>
                                        <p:tgtEl>
                                          <p:spTgt spid="33807"/>
                                        </p:tgtEl>
                                        <p:attrNameLst>
                                          <p:attrName>style.visibility</p:attrName>
                                        </p:attrNameLst>
                                      </p:cBhvr>
                                      <p:to>
                                        <p:strVal val="visible"/>
                                      </p:to>
                                    </p:set>
                                    <p:animEffect transition="in" filter="slide(fromLeft)">
                                      <p:cBhvr>
                                        <p:cTn id="52" dur="500"/>
                                        <p:tgtEl>
                                          <p:spTgt spid="33807"/>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12" presetClass="entr" presetSubtype="1" fill="hold" grpId="0" nodeType="clickEffect">
                                  <p:stCondLst>
                                    <p:cond delay="0"/>
                                  </p:stCondLst>
                                  <p:childTnLst>
                                    <p:set>
                                      <p:cBhvr>
                                        <p:cTn id="56" dur="1" fill="hold">
                                          <p:stCondLst>
                                            <p:cond delay="0"/>
                                          </p:stCondLst>
                                        </p:cTn>
                                        <p:tgtEl>
                                          <p:spTgt spid="33800"/>
                                        </p:tgtEl>
                                        <p:attrNameLst>
                                          <p:attrName>style.visibility</p:attrName>
                                        </p:attrNameLst>
                                      </p:cBhvr>
                                      <p:to>
                                        <p:strVal val="visible"/>
                                      </p:to>
                                    </p:set>
                                    <p:animEffect transition="in" filter="slide(fromTop)">
                                      <p:cBhvr>
                                        <p:cTn id="57" dur="500"/>
                                        <p:tgtEl>
                                          <p:spTgt spid="33800"/>
                                        </p:tgtEl>
                                      </p:cBhvr>
                                    </p:animEffect>
                                  </p:childTnLst>
                                </p:cTn>
                              </p:par>
                            </p:childTnLst>
                          </p:cTn>
                        </p:par>
                        <p:par>
                          <p:cTn id="58" fill="hold" nodeType="afterGroup">
                            <p:stCondLst>
                              <p:cond delay="500"/>
                            </p:stCondLst>
                            <p:childTnLst>
                              <p:par>
                                <p:cTn id="59" presetID="12" presetClass="entr" presetSubtype="8" fill="hold" grpId="0" nodeType="afterEffect">
                                  <p:stCondLst>
                                    <p:cond delay="0"/>
                                  </p:stCondLst>
                                  <p:childTnLst>
                                    <p:set>
                                      <p:cBhvr>
                                        <p:cTn id="60" dur="1" fill="hold">
                                          <p:stCondLst>
                                            <p:cond delay="0"/>
                                          </p:stCondLst>
                                        </p:cTn>
                                        <p:tgtEl>
                                          <p:spTgt spid="33808"/>
                                        </p:tgtEl>
                                        <p:attrNameLst>
                                          <p:attrName>style.visibility</p:attrName>
                                        </p:attrNameLst>
                                      </p:cBhvr>
                                      <p:to>
                                        <p:strVal val="visible"/>
                                      </p:to>
                                    </p:set>
                                    <p:animEffect transition="in" filter="slide(fromLeft)">
                                      <p:cBhvr>
                                        <p:cTn id="61" dur="500"/>
                                        <p:tgtEl>
                                          <p:spTgt spid="33808"/>
                                        </p:tgtEl>
                                      </p:cBhvr>
                                    </p:animEffect>
                                  </p:childTnLst>
                                </p:cTn>
                              </p:par>
                            </p:childTnLst>
                          </p:cTn>
                        </p:par>
                      </p:childTnLst>
                    </p:cTn>
                  </p:par>
                  <p:par>
                    <p:cTn id="62" fill="hold" nodeType="clickPar">
                      <p:stCondLst>
                        <p:cond delay="indefinite"/>
                      </p:stCondLst>
                      <p:childTnLst>
                        <p:par>
                          <p:cTn id="63" fill="hold" nodeType="withGroup">
                            <p:stCondLst>
                              <p:cond delay="0"/>
                            </p:stCondLst>
                            <p:childTnLst>
                              <p:par>
                                <p:cTn id="64" presetID="12" presetClass="entr" presetSubtype="1" fill="hold" grpId="0" nodeType="clickEffect">
                                  <p:stCondLst>
                                    <p:cond delay="0"/>
                                  </p:stCondLst>
                                  <p:childTnLst>
                                    <p:set>
                                      <p:cBhvr>
                                        <p:cTn id="65" dur="1" fill="hold">
                                          <p:stCondLst>
                                            <p:cond delay="0"/>
                                          </p:stCondLst>
                                        </p:cTn>
                                        <p:tgtEl>
                                          <p:spTgt spid="33801"/>
                                        </p:tgtEl>
                                        <p:attrNameLst>
                                          <p:attrName>style.visibility</p:attrName>
                                        </p:attrNameLst>
                                      </p:cBhvr>
                                      <p:to>
                                        <p:strVal val="visible"/>
                                      </p:to>
                                    </p:set>
                                    <p:animEffect transition="in" filter="slide(fromTop)">
                                      <p:cBhvr>
                                        <p:cTn id="66" dur="500"/>
                                        <p:tgtEl>
                                          <p:spTgt spid="33801"/>
                                        </p:tgtEl>
                                      </p:cBhvr>
                                    </p:animEffect>
                                  </p:childTnLst>
                                </p:cTn>
                              </p:par>
                            </p:childTnLst>
                          </p:cTn>
                        </p:par>
                        <p:par>
                          <p:cTn id="67" fill="hold" nodeType="afterGroup">
                            <p:stCondLst>
                              <p:cond delay="500"/>
                            </p:stCondLst>
                            <p:childTnLst>
                              <p:par>
                                <p:cTn id="68" presetID="12" presetClass="entr" presetSubtype="8" fill="hold" grpId="0" nodeType="afterEffect">
                                  <p:stCondLst>
                                    <p:cond delay="0"/>
                                  </p:stCondLst>
                                  <p:childTnLst>
                                    <p:set>
                                      <p:cBhvr>
                                        <p:cTn id="69" dur="1" fill="hold">
                                          <p:stCondLst>
                                            <p:cond delay="0"/>
                                          </p:stCondLst>
                                        </p:cTn>
                                        <p:tgtEl>
                                          <p:spTgt spid="33809"/>
                                        </p:tgtEl>
                                        <p:attrNameLst>
                                          <p:attrName>style.visibility</p:attrName>
                                        </p:attrNameLst>
                                      </p:cBhvr>
                                      <p:to>
                                        <p:strVal val="visible"/>
                                      </p:to>
                                    </p:set>
                                    <p:animEffect transition="in" filter="slide(fromLeft)">
                                      <p:cBhvr>
                                        <p:cTn id="70" dur="500"/>
                                        <p:tgtEl>
                                          <p:spTgt spid="33809"/>
                                        </p:tgtEl>
                                      </p:cBhvr>
                                    </p:animEffect>
                                  </p:childTnLst>
                                </p:cTn>
                              </p:par>
                            </p:childTnLst>
                          </p:cTn>
                        </p:par>
                      </p:childTnLst>
                    </p:cTn>
                  </p:par>
                  <p:par>
                    <p:cTn id="71" fill="hold" nodeType="clickPar">
                      <p:stCondLst>
                        <p:cond delay="indefinite"/>
                      </p:stCondLst>
                      <p:childTnLst>
                        <p:par>
                          <p:cTn id="72" fill="hold" nodeType="withGroup">
                            <p:stCondLst>
                              <p:cond delay="0"/>
                            </p:stCondLst>
                            <p:childTnLst>
                              <p:par>
                                <p:cTn id="73" presetID="12" presetClass="entr" presetSubtype="1" fill="hold" grpId="0" nodeType="clickEffect">
                                  <p:stCondLst>
                                    <p:cond delay="0"/>
                                  </p:stCondLst>
                                  <p:childTnLst>
                                    <p:set>
                                      <p:cBhvr>
                                        <p:cTn id="74" dur="1" fill="hold">
                                          <p:stCondLst>
                                            <p:cond delay="0"/>
                                          </p:stCondLst>
                                        </p:cTn>
                                        <p:tgtEl>
                                          <p:spTgt spid="33802"/>
                                        </p:tgtEl>
                                        <p:attrNameLst>
                                          <p:attrName>style.visibility</p:attrName>
                                        </p:attrNameLst>
                                      </p:cBhvr>
                                      <p:to>
                                        <p:strVal val="visible"/>
                                      </p:to>
                                    </p:set>
                                    <p:animEffect transition="in" filter="slide(fromTop)">
                                      <p:cBhvr>
                                        <p:cTn id="75" dur="500"/>
                                        <p:tgtEl>
                                          <p:spTgt spid="338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4" grpId="0"/>
      <p:bldP spid="33795" grpId="0"/>
      <p:bldP spid="33796" grpId="0"/>
      <p:bldP spid="33797" grpId="0"/>
      <p:bldP spid="33798" grpId="0"/>
      <p:bldP spid="33799" grpId="0"/>
      <p:bldP spid="33800" grpId="0"/>
      <p:bldP spid="33801" grpId="0"/>
      <p:bldP spid="33802" grpId="0"/>
      <p:bldP spid="33803" grpId="0" animBg="1"/>
      <p:bldP spid="33804" grpId="0" animBg="1"/>
      <p:bldP spid="33805" grpId="0" animBg="1"/>
      <p:bldP spid="33806" grpId="0" animBg="1"/>
      <p:bldP spid="33807" grpId="0" animBg="1"/>
      <p:bldP spid="33808" grpId="0" animBg="1"/>
      <p:bldP spid="3380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ext Box 2"/>
          <p:cNvSpPr txBox="1">
            <a:spLocks noChangeArrowheads="1"/>
          </p:cNvSpPr>
          <p:nvPr/>
        </p:nvSpPr>
        <p:spPr bwMode="auto">
          <a:xfrm>
            <a:off x="1524000" y="1125538"/>
            <a:ext cx="9144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b="1" dirty="0" err="1">
                <a:solidFill>
                  <a:schemeClr val="folHlink"/>
                </a:solidFill>
              </a:rPr>
              <a:t>Barter</a:t>
            </a:r>
            <a:endParaRPr lang="tr-TR" altLang="tr-TR" b="1" dirty="0">
              <a:solidFill>
                <a:schemeClr val="folHlink"/>
              </a:solidFill>
            </a:endParaRPr>
          </a:p>
        </p:txBody>
      </p:sp>
      <p:sp>
        <p:nvSpPr>
          <p:cNvPr id="32771" name="Text Box 3"/>
          <p:cNvSpPr txBox="1">
            <a:spLocks noChangeArrowheads="1"/>
          </p:cNvSpPr>
          <p:nvPr/>
        </p:nvSpPr>
        <p:spPr bwMode="auto">
          <a:xfrm>
            <a:off x="1524000" y="1554163"/>
            <a:ext cx="91440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 altLang="tr-TR" dirty="0"/>
              <a:t>Produced goods and services often come only to meet the manufacturer's own needs.</a:t>
            </a:r>
            <a:endParaRPr lang="tr-TR" altLang="tr-TR" dirty="0"/>
          </a:p>
        </p:txBody>
      </p:sp>
      <p:sp>
        <p:nvSpPr>
          <p:cNvPr id="32772" name="Text Box 4"/>
          <p:cNvSpPr txBox="1">
            <a:spLocks noChangeArrowheads="1"/>
          </p:cNvSpPr>
          <p:nvPr/>
        </p:nvSpPr>
        <p:spPr bwMode="auto">
          <a:xfrm>
            <a:off x="1524000" y="2319338"/>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 altLang="tr-TR" dirty="0"/>
              <a:t>Therefore, this surplus production should be put on the market to be used to meet the needs of other people in the society.</a:t>
            </a:r>
            <a:endParaRPr lang="tr-TR" altLang="tr-TR" dirty="0"/>
          </a:p>
        </p:txBody>
      </p:sp>
      <p:sp>
        <p:nvSpPr>
          <p:cNvPr id="32773" name="Text Box 5"/>
          <p:cNvSpPr txBox="1">
            <a:spLocks noChangeArrowheads="1"/>
          </p:cNvSpPr>
          <p:nvPr/>
        </p:nvSpPr>
        <p:spPr bwMode="auto">
          <a:xfrm>
            <a:off x="1524000" y="3084514"/>
            <a:ext cx="9144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 altLang="tr-TR" dirty="0"/>
              <a:t>Exchange of a good or service with another good or service or money is called an </a:t>
            </a:r>
            <a:r>
              <a:rPr lang="en" altLang="tr-TR" b="1" dirty="0"/>
              <a:t>Barter</a:t>
            </a:r>
            <a:r>
              <a:rPr lang="en" altLang="tr-TR" dirty="0"/>
              <a:t>.</a:t>
            </a:r>
            <a:endParaRPr lang="tr-TR" altLang="tr-TR" dirty="0"/>
          </a:p>
        </p:txBody>
      </p:sp>
      <p:sp>
        <p:nvSpPr>
          <p:cNvPr id="32774" name="Text Box 6"/>
          <p:cNvSpPr txBox="1">
            <a:spLocks noChangeArrowheads="1"/>
          </p:cNvSpPr>
          <p:nvPr/>
        </p:nvSpPr>
        <p:spPr bwMode="auto">
          <a:xfrm>
            <a:off x="1524000" y="4803775"/>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 altLang="tr-TR" dirty="0"/>
              <a:t>In an economy, the income created in a certain period is shared by the elements involved in production called </a:t>
            </a:r>
            <a:r>
              <a:rPr lang="en" altLang="tr-TR" b="1" dirty="0">
                <a:solidFill>
                  <a:srgbClr val="FF0000"/>
                </a:solidFill>
              </a:rPr>
              <a:t>income distribution</a:t>
            </a:r>
            <a:r>
              <a:rPr lang="en" altLang="tr-TR" dirty="0"/>
              <a:t>.</a:t>
            </a:r>
            <a:endParaRPr lang="tr-TR" altLang="tr-TR" dirty="0"/>
          </a:p>
        </p:txBody>
      </p:sp>
      <p:sp>
        <p:nvSpPr>
          <p:cNvPr id="32775" name="Text Box 7"/>
          <p:cNvSpPr txBox="1">
            <a:spLocks noChangeArrowheads="1"/>
          </p:cNvSpPr>
          <p:nvPr/>
        </p:nvSpPr>
        <p:spPr bwMode="auto">
          <a:xfrm>
            <a:off x="1524000" y="5876925"/>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 altLang="tr-TR" dirty="0"/>
              <a:t>In contemporary societies, everyone involved in production gets its share in money. But here, money is just a tool. In fact, the real income divided is goods and services.</a:t>
            </a:r>
            <a:endParaRPr lang="tr-TR" altLang="tr-TR" dirty="0"/>
          </a:p>
        </p:txBody>
      </p:sp>
      <p:sp>
        <p:nvSpPr>
          <p:cNvPr id="32777" name="Text Box 9"/>
          <p:cNvSpPr txBox="1">
            <a:spLocks noChangeArrowheads="1"/>
          </p:cNvSpPr>
          <p:nvPr/>
        </p:nvSpPr>
        <p:spPr bwMode="auto">
          <a:xfrm>
            <a:off x="1524000" y="4221163"/>
            <a:ext cx="9144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b="1" dirty="0">
                <a:solidFill>
                  <a:schemeClr val="folHlink"/>
                </a:solidFill>
              </a:rPr>
              <a:t>Distribution</a:t>
            </a:r>
          </a:p>
        </p:txBody>
      </p:sp>
      <p:sp>
        <p:nvSpPr>
          <p:cNvPr id="32778" name="Line 10"/>
          <p:cNvSpPr>
            <a:spLocks noChangeShapeType="1"/>
          </p:cNvSpPr>
          <p:nvPr/>
        </p:nvSpPr>
        <p:spPr bwMode="auto">
          <a:xfrm>
            <a:off x="1524000" y="2257425"/>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32779" name="Line 11"/>
          <p:cNvSpPr>
            <a:spLocks noChangeShapeType="1"/>
          </p:cNvSpPr>
          <p:nvPr/>
        </p:nvSpPr>
        <p:spPr bwMode="auto">
          <a:xfrm>
            <a:off x="1524000" y="3022600"/>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32780" name="Line 12"/>
          <p:cNvSpPr>
            <a:spLocks noChangeShapeType="1"/>
          </p:cNvSpPr>
          <p:nvPr/>
        </p:nvSpPr>
        <p:spPr bwMode="auto">
          <a:xfrm>
            <a:off x="1524000" y="3789363"/>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32781" name="Line 13"/>
          <p:cNvSpPr>
            <a:spLocks noChangeShapeType="1"/>
          </p:cNvSpPr>
          <p:nvPr/>
        </p:nvSpPr>
        <p:spPr bwMode="auto">
          <a:xfrm>
            <a:off x="1524000" y="5661025"/>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402731573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32770"/>
                                        </p:tgtEl>
                                        <p:attrNameLst>
                                          <p:attrName>style.visibility</p:attrName>
                                        </p:attrNameLst>
                                      </p:cBhvr>
                                      <p:to>
                                        <p:strVal val="visible"/>
                                      </p:to>
                                    </p:set>
                                    <p:animEffect transition="in" filter="slide(fromTop)">
                                      <p:cBhvr>
                                        <p:cTn id="7" dur="500"/>
                                        <p:tgtEl>
                                          <p:spTgt spid="3277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32771"/>
                                        </p:tgtEl>
                                        <p:attrNameLst>
                                          <p:attrName>style.visibility</p:attrName>
                                        </p:attrNameLst>
                                      </p:cBhvr>
                                      <p:to>
                                        <p:strVal val="visible"/>
                                      </p:to>
                                    </p:set>
                                    <p:animEffect transition="in" filter="slide(fromTop)">
                                      <p:cBhvr>
                                        <p:cTn id="12" dur="500"/>
                                        <p:tgtEl>
                                          <p:spTgt spid="32771"/>
                                        </p:tgtEl>
                                      </p:cBhvr>
                                    </p:animEffect>
                                  </p:childTnLst>
                                </p:cTn>
                              </p:par>
                            </p:childTnLst>
                          </p:cTn>
                        </p:par>
                        <p:par>
                          <p:cTn id="13" fill="hold" nodeType="afterGroup">
                            <p:stCondLst>
                              <p:cond delay="500"/>
                            </p:stCondLst>
                            <p:childTnLst>
                              <p:par>
                                <p:cTn id="14" presetID="12" presetClass="entr" presetSubtype="8" fill="hold" grpId="0" nodeType="afterEffect">
                                  <p:stCondLst>
                                    <p:cond delay="0"/>
                                  </p:stCondLst>
                                  <p:childTnLst>
                                    <p:set>
                                      <p:cBhvr>
                                        <p:cTn id="15" dur="1" fill="hold">
                                          <p:stCondLst>
                                            <p:cond delay="0"/>
                                          </p:stCondLst>
                                        </p:cTn>
                                        <p:tgtEl>
                                          <p:spTgt spid="32778"/>
                                        </p:tgtEl>
                                        <p:attrNameLst>
                                          <p:attrName>style.visibility</p:attrName>
                                        </p:attrNameLst>
                                      </p:cBhvr>
                                      <p:to>
                                        <p:strVal val="visible"/>
                                      </p:to>
                                    </p:set>
                                    <p:animEffect transition="in" filter="slide(fromLeft)">
                                      <p:cBhvr>
                                        <p:cTn id="16" dur="500"/>
                                        <p:tgtEl>
                                          <p:spTgt spid="32778"/>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2" presetClass="entr" presetSubtype="1" fill="hold" grpId="0" nodeType="clickEffect">
                                  <p:stCondLst>
                                    <p:cond delay="0"/>
                                  </p:stCondLst>
                                  <p:childTnLst>
                                    <p:set>
                                      <p:cBhvr>
                                        <p:cTn id="20" dur="1" fill="hold">
                                          <p:stCondLst>
                                            <p:cond delay="0"/>
                                          </p:stCondLst>
                                        </p:cTn>
                                        <p:tgtEl>
                                          <p:spTgt spid="32772"/>
                                        </p:tgtEl>
                                        <p:attrNameLst>
                                          <p:attrName>style.visibility</p:attrName>
                                        </p:attrNameLst>
                                      </p:cBhvr>
                                      <p:to>
                                        <p:strVal val="visible"/>
                                      </p:to>
                                    </p:set>
                                    <p:animEffect transition="in" filter="slide(fromTop)">
                                      <p:cBhvr>
                                        <p:cTn id="21" dur="500"/>
                                        <p:tgtEl>
                                          <p:spTgt spid="32772"/>
                                        </p:tgtEl>
                                      </p:cBhvr>
                                    </p:animEffect>
                                  </p:childTnLst>
                                </p:cTn>
                              </p:par>
                            </p:childTnLst>
                          </p:cTn>
                        </p:par>
                        <p:par>
                          <p:cTn id="22" fill="hold" nodeType="afterGroup">
                            <p:stCondLst>
                              <p:cond delay="500"/>
                            </p:stCondLst>
                            <p:childTnLst>
                              <p:par>
                                <p:cTn id="23" presetID="12" presetClass="entr" presetSubtype="8" fill="hold" grpId="0" nodeType="afterEffect">
                                  <p:stCondLst>
                                    <p:cond delay="0"/>
                                  </p:stCondLst>
                                  <p:childTnLst>
                                    <p:set>
                                      <p:cBhvr>
                                        <p:cTn id="24" dur="1" fill="hold">
                                          <p:stCondLst>
                                            <p:cond delay="0"/>
                                          </p:stCondLst>
                                        </p:cTn>
                                        <p:tgtEl>
                                          <p:spTgt spid="32779"/>
                                        </p:tgtEl>
                                        <p:attrNameLst>
                                          <p:attrName>style.visibility</p:attrName>
                                        </p:attrNameLst>
                                      </p:cBhvr>
                                      <p:to>
                                        <p:strVal val="visible"/>
                                      </p:to>
                                    </p:set>
                                    <p:animEffect transition="in" filter="slide(fromLeft)">
                                      <p:cBhvr>
                                        <p:cTn id="25" dur="500"/>
                                        <p:tgtEl>
                                          <p:spTgt spid="32779"/>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2" presetClass="entr" presetSubtype="1" fill="hold" grpId="0" nodeType="clickEffect">
                                  <p:stCondLst>
                                    <p:cond delay="0"/>
                                  </p:stCondLst>
                                  <p:childTnLst>
                                    <p:set>
                                      <p:cBhvr>
                                        <p:cTn id="29" dur="1" fill="hold">
                                          <p:stCondLst>
                                            <p:cond delay="0"/>
                                          </p:stCondLst>
                                        </p:cTn>
                                        <p:tgtEl>
                                          <p:spTgt spid="32773"/>
                                        </p:tgtEl>
                                        <p:attrNameLst>
                                          <p:attrName>style.visibility</p:attrName>
                                        </p:attrNameLst>
                                      </p:cBhvr>
                                      <p:to>
                                        <p:strVal val="visible"/>
                                      </p:to>
                                    </p:set>
                                    <p:animEffect transition="in" filter="slide(fromTop)">
                                      <p:cBhvr>
                                        <p:cTn id="30" dur="500"/>
                                        <p:tgtEl>
                                          <p:spTgt spid="32773"/>
                                        </p:tgtEl>
                                      </p:cBhvr>
                                    </p:animEffect>
                                  </p:childTnLst>
                                </p:cTn>
                              </p:par>
                            </p:childTnLst>
                          </p:cTn>
                        </p:par>
                        <p:par>
                          <p:cTn id="31" fill="hold" nodeType="afterGroup">
                            <p:stCondLst>
                              <p:cond delay="500"/>
                            </p:stCondLst>
                            <p:childTnLst>
                              <p:par>
                                <p:cTn id="32" presetID="12" presetClass="entr" presetSubtype="8" fill="hold" grpId="0" nodeType="afterEffect">
                                  <p:stCondLst>
                                    <p:cond delay="0"/>
                                  </p:stCondLst>
                                  <p:childTnLst>
                                    <p:set>
                                      <p:cBhvr>
                                        <p:cTn id="33" dur="1" fill="hold">
                                          <p:stCondLst>
                                            <p:cond delay="0"/>
                                          </p:stCondLst>
                                        </p:cTn>
                                        <p:tgtEl>
                                          <p:spTgt spid="32780"/>
                                        </p:tgtEl>
                                        <p:attrNameLst>
                                          <p:attrName>style.visibility</p:attrName>
                                        </p:attrNameLst>
                                      </p:cBhvr>
                                      <p:to>
                                        <p:strVal val="visible"/>
                                      </p:to>
                                    </p:set>
                                    <p:animEffect transition="in" filter="slide(fromLeft)">
                                      <p:cBhvr>
                                        <p:cTn id="34" dur="500"/>
                                        <p:tgtEl>
                                          <p:spTgt spid="32780"/>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2" presetClass="entr" presetSubtype="1" fill="hold" grpId="0" nodeType="clickEffect">
                                  <p:stCondLst>
                                    <p:cond delay="0"/>
                                  </p:stCondLst>
                                  <p:childTnLst>
                                    <p:set>
                                      <p:cBhvr>
                                        <p:cTn id="38" dur="1" fill="hold">
                                          <p:stCondLst>
                                            <p:cond delay="0"/>
                                          </p:stCondLst>
                                        </p:cTn>
                                        <p:tgtEl>
                                          <p:spTgt spid="32777"/>
                                        </p:tgtEl>
                                        <p:attrNameLst>
                                          <p:attrName>style.visibility</p:attrName>
                                        </p:attrNameLst>
                                      </p:cBhvr>
                                      <p:to>
                                        <p:strVal val="visible"/>
                                      </p:to>
                                    </p:set>
                                    <p:animEffect transition="in" filter="slide(fromTop)">
                                      <p:cBhvr>
                                        <p:cTn id="39" dur="500"/>
                                        <p:tgtEl>
                                          <p:spTgt spid="32777"/>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12" presetClass="entr" presetSubtype="1" fill="hold" grpId="0" nodeType="clickEffect">
                                  <p:stCondLst>
                                    <p:cond delay="0"/>
                                  </p:stCondLst>
                                  <p:childTnLst>
                                    <p:set>
                                      <p:cBhvr>
                                        <p:cTn id="43" dur="1" fill="hold">
                                          <p:stCondLst>
                                            <p:cond delay="0"/>
                                          </p:stCondLst>
                                        </p:cTn>
                                        <p:tgtEl>
                                          <p:spTgt spid="32774"/>
                                        </p:tgtEl>
                                        <p:attrNameLst>
                                          <p:attrName>style.visibility</p:attrName>
                                        </p:attrNameLst>
                                      </p:cBhvr>
                                      <p:to>
                                        <p:strVal val="visible"/>
                                      </p:to>
                                    </p:set>
                                    <p:animEffect transition="in" filter="slide(fromTop)">
                                      <p:cBhvr>
                                        <p:cTn id="44" dur="500"/>
                                        <p:tgtEl>
                                          <p:spTgt spid="32774"/>
                                        </p:tgtEl>
                                      </p:cBhvr>
                                    </p:animEffect>
                                  </p:childTnLst>
                                </p:cTn>
                              </p:par>
                            </p:childTnLst>
                          </p:cTn>
                        </p:par>
                        <p:par>
                          <p:cTn id="45" fill="hold" nodeType="afterGroup">
                            <p:stCondLst>
                              <p:cond delay="500"/>
                            </p:stCondLst>
                            <p:childTnLst>
                              <p:par>
                                <p:cTn id="46" presetID="12" presetClass="entr" presetSubtype="8" fill="hold" grpId="0" nodeType="afterEffect">
                                  <p:stCondLst>
                                    <p:cond delay="0"/>
                                  </p:stCondLst>
                                  <p:childTnLst>
                                    <p:set>
                                      <p:cBhvr>
                                        <p:cTn id="47" dur="1" fill="hold">
                                          <p:stCondLst>
                                            <p:cond delay="0"/>
                                          </p:stCondLst>
                                        </p:cTn>
                                        <p:tgtEl>
                                          <p:spTgt spid="32781"/>
                                        </p:tgtEl>
                                        <p:attrNameLst>
                                          <p:attrName>style.visibility</p:attrName>
                                        </p:attrNameLst>
                                      </p:cBhvr>
                                      <p:to>
                                        <p:strVal val="visible"/>
                                      </p:to>
                                    </p:set>
                                    <p:animEffect transition="in" filter="slide(fromLeft)">
                                      <p:cBhvr>
                                        <p:cTn id="48" dur="500"/>
                                        <p:tgtEl>
                                          <p:spTgt spid="32781"/>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12" presetClass="entr" presetSubtype="1" fill="hold" grpId="0" nodeType="clickEffect">
                                  <p:stCondLst>
                                    <p:cond delay="0"/>
                                  </p:stCondLst>
                                  <p:childTnLst>
                                    <p:set>
                                      <p:cBhvr>
                                        <p:cTn id="52" dur="1" fill="hold">
                                          <p:stCondLst>
                                            <p:cond delay="0"/>
                                          </p:stCondLst>
                                        </p:cTn>
                                        <p:tgtEl>
                                          <p:spTgt spid="32775"/>
                                        </p:tgtEl>
                                        <p:attrNameLst>
                                          <p:attrName>style.visibility</p:attrName>
                                        </p:attrNameLst>
                                      </p:cBhvr>
                                      <p:to>
                                        <p:strVal val="visible"/>
                                      </p:to>
                                    </p:set>
                                    <p:animEffect transition="in" filter="slide(fromTop)">
                                      <p:cBhvr>
                                        <p:cTn id="53" dur="500"/>
                                        <p:tgtEl>
                                          <p:spTgt spid="327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0" grpId="0"/>
      <p:bldP spid="32771" grpId="0"/>
      <p:bldP spid="32772" grpId="0"/>
      <p:bldP spid="32773" grpId="0"/>
      <p:bldP spid="32774" grpId="0"/>
      <p:bldP spid="32775" grpId="0"/>
      <p:bldP spid="32777" grpId="0"/>
      <p:bldP spid="32778" grpId="0" animBg="1"/>
      <p:bldP spid="32779" grpId="0" animBg="1"/>
      <p:bldP spid="32780" grpId="0" animBg="1"/>
      <p:bldP spid="3278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ext Box 2"/>
          <p:cNvSpPr txBox="1">
            <a:spLocks noChangeArrowheads="1"/>
          </p:cNvSpPr>
          <p:nvPr/>
        </p:nvSpPr>
        <p:spPr bwMode="auto">
          <a:xfrm>
            <a:off x="1524000" y="1125538"/>
            <a:ext cx="9144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b="1" dirty="0" err="1">
                <a:solidFill>
                  <a:schemeClr val="folHlink"/>
                </a:solidFill>
              </a:rPr>
              <a:t>Production</a:t>
            </a:r>
            <a:r>
              <a:rPr lang="tr-TR" altLang="tr-TR" b="1" dirty="0">
                <a:solidFill>
                  <a:schemeClr val="folHlink"/>
                </a:solidFill>
              </a:rPr>
              <a:t> </a:t>
            </a:r>
            <a:r>
              <a:rPr lang="tr-TR" altLang="tr-TR" b="1" dirty="0" err="1">
                <a:solidFill>
                  <a:schemeClr val="folHlink"/>
                </a:solidFill>
              </a:rPr>
              <a:t>Factors</a:t>
            </a:r>
            <a:endParaRPr lang="tr-TR" altLang="tr-TR" b="1" dirty="0">
              <a:solidFill>
                <a:schemeClr val="folHlink"/>
              </a:solidFill>
            </a:endParaRPr>
          </a:p>
        </p:txBody>
      </p:sp>
      <p:sp>
        <p:nvSpPr>
          <p:cNvPr id="31747" name="Text Box 3"/>
          <p:cNvSpPr txBox="1">
            <a:spLocks noChangeArrowheads="1"/>
          </p:cNvSpPr>
          <p:nvPr/>
        </p:nvSpPr>
        <p:spPr bwMode="auto">
          <a:xfrm>
            <a:off x="1524000" y="1425467"/>
            <a:ext cx="9144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 altLang="tr-TR" dirty="0"/>
              <a:t>The factors necessary for the realization of the production activity are called </a:t>
            </a:r>
            <a:r>
              <a:rPr lang="en" altLang="tr-TR" b="1" dirty="0"/>
              <a:t>production factors.</a:t>
            </a:r>
            <a:endParaRPr lang="tr-TR" altLang="tr-TR" b="1" dirty="0"/>
          </a:p>
        </p:txBody>
      </p:sp>
      <p:sp>
        <p:nvSpPr>
          <p:cNvPr id="31748" name="Text Box 4"/>
          <p:cNvSpPr txBox="1">
            <a:spLocks noChangeArrowheads="1"/>
          </p:cNvSpPr>
          <p:nvPr/>
        </p:nvSpPr>
        <p:spPr bwMode="auto">
          <a:xfrm>
            <a:off x="1524000" y="2078038"/>
            <a:ext cx="9144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 altLang="tr-TR" dirty="0"/>
              <a:t>Production factors are; </a:t>
            </a:r>
            <a:r>
              <a:rPr lang="en" altLang="tr-TR" dirty="0">
                <a:solidFill>
                  <a:srgbClr val="FF0000"/>
                </a:solidFill>
              </a:rPr>
              <a:t>Labor, capital, nature</a:t>
            </a:r>
            <a:r>
              <a:rPr lang="en" altLang="tr-TR" dirty="0"/>
              <a:t> and </a:t>
            </a:r>
            <a:r>
              <a:rPr lang="en" altLang="tr-TR" dirty="0">
                <a:solidFill>
                  <a:srgbClr val="FF0000"/>
                </a:solidFill>
              </a:rPr>
              <a:t>entrepreneurs</a:t>
            </a:r>
            <a:r>
              <a:rPr lang="en" altLang="tr-TR" dirty="0"/>
              <a:t>.</a:t>
            </a:r>
            <a:endParaRPr lang="tr-TR" altLang="tr-TR" dirty="0"/>
          </a:p>
        </p:txBody>
      </p:sp>
      <p:sp>
        <p:nvSpPr>
          <p:cNvPr id="31749" name="Text Box 5"/>
          <p:cNvSpPr txBox="1">
            <a:spLocks noChangeArrowheads="1"/>
          </p:cNvSpPr>
          <p:nvPr/>
        </p:nvSpPr>
        <p:spPr bwMode="auto">
          <a:xfrm>
            <a:off x="1524000" y="3103563"/>
            <a:ext cx="9144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 altLang="tr-TR" dirty="0"/>
              <a:t>Payments for labor are called </a:t>
            </a:r>
            <a:r>
              <a:rPr lang="en" altLang="tr-TR" b="1" dirty="0"/>
              <a:t>wages</a:t>
            </a:r>
            <a:r>
              <a:rPr lang="en" altLang="tr-TR" dirty="0"/>
              <a:t>.</a:t>
            </a:r>
            <a:endParaRPr lang="tr-TR" altLang="tr-TR" dirty="0"/>
          </a:p>
        </p:txBody>
      </p:sp>
      <p:sp>
        <p:nvSpPr>
          <p:cNvPr id="31750" name="Text Box 6"/>
          <p:cNvSpPr txBox="1">
            <a:spLocks noChangeArrowheads="1"/>
          </p:cNvSpPr>
          <p:nvPr/>
        </p:nvSpPr>
        <p:spPr bwMode="auto">
          <a:xfrm>
            <a:off x="1524000" y="3616325"/>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 altLang="tr-TR" dirty="0"/>
              <a:t>Machinery, equipment, animals, buildings and tools used in the production of goods and services are called </a:t>
            </a:r>
            <a:r>
              <a:rPr lang="en" altLang="tr-TR" b="1" dirty="0"/>
              <a:t>capital</a:t>
            </a:r>
            <a:r>
              <a:rPr lang="en" altLang="tr-TR" dirty="0"/>
              <a:t>.</a:t>
            </a:r>
            <a:endParaRPr lang="tr-TR" altLang="tr-TR" dirty="0"/>
          </a:p>
        </p:txBody>
      </p:sp>
      <p:sp>
        <p:nvSpPr>
          <p:cNvPr id="31751" name="Text Box 7"/>
          <p:cNvSpPr txBox="1">
            <a:spLocks noChangeArrowheads="1"/>
          </p:cNvSpPr>
          <p:nvPr/>
        </p:nvSpPr>
        <p:spPr bwMode="auto">
          <a:xfrm>
            <a:off x="1528176" y="2510362"/>
            <a:ext cx="9144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 altLang="tr-TR" dirty="0"/>
              <a:t>The time and effort that people allocate to the production of goods and services is called </a:t>
            </a:r>
            <a:r>
              <a:rPr lang="en" altLang="tr-TR" b="1" dirty="0"/>
              <a:t>labor</a:t>
            </a:r>
            <a:endParaRPr lang="tr-TR" altLang="tr-TR" b="1" dirty="0"/>
          </a:p>
        </p:txBody>
      </p:sp>
      <p:sp>
        <p:nvSpPr>
          <p:cNvPr id="31752" name="Text Box 8"/>
          <p:cNvSpPr txBox="1">
            <a:spLocks noChangeArrowheads="1"/>
          </p:cNvSpPr>
          <p:nvPr/>
        </p:nvSpPr>
        <p:spPr bwMode="auto">
          <a:xfrm>
            <a:off x="1524000" y="4238408"/>
            <a:ext cx="9144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 altLang="tr-TR" dirty="0"/>
              <a:t>The concept of capital, which is common among the people, is different. The income of </a:t>
            </a:r>
            <a:r>
              <a:rPr lang="en" altLang="tr-TR" b="1" dirty="0"/>
              <a:t>capital</a:t>
            </a:r>
            <a:r>
              <a:rPr lang="en" altLang="tr-TR" dirty="0"/>
              <a:t> is called </a:t>
            </a:r>
            <a:r>
              <a:rPr lang="en" altLang="tr-TR" b="1" dirty="0"/>
              <a:t>interest</a:t>
            </a:r>
            <a:r>
              <a:rPr lang="en" altLang="tr-TR" dirty="0"/>
              <a:t>.</a:t>
            </a:r>
            <a:endParaRPr lang="tr-TR" altLang="tr-TR" dirty="0"/>
          </a:p>
        </p:txBody>
      </p:sp>
      <p:sp>
        <p:nvSpPr>
          <p:cNvPr id="31753" name="Text Box 9"/>
          <p:cNvSpPr txBox="1">
            <a:spLocks noChangeArrowheads="1"/>
          </p:cNvSpPr>
          <p:nvPr/>
        </p:nvSpPr>
        <p:spPr bwMode="auto">
          <a:xfrm>
            <a:off x="1524000" y="4916488"/>
            <a:ext cx="9144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 altLang="tr-TR" dirty="0"/>
              <a:t>Natural resources used in the production of goods and services are defined as </a:t>
            </a:r>
            <a:r>
              <a:rPr lang="en" altLang="tr-TR" b="1" dirty="0"/>
              <a:t>nature</a:t>
            </a:r>
            <a:r>
              <a:rPr lang="en" altLang="tr-TR" dirty="0"/>
              <a:t>.</a:t>
            </a:r>
            <a:endParaRPr lang="tr-TR" altLang="tr-TR" dirty="0"/>
          </a:p>
        </p:txBody>
      </p:sp>
      <p:sp>
        <p:nvSpPr>
          <p:cNvPr id="31754" name="Text Box 10"/>
          <p:cNvSpPr txBox="1">
            <a:spLocks noChangeArrowheads="1"/>
          </p:cNvSpPr>
          <p:nvPr/>
        </p:nvSpPr>
        <p:spPr bwMode="auto">
          <a:xfrm>
            <a:off x="1524000" y="5438776"/>
            <a:ext cx="9144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 altLang="tr-TR" b="1" dirty="0"/>
              <a:t>Rent</a:t>
            </a:r>
            <a:r>
              <a:rPr lang="en" altLang="tr-TR" dirty="0"/>
              <a:t> is obtained in return for the use of nature in production.</a:t>
            </a:r>
            <a:endParaRPr lang="tr-TR" altLang="tr-TR" dirty="0"/>
          </a:p>
        </p:txBody>
      </p:sp>
      <p:sp>
        <p:nvSpPr>
          <p:cNvPr id="31755" name="Text Box 11"/>
          <p:cNvSpPr txBox="1">
            <a:spLocks noChangeArrowheads="1"/>
          </p:cNvSpPr>
          <p:nvPr/>
        </p:nvSpPr>
        <p:spPr bwMode="auto">
          <a:xfrm>
            <a:off x="1524000" y="5942014"/>
            <a:ext cx="9144000"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en" altLang="tr-TR" dirty="0"/>
              <a:t>The person who thinks, plans, efficiently conducts, organizes production and takes the necessary risks is called an </a:t>
            </a:r>
            <a:r>
              <a:rPr lang="en" altLang="tr-TR" b="1" dirty="0"/>
              <a:t>entrepreneur.</a:t>
            </a:r>
            <a:r>
              <a:rPr lang="en" altLang="tr-TR" dirty="0"/>
              <a:t> The entrepreneur can be a real or legal person. Entrepreneur's income is called </a:t>
            </a:r>
            <a:r>
              <a:rPr lang="en" altLang="tr-TR" b="1" dirty="0"/>
              <a:t>profit.</a:t>
            </a:r>
            <a:endParaRPr lang="tr-TR" altLang="tr-TR" b="1" dirty="0"/>
          </a:p>
        </p:txBody>
      </p:sp>
      <p:sp>
        <p:nvSpPr>
          <p:cNvPr id="31756" name="Line 12"/>
          <p:cNvSpPr>
            <a:spLocks noChangeShapeType="1"/>
          </p:cNvSpPr>
          <p:nvPr/>
        </p:nvSpPr>
        <p:spPr bwMode="auto">
          <a:xfrm>
            <a:off x="1524000" y="2005013"/>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31757" name="Line 13"/>
          <p:cNvSpPr>
            <a:spLocks noChangeShapeType="1"/>
          </p:cNvSpPr>
          <p:nvPr/>
        </p:nvSpPr>
        <p:spPr bwMode="auto">
          <a:xfrm>
            <a:off x="1524000" y="2444750"/>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31758" name="Line 14"/>
          <p:cNvSpPr>
            <a:spLocks noChangeShapeType="1"/>
          </p:cNvSpPr>
          <p:nvPr/>
        </p:nvSpPr>
        <p:spPr bwMode="auto">
          <a:xfrm>
            <a:off x="1524000" y="3126496"/>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31759" name="Line 15"/>
          <p:cNvSpPr>
            <a:spLocks noChangeShapeType="1"/>
          </p:cNvSpPr>
          <p:nvPr/>
        </p:nvSpPr>
        <p:spPr bwMode="auto">
          <a:xfrm>
            <a:off x="1524000" y="3543300"/>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31760" name="Line 16"/>
          <p:cNvSpPr>
            <a:spLocks noChangeShapeType="1"/>
          </p:cNvSpPr>
          <p:nvPr/>
        </p:nvSpPr>
        <p:spPr bwMode="auto">
          <a:xfrm>
            <a:off x="1524000" y="4330700"/>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31761" name="Line 17"/>
          <p:cNvSpPr>
            <a:spLocks noChangeShapeType="1"/>
          </p:cNvSpPr>
          <p:nvPr/>
        </p:nvSpPr>
        <p:spPr bwMode="auto">
          <a:xfrm>
            <a:off x="1524000" y="4843463"/>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31762" name="Line 18"/>
          <p:cNvSpPr>
            <a:spLocks noChangeShapeType="1"/>
          </p:cNvSpPr>
          <p:nvPr/>
        </p:nvSpPr>
        <p:spPr bwMode="auto">
          <a:xfrm>
            <a:off x="1524000" y="5356225"/>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31763" name="Line 19"/>
          <p:cNvSpPr>
            <a:spLocks noChangeShapeType="1"/>
          </p:cNvSpPr>
          <p:nvPr/>
        </p:nvSpPr>
        <p:spPr bwMode="auto">
          <a:xfrm>
            <a:off x="1524000" y="5868988"/>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141132786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31746"/>
                                        </p:tgtEl>
                                        <p:attrNameLst>
                                          <p:attrName>style.visibility</p:attrName>
                                        </p:attrNameLst>
                                      </p:cBhvr>
                                      <p:to>
                                        <p:strVal val="visible"/>
                                      </p:to>
                                    </p:set>
                                    <p:animEffect transition="in" filter="slide(fromTop)">
                                      <p:cBhvr>
                                        <p:cTn id="7" dur="500"/>
                                        <p:tgtEl>
                                          <p:spTgt spid="3174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31747"/>
                                        </p:tgtEl>
                                        <p:attrNameLst>
                                          <p:attrName>style.visibility</p:attrName>
                                        </p:attrNameLst>
                                      </p:cBhvr>
                                      <p:to>
                                        <p:strVal val="visible"/>
                                      </p:to>
                                    </p:set>
                                    <p:animEffect transition="in" filter="slide(fromTop)">
                                      <p:cBhvr>
                                        <p:cTn id="12" dur="500"/>
                                        <p:tgtEl>
                                          <p:spTgt spid="31747"/>
                                        </p:tgtEl>
                                      </p:cBhvr>
                                    </p:animEffect>
                                  </p:childTnLst>
                                </p:cTn>
                              </p:par>
                            </p:childTnLst>
                          </p:cTn>
                        </p:par>
                        <p:par>
                          <p:cTn id="13" fill="hold" nodeType="afterGroup">
                            <p:stCondLst>
                              <p:cond delay="500"/>
                            </p:stCondLst>
                            <p:childTnLst>
                              <p:par>
                                <p:cTn id="14" presetID="12" presetClass="entr" presetSubtype="8" fill="hold" grpId="0" nodeType="afterEffect">
                                  <p:stCondLst>
                                    <p:cond delay="0"/>
                                  </p:stCondLst>
                                  <p:childTnLst>
                                    <p:set>
                                      <p:cBhvr>
                                        <p:cTn id="15" dur="1" fill="hold">
                                          <p:stCondLst>
                                            <p:cond delay="0"/>
                                          </p:stCondLst>
                                        </p:cTn>
                                        <p:tgtEl>
                                          <p:spTgt spid="31756"/>
                                        </p:tgtEl>
                                        <p:attrNameLst>
                                          <p:attrName>style.visibility</p:attrName>
                                        </p:attrNameLst>
                                      </p:cBhvr>
                                      <p:to>
                                        <p:strVal val="visible"/>
                                      </p:to>
                                    </p:set>
                                    <p:animEffect transition="in" filter="slide(fromLeft)">
                                      <p:cBhvr>
                                        <p:cTn id="16" dur="500"/>
                                        <p:tgtEl>
                                          <p:spTgt spid="31756"/>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2" presetClass="entr" presetSubtype="1" fill="hold" grpId="0" nodeType="clickEffect">
                                  <p:stCondLst>
                                    <p:cond delay="0"/>
                                  </p:stCondLst>
                                  <p:childTnLst>
                                    <p:set>
                                      <p:cBhvr>
                                        <p:cTn id="20" dur="1" fill="hold">
                                          <p:stCondLst>
                                            <p:cond delay="0"/>
                                          </p:stCondLst>
                                        </p:cTn>
                                        <p:tgtEl>
                                          <p:spTgt spid="31748"/>
                                        </p:tgtEl>
                                        <p:attrNameLst>
                                          <p:attrName>style.visibility</p:attrName>
                                        </p:attrNameLst>
                                      </p:cBhvr>
                                      <p:to>
                                        <p:strVal val="visible"/>
                                      </p:to>
                                    </p:set>
                                    <p:animEffect transition="in" filter="slide(fromTop)">
                                      <p:cBhvr>
                                        <p:cTn id="21" dur="500"/>
                                        <p:tgtEl>
                                          <p:spTgt spid="31748"/>
                                        </p:tgtEl>
                                      </p:cBhvr>
                                    </p:animEffect>
                                  </p:childTnLst>
                                </p:cTn>
                              </p:par>
                            </p:childTnLst>
                          </p:cTn>
                        </p:par>
                        <p:par>
                          <p:cTn id="22" fill="hold" nodeType="afterGroup">
                            <p:stCondLst>
                              <p:cond delay="500"/>
                            </p:stCondLst>
                            <p:childTnLst>
                              <p:par>
                                <p:cTn id="23" presetID="12" presetClass="entr" presetSubtype="8" fill="hold" grpId="0" nodeType="afterEffect">
                                  <p:stCondLst>
                                    <p:cond delay="0"/>
                                  </p:stCondLst>
                                  <p:childTnLst>
                                    <p:set>
                                      <p:cBhvr>
                                        <p:cTn id="24" dur="1" fill="hold">
                                          <p:stCondLst>
                                            <p:cond delay="0"/>
                                          </p:stCondLst>
                                        </p:cTn>
                                        <p:tgtEl>
                                          <p:spTgt spid="31757"/>
                                        </p:tgtEl>
                                        <p:attrNameLst>
                                          <p:attrName>style.visibility</p:attrName>
                                        </p:attrNameLst>
                                      </p:cBhvr>
                                      <p:to>
                                        <p:strVal val="visible"/>
                                      </p:to>
                                    </p:set>
                                    <p:animEffect transition="in" filter="slide(fromLeft)">
                                      <p:cBhvr>
                                        <p:cTn id="25" dur="500"/>
                                        <p:tgtEl>
                                          <p:spTgt spid="31757"/>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2" presetClass="entr" presetSubtype="1" fill="hold" grpId="0" nodeType="clickEffect">
                                  <p:stCondLst>
                                    <p:cond delay="0"/>
                                  </p:stCondLst>
                                  <p:childTnLst>
                                    <p:set>
                                      <p:cBhvr>
                                        <p:cTn id="29" dur="1" fill="hold">
                                          <p:stCondLst>
                                            <p:cond delay="0"/>
                                          </p:stCondLst>
                                        </p:cTn>
                                        <p:tgtEl>
                                          <p:spTgt spid="31751"/>
                                        </p:tgtEl>
                                        <p:attrNameLst>
                                          <p:attrName>style.visibility</p:attrName>
                                        </p:attrNameLst>
                                      </p:cBhvr>
                                      <p:to>
                                        <p:strVal val="visible"/>
                                      </p:to>
                                    </p:set>
                                    <p:animEffect transition="in" filter="slide(fromTop)">
                                      <p:cBhvr>
                                        <p:cTn id="30" dur="500"/>
                                        <p:tgtEl>
                                          <p:spTgt spid="31751"/>
                                        </p:tgtEl>
                                      </p:cBhvr>
                                    </p:animEffect>
                                  </p:childTnLst>
                                </p:cTn>
                              </p:par>
                            </p:childTnLst>
                          </p:cTn>
                        </p:par>
                        <p:par>
                          <p:cTn id="31" fill="hold" nodeType="afterGroup">
                            <p:stCondLst>
                              <p:cond delay="500"/>
                            </p:stCondLst>
                            <p:childTnLst>
                              <p:par>
                                <p:cTn id="32" presetID="12" presetClass="entr" presetSubtype="8" fill="hold" grpId="0" nodeType="afterEffect">
                                  <p:stCondLst>
                                    <p:cond delay="0"/>
                                  </p:stCondLst>
                                  <p:childTnLst>
                                    <p:set>
                                      <p:cBhvr>
                                        <p:cTn id="33" dur="1" fill="hold">
                                          <p:stCondLst>
                                            <p:cond delay="0"/>
                                          </p:stCondLst>
                                        </p:cTn>
                                        <p:tgtEl>
                                          <p:spTgt spid="31758"/>
                                        </p:tgtEl>
                                        <p:attrNameLst>
                                          <p:attrName>style.visibility</p:attrName>
                                        </p:attrNameLst>
                                      </p:cBhvr>
                                      <p:to>
                                        <p:strVal val="visible"/>
                                      </p:to>
                                    </p:set>
                                    <p:animEffect transition="in" filter="slide(fromLeft)">
                                      <p:cBhvr>
                                        <p:cTn id="34" dur="500"/>
                                        <p:tgtEl>
                                          <p:spTgt spid="31758"/>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2" presetClass="entr" presetSubtype="1" fill="hold" grpId="0" nodeType="clickEffect">
                                  <p:stCondLst>
                                    <p:cond delay="0"/>
                                  </p:stCondLst>
                                  <p:childTnLst>
                                    <p:set>
                                      <p:cBhvr>
                                        <p:cTn id="38" dur="1" fill="hold">
                                          <p:stCondLst>
                                            <p:cond delay="0"/>
                                          </p:stCondLst>
                                        </p:cTn>
                                        <p:tgtEl>
                                          <p:spTgt spid="31749"/>
                                        </p:tgtEl>
                                        <p:attrNameLst>
                                          <p:attrName>style.visibility</p:attrName>
                                        </p:attrNameLst>
                                      </p:cBhvr>
                                      <p:to>
                                        <p:strVal val="visible"/>
                                      </p:to>
                                    </p:set>
                                    <p:animEffect transition="in" filter="slide(fromTop)">
                                      <p:cBhvr>
                                        <p:cTn id="39" dur="500"/>
                                        <p:tgtEl>
                                          <p:spTgt spid="31749"/>
                                        </p:tgtEl>
                                      </p:cBhvr>
                                    </p:animEffect>
                                  </p:childTnLst>
                                </p:cTn>
                              </p:par>
                            </p:childTnLst>
                          </p:cTn>
                        </p:par>
                        <p:par>
                          <p:cTn id="40" fill="hold" nodeType="afterGroup">
                            <p:stCondLst>
                              <p:cond delay="500"/>
                            </p:stCondLst>
                            <p:childTnLst>
                              <p:par>
                                <p:cTn id="41" presetID="12" presetClass="entr" presetSubtype="8" fill="hold" grpId="0" nodeType="afterEffect">
                                  <p:stCondLst>
                                    <p:cond delay="0"/>
                                  </p:stCondLst>
                                  <p:childTnLst>
                                    <p:set>
                                      <p:cBhvr>
                                        <p:cTn id="42" dur="1" fill="hold">
                                          <p:stCondLst>
                                            <p:cond delay="0"/>
                                          </p:stCondLst>
                                        </p:cTn>
                                        <p:tgtEl>
                                          <p:spTgt spid="31759"/>
                                        </p:tgtEl>
                                        <p:attrNameLst>
                                          <p:attrName>style.visibility</p:attrName>
                                        </p:attrNameLst>
                                      </p:cBhvr>
                                      <p:to>
                                        <p:strVal val="visible"/>
                                      </p:to>
                                    </p:set>
                                    <p:animEffect transition="in" filter="slide(fromLeft)">
                                      <p:cBhvr>
                                        <p:cTn id="43" dur="500"/>
                                        <p:tgtEl>
                                          <p:spTgt spid="31759"/>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12" presetClass="entr" presetSubtype="1" fill="hold" grpId="0" nodeType="clickEffect">
                                  <p:stCondLst>
                                    <p:cond delay="0"/>
                                  </p:stCondLst>
                                  <p:childTnLst>
                                    <p:set>
                                      <p:cBhvr>
                                        <p:cTn id="47" dur="1" fill="hold">
                                          <p:stCondLst>
                                            <p:cond delay="0"/>
                                          </p:stCondLst>
                                        </p:cTn>
                                        <p:tgtEl>
                                          <p:spTgt spid="31750"/>
                                        </p:tgtEl>
                                        <p:attrNameLst>
                                          <p:attrName>style.visibility</p:attrName>
                                        </p:attrNameLst>
                                      </p:cBhvr>
                                      <p:to>
                                        <p:strVal val="visible"/>
                                      </p:to>
                                    </p:set>
                                    <p:animEffect transition="in" filter="slide(fromTop)">
                                      <p:cBhvr>
                                        <p:cTn id="48" dur="500"/>
                                        <p:tgtEl>
                                          <p:spTgt spid="31750"/>
                                        </p:tgtEl>
                                      </p:cBhvr>
                                    </p:animEffect>
                                  </p:childTnLst>
                                </p:cTn>
                              </p:par>
                            </p:childTnLst>
                          </p:cTn>
                        </p:par>
                        <p:par>
                          <p:cTn id="49" fill="hold" nodeType="afterGroup">
                            <p:stCondLst>
                              <p:cond delay="500"/>
                            </p:stCondLst>
                            <p:childTnLst>
                              <p:par>
                                <p:cTn id="50" presetID="12" presetClass="entr" presetSubtype="8" fill="hold" grpId="0" nodeType="afterEffect">
                                  <p:stCondLst>
                                    <p:cond delay="0"/>
                                  </p:stCondLst>
                                  <p:childTnLst>
                                    <p:set>
                                      <p:cBhvr>
                                        <p:cTn id="51" dur="1" fill="hold">
                                          <p:stCondLst>
                                            <p:cond delay="0"/>
                                          </p:stCondLst>
                                        </p:cTn>
                                        <p:tgtEl>
                                          <p:spTgt spid="31760"/>
                                        </p:tgtEl>
                                        <p:attrNameLst>
                                          <p:attrName>style.visibility</p:attrName>
                                        </p:attrNameLst>
                                      </p:cBhvr>
                                      <p:to>
                                        <p:strVal val="visible"/>
                                      </p:to>
                                    </p:set>
                                    <p:animEffect transition="in" filter="slide(fromLeft)">
                                      <p:cBhvr>
                                        <p:cTn id="52" dur="500"/>
                                        <p:tgtEl>
                                          <p:spTgt spid="31760"/>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12" presetClass="entr" presetSubtype="1" fill="hold" grpId="0" nodeType="clickEffect">
                                  <p:stCondLst>
                                    <p:cond delay="0"/>
                                  </p:stCondLst>
                                  <p:childTnLst>
                                    <p:set>
                                      <p:cBhvr>
                                        <p:cTn id="56" dur="1" fill="hold">
                                          <p:stCondLst>
                                            <p:cond delay="0"/>
                                          </p:stCondLst>
                                        </p:cTn>
                                        <p:tgtEl>
                                          <p:spTgt spid="31752"/>
                                        </p:tgtEl>
                                        <p:attrNameLst>
                                          <p:attrName>style.visibility</p:attrName>
                                        </p:attrNameLst>
                                      </p:cBhvr>
                                      <p:to>
                                        <p:strVal val="visible"/>
                                      </p:to>
                                    </p:set>
                                    <p:animEffect transition="in" filter="slide(fromTop)">
                                      <p:cBhvr>
                                        <p:cTn id="57" dur="500"/>
                                        <p:tgtEl>
                                          <p:spTgt spid="31752"/>
                                        </p:tgtEl>
                                      </p:cBhvr>
                                    </p:animEffect>
                                  </p:childTnLst>
                                </p:cTn>
                              </p:par>
                            </p:childTnLst>
                          </p:cTn>
                        </p:par>
                        <p:par>
                          <p:cTn id="58" fill="hold" nodeType="afterGroup">
                            <p:stCondLst>
                              <p:cond delay="500"/>
                            </p:stCondLst>
                            <p:childTnLst>
                              <p:par>
                                <p:cTn id="59" presetID="12" presetClass="entr" presetSubtype="8" fill="hold" grpId="0" nodeType="afterEffect">
                                  <p:stCondLst>
                                    <p:cond delay="0"/>
                                  </p:stCondLst>
                                  <p:childTnLst>
                                    <p:set>
                                      <p:cBhvr>
                                        <p:cTn id="60" dur="1" fill="hold">
                                          <p:stCondLst>
                                            <p:cond delay="0"/>
                                          </p:stCondLst>
                                        </p:cTn>
                                        <p:tgtEl>
                                          <p:spTgt spid="31761"/>
                                        </p:tgtEl>
                                        <p:attrNameLst>
                                          <p:attrName>style.visibility</p:attrName>
                                        </p:attrNameLst>
                                      </p:cBhvr>
                                      <p:to>
                                        <p:strVal val="visible"/>
                                      </p:to>
                                    </p:set>
                                    <p:animEffect transition="in" filter="slide(fromLeft)">
                                      <p:cBhvr>
                                        <p:cTn id="61" dur="500"/>
                                        <p:tgtEl>
                                          <p:spTgt spid="31761"/>
                                        </p:tgtEl>
                                      </p:cBhvr>
                                    </p:animEffect>
                                  </p:childTnLst>
                                </p:cTn>
                              </p:par>
                            </p:childTnLst>
                          </p:cTn>
                        </p:par>
                      </p:childTnLst>
                    </p:cTn>
                  </p:par>
                  <p:par>
                    <p:cTn id="62" fill="hold" nodeType="clickPar">
                      <p:stCondLst>
                        <p:cond delay="indefinite"/>
                      </p:stCondLst>
                      <p:childTnLst>
                        <p:par>
                          <p:cTn id="63" fill="hold" nodeType="withGroup">
                            <p:stCondLst>
                              <p:cond delay="0"/>
                            </p:stCondLst>
                            <p:childTnLst>
                              <p:par>
                                <p:cTn id="64" presetID="12" presetClass="entr" presetSubtype="1" fill="hold" grpId="0" nodeType="clickEffect">
                                  <p:stCondLst>
                                    <p:cond delay="0"/>
                                  </p:stCondLst>
                                  <p:childTnLst>
                                    <p:set>
                                      <p:cBhvr>
                                        <p:cTn id="65" dur="1" fill="hold">
                                          <p:stCondLst>
                                            <p:cond delay="0"/>
                                          </p:stCondLst>
                                        </p:cTn>
                                        <p:tgtEl>
                                          <p:spTgt spid="31753"/>
                                        </p:tgtEl>
                                        <p:attrNameLst>
                                          <p:attrName>style.visibility</p:attrName>
                                        </p:attrNameLst>
                                      </p:cBhvr>
                                      <p:to>
                                        <p:strVal val="visible"/>
                                      </p:to>
                                    </p:set>
                                    <p:animEffect transition="in" filter="slide(fromTop)">
                                      <p:cBhvr>
                                        <p:cTn id="66" dur="500"/>
                                        <p:tgtEl>
                                          <p:spTgt spid="31753"/>
                                        </p:tgtEl>
                                      </p:cBhvr>
                                    </p:animEffect>
                                  </p:childTnLst>
                                </p:cTn>
                              </p:par>
                            </p:childTnLst>
                          </p:cTn>
                        </p:par>
                        <p:par>
                          <p:cTn id="67" fill="hold" nodeType="afterGroup">
                            <p:stCondLst>
                              <p:cond delay="500"/>
                            </p:stCondLst>
                            <p:childTnLst>
                              <p:par>
                                <p:cTn id="68" presetID="12" presetClass="entr" presetSubtype="8" fill="hold" grpId="0" nodeType="afterEffect">
                                  <p:stCondLst>
                                    <p:cond delay="0"/>
                                  </p:stCondLst>
                                  <p:childTnLst>
                                    <p:set>
                                      <p:cBhvr>
                                        <p:cTn id="69" dur="1" fill="hold">
                                          <p:stCondLst>
                                            <p:cond delay="0"/>
                                          </p:stCondLst>
                                        </p:cTn>
                                        <p:tgtEl>
                                          <p:spTgt spid="31762"/>
                                        </p:tgtEl>
                                        <p:attrNameLst>
                                          <p:attrName>style.visibility</p:attrName>
                                        </p:attrNameLst>
                                      </p:cBhvr>
                                      <p:to>
                                        <p:strVal val="visible"/>
                                      </p:to>
                                    </p:set>
                                    <p:animEffect transition="in" filter="slide(fromLeft)">
                                      <p:cBhvr>
                                        <p:cTn id="70" dur="500"/>
                                        <p:tgtEl>
                                          <p:spTgt spid="31762"/>
                                        </p:tgtEl>
                                      </p:cBhvr>
                                    </p:animEffect>
                                  </p:childTnLst>
                                </p:cTn>
                              </p:par>
                            </p:childTnLst>
                          </p:cTn>
                        </p:par>
                      </p:childTnLst>
                    </p:cTn>
                  </p:par>
                  <p:par>
                    <p:cTn id="71" fill="hold" nodeType="clickPar">
                      <p:stCondLst>
                        <p:cond delay="indefinite"/>
                      </p:stCondLst>
                      <p:childTnLst>
                        <p:par>
                          <p:cTn id="72" fill="hold" nodeType="withGroup">
                            <p:stCondLst>
                              <p:cond delay="0"/>
                            </p:stCondLst>
                            <p:childTnLst>
                              <p:par>
                                <p:cTn id="73" presetID="12" presetClass="entr" presetSubtype="1" fill="hold" grpId="0" nodeType="clickEffect">
                                  <p:stCondLst>
                                    <p:cond delay="0"/>
                                  </p:stCondLst>
                                  <p:childTnLst>
                                    <p:set>
                                      <p:cBhvr>
                                        <p:cTn id="74" dur="1" fill="hold">
                                          <p:stCondLst>
                                            <p:cond delay="0"/>
                                          </p:stCondLst>
                                        </p:cTn>
                                        <p:tgtEl>
                                          <p:spTgt spid="31754"/>
                                        </p:tgtEl>
                                        <p:attrNameLst>
                                          <p:attrName>style.visibility</p:attrName>
                                        </p:attrNameLst>
                                      </p:cBhvr>
                                      <p:to>
                                        <p:strVal val="visible"/>
                                      </p:to>
                                    </p:set>
                                    <p:animEffect transition="in" filter="slide(fromTop)">
                                      <p:cBhvr>
                                        <p:cTn id="75" dur="500"/>
                                        <p:tgtEl>
                                          <p:spTgt spid="31754"/>
                                        </p:tgtEl>
                                      </p:cBhvr>
                                    </p:animEffect>
                                  </p:childTnLst>
                                </p:cTn>
                              </p:par>
                            </p:childTnLst>
                          </p:cTn>
                        </p:par>
                        <p:par>
                          <p:cTn id="76" fill="hold" nodeType="afterGroup">
                            <p:stCondLst>
                              <p:cond delay="500"/>
                            </p:stCondLst>
                            <p:childTnLst>
                              <p:par>
                                <p:cTn id="77" presetID="12" presetClass="entr" presetSubtype="8" fill="hold" grpId="0" nodeType="afterEffect">
                                  <p:stCondLst>
                                    <p:cond delay="0"/>
                                  </p:stCondLst>
                                  <p:childTnLst>
                                    <p:set>
                                      <p:cBhvr>
                                        <p:cTn id="78" dur="1" fill="hold">
                                          <p:stCondLst>
                                            <p:cond delay="0"/>
                                          </p:stCondLst>
                                        </p:cTn>
                                        <p:tgtEl>
                                          <p:spTgt spid="31763"/>
                                        </p:tgtEl>
                                        <p:attrNameLst>
                                          <p:attrName>style.visibility</p:attrName>
                                        </p:attrNameLst>
                                      </p:cBhvr>
                                      <p:to>
                                        <p:strVal val="visible"/>
                                      </p:to>
                                    </p:set>
                                    <p:animEffect transition="in" filter="slide(fromLeft)">
                                      <p:cBhvr>
                                        <p:cTn id="79" dur="500"/>
                                        <p:tgtEl>
                                          <p:spTgt spid="31763"/>
                                        </p:tgtEl>
                                      </p:cBhvr>
                                    </p:animEffect>
                                  </p:childTnLst>
                                </p:cTn>
                              </p:par>
                            </p:childTnLst>
                          </p:cTn>
                        </p:par>
                      </p:childTnLst>
                    </p:cTn>
                  </p:par>
                  <p:par>
                    <p:cTn id="80" fill="hold" nodeType="clickPar">
                      <p:stCondLst>
                        <p:cond delay="indefinite"/>
                      </p:stCondLst>
                      <p:childTnLst>
                        <p:par>
                          <p:cTn id="81" fill="hold" nodeType="withGroup">
                            <p:stCondLst>
                              <p:cond delay="0"/>
                            </p:stCondLst>
                            <p:childTnLst>
                              <p:par>
                                <p:cTn id="82" presetID="12" presetClass="entr" presetSubtype="1" fill="hold" grpId="0" nodeType="clickEffect">
                                  <p:stCondLst>
                                    <p:cond delay="0"/>
                                  </p:stCondLst>
                                  <p:childTnLst>
                                    <p:set>
                                      <p:cBhvr>
                                        <p:cTn id="83" dur="1" fill="hold">
                                          <p:stCondLst>
                                            <p:cond delay="0"/>
                                          </p:stCondLst>
                                        </p:cTn>
                                        <p:tgtEl>
                                          <p:spTgt spid="31755"/>
                                        </p:tgtEl>
                                        <p:attrNameLst>
                                          <p:attrName>style.visibility</p:attrName>
                                        </p:attrNameLst>
                                      </p:cBhvr>
                                      <p:to>
                                        <p:strVal val="visible"/>
                                      </p:to>
                                    </p:set>
                                    <p:animEffect transition="in" filter="slide(fromTop)">
                                      <p:cBhvr>
                                        <p:cTn id="84" dur="500"/>
                                        <p:tgtEl>
                                          <p:spTgt spid="317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6" grpId="0"/>
      <p:bldP spid="31747" grpId="0"/>
      <p:bldP spid="31748" grpId="0"/>
      <p:bldP spid="31749" grpId="0"/>
      <p:bldP spid="31750" grpId="0"/>
      <p:bldP spid="31751" grpId="0"/>
      <p:bldP spid="31752" grpId="0"/>
      <p:bldP spid="31753" grpId="0"/>
      <p:bldP spid="31754" grpId="0"/>
      <p:bldP spid="31755" grpId="0"/>
      <p:bldP spid="31756" grpId="0" animBg="1"/>
      <p:bldP spid="31757" grpId="0" animBg="1"/>
      <p:bldP spid="31758" grpId="0" animBg="1"/>
      <p:bldP spid="31759" grpId="0" animBg="1"/>
      <p:bldP spid="31760" grpId="0" animBg="1"/>
      <p:bldP spid="31761" grpId="0" animBg="1"/>
      <p:bldP spid="31762" grpId="0" animBg="1"/>
      <p:bldP spid="3176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2"/>
          <p:cNvSpPr txBox="1">
            <a:spLocks noChangeArrowheads="1"/>
          </p:cNvSpPr>
          <p:nvPr/>
        </p:nvSpPr>
        <p:spPr bwMode="auto">
          <a:xfrm>
            <a:off x="1524000" y="1125538"/>
            <a:ext cx="9144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b="1" dirty="0" err="1">
                <a:solidFill>
                  <a:schemeClr val="folHlink"/>
                </a:solidFill>
              </a:rPr>
              <a:t>Income</a:t>
            </a:r>
            <a:r>
              <a:rPr lang="tr-TR" altLang="tr-TR" b="1" dirty="0">
                <a:solidFill>
                  <a:schemeClr val="folHlink"/>
                </a:solidFill>
              </a:rPr>
              <a:t> </a:t>
            </a:r>
            <a:r>
              <a:rPr lang="tr-TR" altLang="tr-TR" b="1" dirty="0" err="1">
                <a:solidFill>
                  <a:schemeClr val="folHlink"/>
                </a:solidFill>
              </a:rPr>
              <a:t>and</a:t>
            </a:r>
            <a:r>
              <a:rPr lang="tr-TR" altLang="tr-TR" b="1" dirty="0">
                <a:solidFill>
                  <a:schemeClr val="folHlink"/>
                </a:solidFill>
              </a:rPr>
              <a:t> </a:t>
            </a:r>
            <a:r>
              <a:rPr lang="tr-TR" altLang="tr-TR" b="1" dirty="0" err="1">
                <a:solidFill>
                  <a:schemeClr val="folHlink"/>
                </a:solidFill>
              </a:rPr>
              <a:t>Savings</a:t>
            </a:r>
            <a:endParaRPr lang="tr-TR" altLang="tr-TR" b="1" dirty="0">
              <a:solidFill>
                <a:schemeClr val="folHlink"/>
              </a:solidFill>
            </a:endParaRPr>
          </a:p>
        </p:txBody>
      </p:sp>
      <p:sp>
        <p:nvSpPr>
          <p:cNvPr id="30723" name="Text Box 3"/>
          <p:cNvSpPr txBox="1">
            <a:spLocks noChangeArrowheads="1"/>
          </p:cNvSpPr>
          <p:nvPr/>
        </p:nvSpPr>
        <p:spPr bwMode="auto">
          <a:xfrm>
            <a:off x="1524000" y="1555599"/>
            <a:ext cx="91440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 altLang="tr-TR" b="1" dirty="0">
                <a:solidFill>
                  <a:schemeClr val="hlink"/>
                </a:solidFill>
              </a:rPr>
              <a:t>Revenue </a:t>
            </a:r>
            <a:r>
              <a:rPr lang="en" altLang="tr-TR" dirty="0"/>
              <a:t>is the gain of a production factor by participating in the production process</a:t>
            </a:r>
            <a:endParaRPr lang="tr-TR" altLang="tr-TR" dirty="0"/>
          </a:p>
        </p:txBody>
      </p:sp>
      <p:sp>
        <p:nvSpPr>
          <p:cNvPr id="30724" name="Text Box 4"/>
          <p:cNvSpPr txBox="1">
            <a:spLocks noChangeArrowheads="1"/>
          </p:cNvSpPr>
          <p:nvPr/>
        </p:nvSpPr>
        <p:spPr bwMode="auto">
          <a:xfrm>
            <a:off x="1524000" y="2103439"/>
            <a:ext cx="9144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 altLang="tr-TR" dirty="0"/>
              <a:t>People use their income to provide goods and services they need, that is</a:t>
            </a:r>
            <a:r>
              <a:rPr lang="en" altLang="tr-TR" b="1" dirty="0"/>
              <a:t>, consumption.</a:t>
            </a:r>
            <a:endParaRPr lang="tr-TR" altLang="tr-TR" b="1" dirty="0"/>
          </a:p>
        </p:txBody>
      </p:sp>
      <p:sp>
        <p:nvSpPr>
          <p:cNvPr id="30725" name="Text Box 5"/>
          <p:cNvSpPr txBox="1">
            <a:spLocks noChangeArrowheads="1"/>
          </p:cNvSpPr>
          <p:nvPr/>
        </p:nvSpPr>
        <p:spPr bwMode="auto">
          <a:xfrm>
            <a:off x="1524000" y="2908301"/>
            <a:ext cx="9144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 altLang="tr-TR" dirty="0"/>
              <a:t>The unconsumed part of a person's income is called </a:t>
            </a:r>
            <a:r>
              <a:rPr lang="en" altLang="tr-TR" b="1" dirty="0"/>
              <a:t>savings.</a:t>
            </a:r>
            <a:endParaRPr lang="tr-TR" altLang="tr-TR" b="1" dirty="0"/>
          </a:p>
        </p:txBody>
      </p:sp>
      <p:sp>
        <p:nvSpPr>
          <p:cNvPr id="30726" name="Text Box 6"/>
          <p:cNvSpPr txBox="1">
            <a:spLocks noChangeArrowheads="1"/>
          </p:cNvSpPr>
          <p:nvPr/>
        </p:nvSpPr>
        <p:spPr bwMode="auto">
          <a:xfrm>
            <a:off x="1524000" y="3933826"/>
            <a:ext cx="9144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b="1" u="sng" dirty="0">
                <a:solidFill>
                  <a:schemeClr val="hlink"/>
                </a:solidFill>
              </a:rPr>
              <a:t>Basic </a:t>
            </a:r>
            <a:r>
              <a:rPr lang="tr-TR" altLang="tr-TR" b="1" u="sng" dirty="0" err="1">
                <a:solidFill>
                  <a:schemeClr val="hlink"/>
                </a:solidFill>
              </a:rPr>
              <a:t>Economic</a:t>
            </a:r>
            <a:r>
              <a:rPr lang="tr-TR" altLang="tr-TR" b="1" u="sng" dirty="0">
                <a:solidFill>
                  <a:schemeClr val="hlink"/>
                </a:solidFill>
              </a:rPr>
              <a:t> </a:t>
            </a:r>
            <a:r>
              <a:rPr lang="tr-TR" altLang="tr-TR" b="1" u="sng" dirty="0" err="1">
                <a:solidFill>
                  <a:schemeClr val="hlink"/>
                </a:solidFill>
              </a:rPr>
              <a:t>Assumptions</a:t>
            </a:r>
            <a:endParaRPr lang="tr-TR" altLang="tr-TR" b="1" u="sng" dirty="0">
              <a:solidFill>
                <a:schemeClr val="hlink"/>
              </a:solidFill>
            </a:endParaRPr>
          </a:p>
        </p:txBody>
      </p:sp>
      <p:sp>
        <p:nvSpPr>
          <p:cNvPr id="30727" name="Text Box 7"/>
          <p:cNvSpPr txBox="1">
            <a:spLocks noChangeArrowheads="1"/>
          </p:cNvSpPr>
          <p:nvPr/>
        </p:nvSpPr>
        <p:spPr bwMode="auto">
          <a:xfrm>
            <a:off x="1524000" y="4460876"/>
            <a:ext cx="9144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b="1" dirty="0" err="1">
                <a:solidFill>
                  <a:schemeClr val="folHlink"/>
                </a:solidFill>
              </a:rPr>
              <a:t>Closed</a:t>
            </a:r>
            <a:r>
              <a:rPr lang="tr-TR" altLang="tr-TR" b="1" dirty="0">
                <a:solidFill>
                  <a:schemeClr val="folHlink"/>
                </a:solidFill>
              </a:rPr>
              <a:t> </a:t>
            </a:r>
            <a:r>
              <a:rPr lang="tr-TR" altLang="tr-TR" b="1" dirty="0" err="1">
                <a:solidFill>
                  <a:schemeClr val="folHlink"/>
                </a:solidFill>
              </a:rPr>
              <a:t>Economy</a:t>
            </a:r>
            <a:r>
              <a:rPr lang="tr-TR" altLang="tr-TR" b="1" dirty="0">
                <a:solidFill>
                  <a:schemeClr val="folHlink"/>
                </a:solidFill>
              </a:rPr>
              <a:t> </a:t>
            </a:r>
            <a:r>
              <a:rPr lang="tr-TR" altLang="tr-TR" b="1" dirty="0" err="1">
                <a:solidFill>
                  <a:schemeClr val="folHlink"/>
                </a:solidFill>
              </a:rPr>
              <a:t>Assumption</a:t>
            </a:r>
            <a:endParaRPr lang="tr-TR" altLang="tr-TR" b="1" dirty="0">
              <a:solidFill>
                <a:schemeClr val="folHlink"/>
              </a:solidFill>
            </a:endParaRPr>
          </a:p>
        </p:txBody>
      </p:sp>
      <p:sp>
        <p:nvSpPr>
          <p:cNvPr id="30728" name="Text Box 8"/>
          <p:cNvSpPr txBox="1">
            <a:spLocks noChangeArrowheads="1"/>
          </p:cNvSpPr>
          <p:nvPr/>
        </p:nvSpPr>
        <p:spPr bwMode="auto">
          <a:xfrm>
            <a:off x="1524000" y="4987925"/>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 altLang="tr-TR" dirty="0"/>
              <a:t>In this assumption, it is assumed that one country has no economic relations with other countries.</a:t>
            </a:r>
            <a:endParaRPr lang="tr-TR" altLang="tr-TR" dirty="0"/>
          </a:p>
        </p:txBody>
      </p:sp>
      <p:sp>
        <p:nvSpPr>
          <p:cNvPr id="30729" name="Text Box 9"/>
          <p:cNvSpPr txBox="1">
            <a:spLocks noChangeArrowheads="1"/>
          </p:cNvSpPr>
          <p:nvPr/>
        </p:nvSpPr>
        <p:spPr bwMode="auto">
          <a:xfrm>
            <a:off x="1524000" y="5949950"/>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 altLang="tr-TR" dirty="0"/>
              <a:t>Thus, when evaluating the national economy, no impacts such as foreign trade, foreign capital, foreign aid are found.</a:t>
            </a:r>
            <a:endParaRPr lang="tr-TR" altLang="tr-TR" dirty="0"/>
          </a:p>
        </p:txBody>
      </p:sp>
      <p:sp>
        <p:nvSpPr>
          <p:cNvPr id="30730" name="Line 10"/>
          <p:cNvSpPr>
            <a:spLocks noChangeShapeType="1"/>
          </p:cNvSpPr>
          <p:nvPr/>
        </p:nvSpPr>
        <p:spPr bwMode="auto">
          <a:xfrm>
            <a:off x="1524000" y="2131860"/>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30731" name="Line 11"/>
          <p:cNvSpPr>
            <a:spLocks noChangeShapeType="1"/>
          </p:cNvSpPr>
          <p:nvPr/>
        </p:nvSpPr>
        <p:spPr bwMode="auto">
          <a:xfrm>
            <a:off x="1524000" y="2827338"/>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30732" name="Line 12"/>
          <p:cNvSpPr>
            <a:spLocks noChangeShapeType="1"/>
          </p:cNvSpPr>
          <p:nvPr/>
        </p:nvSpPr>
        <p:spPr bwMode="auto">
          <a:xfrm>
            <a:off x="1524000" y="3357563"/>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30733" name="Line 13"/>
          <p:cNvSpPr>
            <a:spLocks noChangeShapeType="1"/>
          </p:cNvSpPr>
          <p:nvPr/>
        </p:nvSpPr>
        <p:spPr bwMode="auto">
          <a:xfrm>
            <a:off x="1524000" y="5789613"/>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206442526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30722"/>
                                        </p:tgtEl>
                                        <p:attrNameLst>
                                          <p:attrName>style.visibility</p:attrName>
                                        </p:attrNameLst>
                                      </p:cBhvr>
                                      <p:to>
                                        <p:strVal val="visible"/>
                                      </p:to>
                                    </p:set>
                                    <p:animEffect transition="in" filter="slide(fromTop)">
                                      <p:cBhvr>
                                        <p:cTn id="7" dur="500"/>
                                        <p:tgtEl>
                                          <p:spTgt spid="3072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30723"/>
                                        </p:tgtEl>
                                        <p:attrNameLst>
                                          <p:attrName>style.visibility</p:attrName>
                                        </p:attrNameLst>
                                      </p:cBhvr>
                                      <p:to>
                                        <p:strVal val="visible"/>
                                      </p:to>
                                    </p:set>
                                    <p:animEffect transition="in" filter="slide(fromTop)">
                                      <p:cBhvr>
                                        <p:cTn id="12" dur="500"/>
                                        <p:tgtEl>
                                          <p:spTgt spid="30723"/>
                                        </p:tgtEl>
                                      </p:cBhvr>
                                    </p:animEffect>
                                  </p:childTnLst>
                                </p:cTn>
                              </p:par>
                            </p:childTnLst>
                          </p:cTn>
                        </p:par>
                        <p:par>
                          <p:cTn id="13" fill="hold" nodeType="afterGroup">
                            <p:stCondLst>
                              <p:cond delay="500"/>
                            </p:stCondLst>
                            <p:childTnLst>
                              <p:par>
                                <p:cTn id="14" presetID="12" presetClass="entr" presetSubtype="8" fill="hold" grpId="0" nodeType="afterEffect">
                                  <p:stCondLst>
                                    <p:cond delay="0"/>
                                  </p:stCondLst>
                                  <p:childTnLst>
                                    <p:set>
                                      <p:cBhvr>
                                        <p:cTn id="15" dur="1" fill="hold">
                                          <p:stCondLst>
                                            <p:cond delay="0"/>
                                          </p:stCondLst>
                                        </p:cTn>
                                        <p:tgtEl>
                                          <p:spTgt spid="30730"/>
                                        </p:tgtEl>
                                        <p:attrNameLst>
                                          <p:attrName>style.visibility</p:attrName>
                                        </p:attrNameLst>
                                      </p:cBhvr>
                                      <p:to>
                                        <p:strVal val="visible"/>
                                      </p:to>
                                    </p:set>
                                    <p:animEffect transition="in" filter="slide(fromLeft)">
                                      <p:cBhvr>
                                        <p:cTn id="16" dur="500"/>
                                        <p:tgtEl>
                                          <p:spTgt spid="30730"/>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2" presetClass="entr" presetSubtype="1" fill="hold" grpId="0" nodeType="clickEffect">
                                  <p:stCondLst>
                                    <p:cond delay="0"/>
                                  </p:stCondLst>
                                  <p:childTnLst>
                                    <p:set>
                                      <p:cBhvr>
                                        <p:cTn id="20" dur="1" fill="hold">
                                          <p:stCondLst>
                                            <p:cond delay="0"/>
                                          </p:stCondLst>
                                        </p:cTn>
                                        <p:tgtEl>
                                          <p:spTgt spid="30724"/>
                                        </p:tgtEl>
                                        <p:attrNameLst>
                                          <p:attrName>style.visibility</p:attrName>
                                        </p:attrNameLst>
                                      </p:cBhvr>
                                      <p:to>
                                        <p:strVal val="visible"/>
                                      </p:to>
                                    </p:set>
                                    <p:animEffect transition="in" filter="slide(fromTop)">
                                      <p:cBhvr>
                                        <p:cTn id="21" dur="500"/>
                                        <p:tgtEl>
                                          <p:spTgt spid="30724"/>
                                        </p:tgtEl>
                                      </p:cBhvr>
                                    </p:animEffect>
                                  </p:childTnLst>
                                </p:cTn>
                              </p:par>
                            </p:childTnLst>
                          </p:cTn>
                        </p:par>
                        <p:par>
                          <p:cTn id="22" fill="hold" nodeType="afterGroup">
                            <p:stCondLst>
                              <p:cond delay="500"/>
                            </p:stCondLst>
                            <p:childTnLst>
                              <p:par>
                                <p:cTn id="23" presetID="12" presetClass="entr" presetSubtype="8" fill="hold" grpId="0" nodeType="afterEffect">
                                  <p:stCondLst>
                                    <p:cond delay="0"/>
                                  </p:stCondLst>
                                  <p:childTnLst>
                                    <p:set>
                                      <p:cBhvr>
                                        <p:cTn id="24" dur="1" fill="hold">
                                          <p:stCondLst>
                                            <p:cond delay="0"/>
                                          </p:stCondLst>
                                        </p:cTn>
                                        <p:tgtEl>
                                          <p:spTgt spid="30731"/>
                                        </p:tgtEl>
                                        <p:attrNameLst>
                                          <p:attrName>style.visibility</p:attrName>
                                        </p:attrNameLst>
                                      </p:cBhvr>
                                      <p:to>
                                        <p:strVal val="visible"/>
                                      </p:to>
                                    </p:set>
                                    <p:animEffect transition="in" filter="slide(fromLeft)">
                                      <p:cBhvr>
                                        <p:cTn id="25" dur="500"/>
                                        <p:tgtEl>
                                          <p:spTgt spid="30731"/>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2" presetClass="entr" presetSubtype="1" fill="hold" grpId="0" nodeType="clickEffect">
                                  <p:stCondLst>
                                    <p:cond delay="0"/>
                                  </p:stCondLst>
                                  <p:childTnLst>
                                    <p:set>
                                      <p:cBhvr>
                                        <p:cTn id="29" dur="1" fill="hold">
                                          <p:stCondLst>
                                            <p:cond delay="0"/>
                                          </p:stCondLst>
                                        </p:cTn>
                                        <p:tgtEl>
                                          <p:spTgt spid="30725"/>
                                        </p:tgtEl>
                                        <p:attrNameLst>
                                          <p:attrName>style.visibility</p:attrName>
                                        </p:attrNameLst>
                                      </p:cBhvr>
                                      <p:to>
                                        <p:strVal val="visible"/>
                                      </p:to>
                                    </p:set>
                                    <p:animEffect transition="in" filter="slide(fromTop)">
                                      <p:cBhvr>
                                        <p:cTn id="30" dur="500"/>
                                        <p:tgtEl>
                                          <p:spTgt spid="30725"/>
                                        </p:tgtEl>
                                      </p:cBhvr>
                                    </p:animEffect>
                                  </p:childTnLst>
                                </p:cTn>
                              </p:par>
                            </p:childTnLst>
                          </p:cTn>
                        </p:par>
                        <p:par>
                          <p:cTn id="31" fill="hold" nodeType="afterGroup">
                            <p:stCondLst>
                              <p:cond delay="500"/>
                            </p:stCondLst>
                            <p:childTnLst>
                              <p:par>
                                <p:cTn id="32" presetID="12" presetClass="entr" presetSubtype="8" fill="hold" grpId="0" nodeType="afterEffect">
                                  <p:stCondLst>
                                    <p:cond delay="0"/>
                                  </p:stCondLst>
                                  <p:childTnLst>
                                    <p:set>
                                      <p:cBhvr>
                                        <p:cTn id="33" dur="1" fill="hold">
                                          <p:stCondLst>
                                            <p:cond delay="0"/>
                                          </p:stCondLst>
                                        </p:cTn>
                                        <p:tgtEl>
                                          <p:spTgt spid="30732"/>
                                        </p:tgtEl>
                                        <p:attrNameLst>
                                          <p:attrName>style.visibility</p:attrName>
                                        </p:attrNameLst>
                                      </p:cBhvr>
                                      <p:to>
                                        <p:strVal val="visible"/>
                                      </p:to>
                                    </p:set>
                                    <p:animEffect transition="in" filter="slide(fromLeft)">
                                      <p:cBhvr>
                                        <p:cTn id="34" dur="500"/>
                                        <p:tgtEl>
                                          <p:spTgt spid="30732"/>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2" presetClass="entr" presetSubtype="1" fill="hold" grpId="0" nodeType="clickEffect">
                                  <p:stCondLst>
                                    <p:cond delay="0"/>
                                  </p:stCondLst>
                                  <p:childTnLst>
                                    <p:set>
                                      <p:cBhvr>
                                        <p:cTn id="38" dur="1" fill="hold">
                                          <p:stCondLst>
                                            <p:cond delay="0"/>
                                          </p:stCondLst>
                                        </p:cTn>
                                        <p:tgtEl>
                                          <p:spTgt spid="30726"/>
                                        </p:tgtEl>
                                        <p:attrNameLst>
                                          <p:attrName>style.visibility</p:attrName>
                                        </p:attrNameLst>
                                      </p:cBhvr>
                                      <p:to>
                                        <p:strVal val="visible"/>
                                      </p:to>
                                    </p:set>
                                    <p:animEffect transition="in" filter="slide(fromTop)">
                                      <p:cBhvr>
                                        <p:cTn id="39" dur="500"/>
                                        <p:tgtEl>
                                          <p:spTgt spid="30726"/>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12" presetClass="entr" presetSubtype="1" fill="hold" grpId="0" nodeType="clickEffect">
                                  <p:stCondLst>
                                    <p:cond delay="0"/>
                                  </p:stCondLst>
                                  <p:childTnLst>
                                    <p:set>
                                      <p:cBhvr>
                                        <p:cTn id="43" dur="1" fill="hold">
                                          <p:stCondLst>
                                            <p:cond delay="0"/>
                                          </p:stCondLst>
                                        </p:cTn>
                                        <p:tgtEl>
                                          <p:spTgt spid="30727"/>
                                        </p:tgtEl>
                                        <p:attrNameLst>
                                          <p:attrName>style.visibility</p:attrName>
                                        </p:attrNameLst>
                                      </p:cBhvr>
                                      <p:to>
                                        <p:strVal val="visible"/>
                                      </p:to>
                                    </p:set>
                                    <p:animEffect transition="in" filter="slide(fromTop)">
                                      <p:cBhvr>
                                        <p:cTn id="44" dur="500"/>
                                        <p:tgtEl>
                                          <p:spTgt spid="30727"/>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12" presetClass="entr" presetSubtype="1" fill="hold" grpId="0" nodeType="clickEffect">
                                  <p:stCondLst>
                                    <p:cond delay="0"/>
                                  </p:stCondLst>
                                  <p:childTnLst>
                                    <p:set>
                                      <p:cBhvr>
                                        <p:cTn id="48" dur="1" fill="hold">
                                          <p:stCondLst>
                                            <p:cond delay="0"/>
                                          </p:stCondLst>
                                        </p:cTn>
                                        <p:tgtEl>
                                          <p:spTgt spid="30728"/>
                                        </p:tgtEl>
                                        <p:attrNameLst>
                                          <p:attrName>style.visibility</p:attrName>
                                        </p:attrNameLst>
                                      </p:cBhvr>
                                      <p:to>
                                        <p:strVal val="visible"/>
                                      </p:to>
                                    </p:set>
                                    <p:animEffect transition="in" filter="slide(fromTop)">
                                      <p:cBhvr>
                                        <p:cTn id="49" dur="500"/>
                                        <p:tgtEl>
                                          <p:spTgt spid="30728"/>
                                        </p:tgtEl>
                                      </p:cBhvr>
                                    </p:animEffect>
                                  </p:childTnLst>
                                </p:cTn>
                              </p:par>
                            </p:childTnLst>
                          </p:cTn>
                        </p:par>
                        <p:par>
                          <p:cTn id="50" fill="hold" nodeType="afterGroup">
                            <p:stCondLst>
                              <p:cond delay="500"/>
                            </p:stCondLst>
                            <p:childTnLst>
                              <p:par>
                                <p:cTn id="51" presetID="12" presetClass="entr" presetSubtype="8" fill="hold" grpId="0" nodeType="afterEffect">
                                  <p:stCondLst>
                                    <p:cond delay="0"/>
                                  </p:stCondLst>
                                  <p:childTnLst>
                                    <p:set>
                                      <p:cBhvr>
                                        <p:cTn id="52" dur="1" fill="hold">
                                          <p:stCondLst>
                                            <p:cond delay="0"/>
                                          </p:stCondLst>
                                        </p:cTn>
                                        <p:tgtEl>
                                          <p:spTgt spid="30733"/>
                                        </p:tgtEl>
                                        <p:attrNameLst>
                                          <p:attrName>style.visibility</p:attrName>
                                        </p:attrNameLst>
                                      </p:cBhvr>
                                      <p:to>
                                        <p:strVal val="visible"/>
                                      </p:to>
                                    </p:set>
                                    <p:animEffect transition="in" filter="slide(fromLeft)">
                                      <p:cBhvr>
                                        <p:cTn id="53" dur="500"/>
                                        <p:tgtEl>
                                          <p:spTgt spid="30733"/>
                                        </p:tgtEl>
                                      </p:cBhvr>
                                    </p:animEffect>
                                  </p:childTnLst>
                                </p:cTn>
                              </p:par>
                            </p:childTnLst>
                          </p:cTn>
                        </p:par>
                      </p:childTnLst>
                    </p:cTn>
                  </p:par>
                  <p:par>
                    <p:cTn id="54" fill="hold" nodeType="clickPar">
                      <p:stCondLst>
                        <p:cond delay="indefinite"/>
                      </p:stCondLst>
                      <p:childTnLst>
                        <p:par>
                          <p:cTn id="55" fill="hold" nodeType="withGroup">
                            <p:stCondLst>
                              <p:cond delay="0"/>
                            </p:stCondLst>
                            <p:childTnLst>
                              <p:par>
                                <p:cTn id="56" presetID="12" presetClass="entr" presetSubtype="1" fill="hold" grpId="0" nodeType="clickEffect">
                                  <p:stCondLst>
                                    <p:cond delay="0"/>
                                  </p:stCondLst>
                                  <p:childTnLst>
                                    <p:set>
                                      <p:cBhvr>
                                        <p:cTn id="57" dur="1" fill="hold">
                                          <p:stCondLst>
                                            <p:cond delay="0"/>
                                          </p:stCondLst>
                                        </p:cTn>
                                        <p:tgtEl>
                                          <p:spTgt spid="30729"/>
                                        </p:tgtEl>
                                        <p:attrNameLst>
                                          <p:attrName>style.visibility</p:attrName>
                                        </p:attrNameLst>
                                      </p:cBhvr>
                                      <p:to>
                                        <p:strVal val="visible"/>
                                      </p:to>
                                    </p:set>
                                    <p:animEffect transition="in" filter="slide(fromTop)">
                                      <p:cBhvr>
                                        <p:cTn id="58" dur="500"/>
                                        <p:tgtEl>
                                          <p:spTgt spid="307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2" grpId="0"/>
      <p:bldP spid="30723" grpId="0"/>
      <p:bldP spid="30724" grpId="0"/>
      <p:bldP spid="30725" grpId="0"/>
      <p:bldP spid="30726" grpId="0"/>
      <p:bldP spid="30727" grpId="0"/>
      <p:bldP spid="30728" grpId="0"/>
      <p:bldP spid="30729" grpId="0"/>
      <p:bldP spid="30730" grpId="0" animBg="1"/>
      <p:bldP spid="30731" grpId="0" animBg="1"/>
      <p:bldP spid="30732" grpId="0" animBg="1"/>
      <p:bldP spid="3073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 Box 2"/>
          <p:cNvSpPr txBox="1">
            <a:spLocks noChangeArrowheads="1"/>
          </p:cNvSpPr>
          <p:nvPr/>
        </p:nvSpPr>
        <p:spPr bwMode="auto">
          <a:xfrm>
            <a:off x="1524000" y="1125538"/>
            <a:ext cx="9144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 altLang="tr-TR" b="1" dirty="0">
                <a:solidFill>
                  <a:schemeClr val="folHlink"/>
                </a:solidFill>
              </a:rPr>
              <a:t>Assumption of No State Intervention</a:t>
            </a:r>
            <a:endParaRPr lang="tr-TR" altLang="tr-TR" b="1" dirty="0">
              <a:solidFill>
                <a:schemeClr val="folHlink"/>
              </a:solidFill>
            </a:endParaRPr>
          </a:p>
        </p:txBody>
      </p:sp>
      <p:sp>
        <p:nvSpPr>
          <p:cNvPr id="29699" name="Text Box 3"/>
          <p:cNvSpPr txBox="1">
            <a:spLocks noChangeArrowheads="1"/>
          </p:cNvSpPr>
          <p:nvPr/>
        </p:nvSpPr>
        <p:spPr bwMode="auto">
          <a:xfrm>
            <a:off x="1524000" y="1620838"/>
            <a:ext cx="9144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 altLang="tr-TR" dirty="0"/>
              <a:t>It is accepted that the state did not intervene in any way in economic life.</a:t>
            </a:r>
            <a:endParaRPr lang="tr-TR" altLang="tr-TR" dirty="0"/>
          </a:p>
        </p:txBody>
      </p:sp>
      <p:sp>
        <p:nvSpPr>
          <p:cNvPr id="29700" name="Text Box 4"/>
          <p:cNvSpPr txBox="1">
            <a:spLocks noChangeArrowheads="1"/>
          </p:cNvSpPr>
          <p:nvPr/>
        </p:nvSpPr>
        <p:spPr bwMode="auto">
          <a:xfrm>
            <a:off x="1524000" y="2246313"/>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en" altLang="tr-TR" dirty="0"/>
              <a:t>Thus, in a national economy, the results of the automatic functioning of the market mechanism are examined.</a:t>
            </a:r>
            <a:endParaRPr lang="tr-TR" altLang="tr-TR" dirty="0"/>
          </a:p>
        </p:txBody>
      </p:sp>
      <p:sp>
        <p:nvSpPr>
          <p:cNvPr id="29701" name="Text Box 5"/>
          <p:cNvSpPr txBox="1">
            <a:spLocks noChangeArrowheads="1"/>
          </p:cNvSpPr>
          <p:nvPr/>
        </p:nvSpPr>
        <p:spPr bwMode="auto">
          <a:xfrm>
            <a:off x="1524000" y="3148013"/>
            <a:ext cx="9144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b="1" dirty="0" err="1">
                <a:solidFill>
                  <a:schemeClr val="folHlink"/>
                </a:solidFill>
              </a:rPr>
              <a:t>Assumption</a:t>
            </a:r>
            <a:r>
              <a:rPr lang="tr-TR" altLang="tr-TR" b="1" dirty="0">
                <a:solidFill>
                  <a:schemeClr val="folHlink"/>
                </a:solidFill>
              </a:rPr>
              <a:t> of </a:t>
            </a:r>
            <a:r>
              <a:rPr lang="tr-TR" altLang="tr-TR" b="1" dirty="0" err="1">
                <a:solidFill>
                  <a:schemeClr val="folHlink"/>
                </a:solidFill>
              </a:rPr>
              <a:t>Rational</a:t>
            </a:r>
            <a:r>
              <a:rPr lang="tr-TR" altLang="tr-TR" b="1" dirty="0">
                <a:solidFill>
                  <a:schemeClr val="folHlink"/>
                </a:solidFill>
              </a:rPr>
              <a:t> </a:t>
            </a:r>
            <a:r>
              <a:rPr lang="tr-TR" altLang="tr-TR" b="1" dirty="0" err="1">
                <a:solidFill>
                  <a:schemeClr val="folHlink"/>
                </a:solidFill>
              </a:rPr>
              <a:t>Behavior</a:t>
            </a:r>
            <a:endParaRPr lang="tr-TR" altLang="tr-TR" b="1" dirty="0">
              <a:solidFill>
                <a:schemeClr val="folHlink"/>
              </a:solidFill>
            </a:endParaRPr>
          </a:p>
        </p:txBody>
      </p:sp>
      <p:sp>
        <p:nvSpPr>
          <p:cNvPr id="29702" name="Text Box 6"/>
          <p:cNvSpPr txBox="1">
            <a:spLocks noChangeArrowheads="1"/>
          </p:cNvSpPr>
          <p:nvPr/>
        </p:nvSpPr>
        <p:spPr bwMode="auto">
          <a:xfrm>
            <a:off x="1524000" y="3643313"/>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en" altLang="tr-TR" dirty="0"/>
              <a:t>It is assumed that decision-making units always act rationally in the relations between the components of economic activity.</a:t>
            </a:r>
            <a:endParaRPr lang="tr-TR" altLang="tr-TR" dirty="0"/>
          </a:p>
        </p:txBody>
      </p:sp>
      <p:sp>
        <p:nvSpPr>
          <p:cNvPr id="29703" name="Text Box 7"/>
          <p:cNvSpPr txBox="1">
            <a:spLocks noChangeArrowheads="1"/>
          </p:cNvSpPr>
          <p:nvPr/>
        </p:nvSpPr>
        <p:spPr bwMode="auto">
          <a:xfrm>
            <a:off x="1524000" y="4545013"/>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en" altLang="tr-TR" dirty="0"/>
              <a:t>According to this assumption, while the consumer always tries to provide maximum benefit for himself, the producers try to make maximum profit.</a:t>
            </a:r>
            <a:endParaRPr lang="tr-TR" altLang="tr-TR" dirty="0"/>
          </a:p>
        </p:txBody>
      </p:sp>
      <p:sp>
        <p:nvSpPr>
          <p:cNvPr id="29704" name="Text Box 8"/>
          <p:cNvSpPr txBox="1">
            <a:spLocks noChangeArrowheads="1"/>
          </p:cNvSpPr>
          <p:nvPr/>
        </p:nvSpPr>
        <p:spPr bwMode="auto">
          <a:xfrm>
            <a:off x="1524000" y="5445126"/>
            <a:ext cx="9144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en" altLang="tr-TR" b="1" dirty="0">
                <a:solidFill>
                  <a:schemeClr val="folHlink"/>
                </a:solidFill>
              </a:rPr>
              <a:t>Assumption that Other Conditions Have Not Changed (Ceteris Paribus)</a:t>
            </a:r>
            <a:endParaRPr lang="tr-TR" altLang="tr-TR" b="1" dirty="0">
              <a:solidFill>
                <a:schemeClr val="folHlink"/>
              </a:solidFill>
            </a:endParaRPr>
          </a:p>
        </p:txBody>
      </p:sp>
      <p:sp>
        <p:nvSpPr>
          <p:cNvPr id="29705" name="Text Box 9"/>
          <p:cNvSpPr txBox="1">
            <a:spLocks noChangeArrowheads="1"/>
          </p:cNvSpPr>
          <p:nvPr/>
        </p:nvSpPr>
        <p:spPr bwMode="auto">
          <a:xfrm>
            <a:off x="1524000" y="5942014"/>
            <a:ext cx="9144000"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en" altLang="tr-TR" dirty="0"/>
              <a:t>During the examination of some economic events, it is assumed that some other events and conditions have not changed and remain the same. This makes it possible to simplify the issues discussed.</a:t>
            </a:r>
            <a:endParaRPr lang="tr-TR" altLang="tr-TR" dirty="0"/>
          </a:p>
        </p:txBody>
      </p:sp>
      <p:sp>
        <p:nvSpPr>
          <p:cNvPr id="29706" name="Line 10"/>
          <p:cNvSpPr>
            <a:spLocks noChangeShapeType="1"/>
          </p:cNvSpPr>
          <p:nvPr/>
        </p:nvSpPr>
        <p:spPr bwMode="auto">
          <a:xfrm>
            <a:off x="1524000" y="2117725"/>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9707" name="Line 11"/>
          <p:cNvSpPr>
            <a:spLocks noChangeShapeType="1"/>
          </p:cNvSpPr>
          <p:nvPr/>
        </p:nvSpPr>
        <p:spPr bwMode="auto">
          <a:xfrm>
            <a:off x="1524000" y="3017838"/>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9708" name="Line 12"/>
          <p:cNvSpPr>
            <a:spLocks noChangeShapeType="1"/>
          </p:cNvSpPr>
          <p:nvPr/>
        </p:nvSpPr>
        <p:spPr bwMode="auto">
          <a:xfrm>
            <a:off x="1524000" y="4414838"/>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9709" name="Line 13"/>
          <p:cNvSpPr>
            <a:spLocks noChangeShapeType="1"/>
          </p:cNvSpPr>
          <p:nvPr/>
        </p:nvSpPr>
        <p:spPr bwMode="auto">
          <a:xfrm>
            <a:off x="1524000" y="5314950"/>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67034010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29698"/>
                                        </p:tgtEl>
                                        <p:attrNameLst>
                                          <p:attrName>style.visibility</p:attrName>
                                        </p:attrNameLst>
                                      </p:cBhvr>
                                      <p:to>
                                        <p:strVal val="visible"/>
                                      </p:to>
                                    </p:set>
                                    <p:animEffect transition="in" filter="slide(fromTop)">
                                      <p:cBhvr>
                                        <p:cTn id="7" dur="500"/>
                                        <p:tgtEl>
                                          <p:spTgt spid="2969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29699"/>
                                        </p:tgtEl>
                                        <p:attrNameLst>
                                          <p:attrName>style.visibility</p:attrName>
                                        </p:attrNameLst>
                                      </p:cBhvr>
                                      <p:to>
                                        <p:strVal val="visible"/>
                                      </p:to>
                                    </p:set>
                                    <p:animEffect transition="in" filter="slide(fromTop)">
                                      <p:cBhvr>
                                        <p:cTn id="12" dur="500"/>
                                        <p:tgtEl>
                                          <p:spTgt spid="29699"/>
                                        </p:tgtEl>
                                      </p:cBhvr>
                                    </p:animEffect>
                                  </p:childTnLst>
                                </p:cTn>
                              </p:par>
                            </p:childTnLst>
                          </p:cTn>
                        </p:par>
                        <p:par>
                          <p:cTn id="13" fill="hold" nodeType="afterGroup">
                            <p:stCondLst>
                              <p:cond delay="500"/>
                            </p:stCondLst>
                            <p:childTnLst>
                              <p:par>
                                <p:cTn id="14" presetID="12" presetClass="entr" presetSubtype="8" fill="hold" grpId="0" nodeType="afterEffect">
                                  <p:stCondLst>
                                    <p:cond delay="0"/>
                                  </p:stCondLst>
                                  <p:childTnLst>
                                    <p:set>
                                      <p:cBhvr>
                                        <p:cTn id="15" dur="1" fill="hold">
                                          <p:stCondLst>
                                            <p:cond delay="0"/>
                                          </p:stCondLst>
                                        </p:cTn>
                                        <p:tgtEl>
                                          <p:spTgt spid="29706"/>
                                        </p:tgtEl>
                                        <p:attrNameLst>
                                          <p:attrName>style.visibility</p:attrName>
                                        </p:attrNameLst>
                                      </p:cBhvr>
                                      <p:to>
                                        <p:strVal val="visible"/>
                                      </p:to>
                                    </p:set>
                                    <p:animEffect transition="in" filter="slide(fromLeft)">
                                      <p:cBhvr>
                                        <p:cTn id="16" dur="500"/>
                                        <p:tgtEl>
                                          <p:spTgt spid="29706"/>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2" presetClass="entr" presetSubtype="1" fill="hold" grpId="0" nodeType="clickEffect">
                                  <p:stCondLst>
                                    <p:cond delay="0"/>
                                  </p:stCondLst>
                                  <p:childTnLst>
                                    <p:set>
                                      <p:cBhvr>
                                        <p:cTn id="20" dur="1" fill="hold">
                                          <p:stCondLst>
                                            <p:cond delay="0"/>
                                          </p:stCondLst>
                                        </p:cTn>
                                        <p:tgtEl>
                                          <p:spTgt spid="29700"/>
                                        </p:tgtEl>
                                        <p:attrNameLst>
                                          <p:attrName>style.visibility</p:attrName>
                                        </p:attrNameLst>
                                      </p:cBhvr>
                                      <p:to>
                                        <p:strVal val="visible"/>
                                      </p:to>
                                    </p:set>
                                    <p:animEffect transition="in" filter="slide(fromTop)">
                                      <p:cBhvr>
                                        <p:cTn id="21" dur="500"/>
                                        <p:tgtEl>
                                          <p:spTgt spid="29700"/>
                                        </p:tgtEl>
                                      </p:cBhvr>
                                    </p:animEffect>
                                  </p:childTnLst>
                                </p:cTn>
                              </p:par>
                            </p:childTnLst>
                          </p:cTn>
                        </p:par>
                        <p:par>
                          <p:cTn id="22" fill="hold" nodeType="afterGroup">
                            <p:stCondLst>
                              <p:cond delay="500"/>
                            </p:stCondLst>
                            <p:childTnLst>
                              <p:par>
                                <p:cTn id="23" presetID="12" presetClass="entr" presetSubtype="8" fill="hold" grpId="0" nodeType="afterEffect">
                                  <p:stCondLst>
                                    <p:cond delay="0"/>
                                  </p:stCondLst>
                                  <p:childTnLst>
                                    <p:set>
                                      <p:cBhvr>
                                        <p:cTn id="24" dur="1" fill="hold">
                                          <p:stCondLst>
                                            <p:cond delay="0"/>
                                          </p:stCondLst>
                                        </p:cTn>
                                        <p:tgtEl>
                                          <p:spTgt spid="29707"/>
                                        </p:tgtEl>
                                        <p:attrNameLst>
                                          <p:attrName>style.visibility</p:attrName>
                                        </p:attrNameLst>
                                      </p:cBhvr>
                                      <p:to>
                                        <p:strVal val="visible"/>
                                      </p:to>
                                    </p:set>
                                    <p:animEffect transition="in" filter="slide(fromLeft)">
                                      <p:cBhvr>
                                        <p:cTn id="25" dur="500"/>
                                        <p:tgtEl>
                                          <p:spTgt spid="29707"/>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2" presetClass="entr" presetSubtype="1" fill="hold" grpId="0" nodeType="clickEffect">
                                  <p:stCondLst>
                                    <p:cond delay="0"/>
                                  </p:stCondLst>
                                  <p:childTnLst>
                                    <p:set>
                                      <p:cBhvr>
                                        <p:cTn id="29" dur="1" fill="hold">
                                          <p:stCondLst>
                                            <p:cond delay="0"/>
                                          </p:stCondLst>
                                        </p:cTn>
                                        <p:tgtEl>
                                          <p:spTgt spid="29701"/>
                                        </p:tgtEl>
                                        <p:attrNameLst>
                                          <p:attrName>style.visibility</p:attrName>
                                        </p:attrNameLst>
                                      </p:cBhvr>
                                      <p:to>
                                        <p:strVal val="visible"/>
                                      </p:to>
                                    </p:set>
                                    <p:animEffect transition="in" filter="slide(fromTop)">
                                      <p:cBhvr>
                                        <p:cTn id="30" dur="500"/>
                                        <p:tgtEl>
                                          <p:spTgt spid="29701"/>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12" presetClass="entr" presetSubtype="1" fill="hold" grpId="0" nodeType="clickEffect">
                                  <p:stCondLst>
                                    <p:cond delay="0"/>
                                  </p:stCondLst>
                                  <p:childTnLst>
                                    <p:set>
                                      <p:cBhvr>
                                        <p:cTn id="34" dur="1" fill="hold">
                                          <p:stCondLst>
                                            <p:cond delay="0"/>
                                          </p:stCondLst>
                                        </p:cTn>
                                        <p:tgtEl>
                                          <p:spTgt spid="29702"/>
                                        </p:tgtEl>
                                        <p:attrNameLst>
                                          <p:attrName>style.visibility</p:attrName>
                                        </p:attrNameLst>
                                      </p:cBhvr>
                                      <p:to>
                                        <p:strVal val="visible"/>
                                      </p:to>
                                    </p:set>
                                    <p:animEffect transition="in" filter="slide(fromTop)">
                                      <p:cBhvr>
                                        <p:cTn id="35" dur="500"/>
                                        <p:tgtEl>
                                          <p:spTgt spid="29702"/>
                                        </p:tgtEl>
                                      </p:cBhvr>
                                    </p:animEffect>
                                  </p:childTnLst>
                                </p:cTn>
                              </p:par>
                            </p:childTnLst>
                          </p:cTn>
                        </p:par>
                        <p:par>
                          <p:cTn id="36" fill="hold" nodeType="afterGroup">
                            <p:stCondLst>
                              <p:cond delay="500"/>
                            </p:stCondLst>
                            <p:childTnLst>
                              <p:par>
                                <p:cTn id="37" presetID="12" presetClass="entr" presetSubtype="8" fill="hold" grpId="0" nodeType="afterEffect">
                                  <p:stCondLst>
                                    <p:cond delay="0"/>
                                  </p:stCondLst>
                                  <p:childTnLst>
                                    <p:set>
                                      <p:cBhvr>
                                        <p:cTn id="38" dur="1" fill="hold">
                                          <p:stCondLst>
                                            <p:cond delay="0"/>
                                          </p:stCondLst>
                                        </p:cTn>
                                        <p:tgtEl>
                                          <p:spTgt spid="29708"/>
                                        </p:tgtEl>
                                        <p:attrNameLst>
                                          <p:attrName>style.visibility</p:attrName>
                                        </p:attrNameLst>
                                      </p:cBhvr>
                                      <p:to>
                                        <p:strVal val="visible"/>
                                      </p:to>
                                    </p:set>
                                    <p:animEffect transition="in" filter="slide(fromLeft)">
                                      <p:cBhvr>
                                        <p:cTn id="39" dur="500"/>
                                        <p:tgtEl>
                                          <p:spTgt spid="29708"/>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12" presetClass="entr" presetSubtype="1" fill="hold" grpId="0" nodeType="clickEffect">
                                  <p:stCondLst>
                                    <p:cond delay="0"/>
                                  </p:stCondLst>
                                  <p:childTnLst>
                                    <p:set>
                                      <p:cBhvr>
                                        <p:cTn id="43" dur="1" fill="hold">
                                          <p:stCondLst>
                                            <p:cond delay="0"/>
                                          </p:stCondLst>
                                        </p:cTn>
                                        <p:tgtEl>
                                          <p:spTgt spid="29703"/>
                                        </p:tgtEl>
                                        <p:attrNameLst>
                                          <p:attrName>style.visibility</p:attrName>
                                        </p:attrNameLst>
                                      </p:cBhvr>
                                      <p:to>
                                        <p:strVal val="visible"/>
                                      </p:to>
                                    </p:set>
                                    <p:animEffect transition="in" filter="slide(fromTop)">
                                      <p:cBhvr>
                                        <p:cTn id="44" dur="500"/>
                                        <p:tgtEl>
                                          <p:spTgt spid="29703"/>
                                        </p:tgtEl>
                                      </p:cBhvr>
                                    </p:animEffect>
                                  </p:childTnLst>
                                </p:cTn>
                              </p:par>
                            </p:childTnLst>
                          </p:cTn>
                        </p:par>
                        <p:par>
                          <p:cTn id="45" fill="hold" nodeType="afterGroup">
                            <p:stCondLst>
                              <p:cond delay="500"/>
                            </p:stCondLst>
                            <p:childTnLst>
                              <p:par>
                                <p:cTn id="46" presetID="12" presetClass="entr" presetSubtype="8" fill="hold" grpId="0" nodeType="afterEffect">
                                  <p:stCondLst>
                                    <p:cond delay="0"/>
                                  </p:stCondLst>
                                  <p:childTnLst>
                                    <p:set>
                                      <p:cBhvr>
                                        <p:cTn id="47" dur="1" fill="hold">
                                          <p:stCondLst>
                                            <p:cond delay="0"/>
                                          </p:stCondLst>
                                        </p:cTn>
                                        <p:tgtEl>
                                          <p:spTgt spid="29709"/>
                                        </p:tgtEl>
                                        <p:attrNameLst>
                                          <p:attrName>style.visibility</p:attrName>
                                        </p:attrNameLst>
                                      </p:cBhvr>
                                      <p:to>
                                        <p:strVal val="visible"/>
                                      </p:to>
                                    </p:set>
                                    <p:animEffect transition="in" filter="slide(fromLeft)">
                                      <p:cBhvr>
                                        <p:cTn id="48" dur="500"/>
                                        <p:tgtEl>
                                          <p:spTgt spid="29709"/>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12" presetClass="entr" presetSubtype="1" fill="hold" grpId="0" nodeType="clickEffect">
                                  <p:stCondLst>
                                    <p:cond delay="0"/>
                                  </p:stCondLst>
                                  <p:childTnLst>
                                    <p:set>
                                      <p:cBhvr>
                                        <p:cTn id="52" dur="1" fill="hold">
                                          <p:stCondLst>
                                            <p:cond delay="0"/>
                                          </p:stCondLst>
                                        </p:cTn>
                                        <p:tgtEl>
                                          <p:spTgt spid="29704"/>
                                        </p:tgtEl>
                                        <p:attrNameLst>
                                          <p:attrName>style.visibility</p:attrName>
                                        </p:attrNameLst>
                                      </p:cBhvr>
                                      <p:to>
                                        <p:strVal val="visible"/>
                                      </p:to>
                                    </p:set>
                                    <p:animEffect transition="in" filter="slide(fromTop)">
                                      <p:cBhvr>
                                        <p:cTn id="53" dur="500"/>
                                        <p:tgtEl>
                                          <p:spTgt spid="29704"/>
                                        </p:tgtEl>
                                      </p:cBhvr>
                                    </p:animEffect>
                                  </p:childTnLst>
                                </p:cTn>
                              </p:par>
                            </p:childTnLst>
                          </p:cTn>
                        </p:par>
                      </p:childTnLst>
                    </p:cTn>
                  </p:par>
                  <p:par>
                    <p:cTn id="54" fill="hold" nodeType="clickPar">
                      <p:stCondLst>
                        <p:cond delay="indefinite"/>
                      </p:stCondLst>
                      <p:childTnLst>
                        <p:par>
                          <p:cTn id="55" fill="hold" nodeType="withGroup">
                            <p:stCondLst>
                              <p:cond delay="0"/>
                            </p:stCondLst>
                            <p:childTnLst>
                              <p:par>
                                <p:cTn id="56" presetID="12" presetClass="entr" presetSubtype="1" fill="hold" grpId="0" nodeType="clickEffect">
                                  <p:stCondLst>
                                    <p:cond delay="0"/>
                                  </p:stCondLst>
                                  <p:childTnLst>
                                    <p:set>
                                      <p:cBhvr>
                                        <p:cTn id="57" dur="1" fill="hold">
                                          <p:stCondLst>
                                            <p:cond delay="0"/>
                                          </p:stCondLst>
                                        </p:cTn>
                                        <p:tgtEl>
                                          <p:spTgt spid="29705"/>
                                        </p:tgtEl>
                                        <p:attrNameLst>
                                          <p:attrName>style.visibility</p:attrName>
                                        </p:attrNameLst>
                                      </p:cBhvr>
                                      <p:to>
                                        <p:strVal val="visible"/>
                                      </p:to>
                                    </p:set>
                                    <p:animEffect transition="in" filter="slide(fromTop)">
                                      <p:cBhvr>
                                        <p:cTn id="58" dur="500"/>
                                        <p:tgtEl>
                                          <p:spTgt spid="297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8" grpId="0"/>
      <p:bldP spid="29699" grpId="0"/>
      <p:bldP spid="29700" grpId="0" autoUpdateAnimBg="0"/>
      <p:bldP spid="29701" grpId="0" autoUpdateAnimBg="0"/>
      <p:bldP spid="29702" grpId="0" autoUpdateAnimBg="0"/>
      <p:bldP spid="29703" grpId="0" autoUpdateAnimBg="0"/>
      <p:bldP spid="29704" grpId="0" autoUpdateAnimBg="0"/>
      <p:bldP spid="29705" grpId="0" autoUpdateAnimBg="0"/>
      <p:bldP spid="29706" grpId="0" animBg="1"/>
      <p:bldP spid="29707" grpId="0" animBg="1"/>
      <p:bldP spid="29708" grpId="0" animBg="1"/>
      <p:bldP spid="29709" grpId="0" animBg="1"/>
    </p:bld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TotalTime>
  <Words>2087</Words>
  <Application>Microsoft Office PowerPoint</Application>
  <PresentationFormat>Geniş ekran</PresentationFormat>
  <Paragraphs>117</Paragraphs>
  <Slides>18</Slides>
  <Notes>2</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18</vt:i4>
      </vt:variant>
    </vt:vector>
  </HeadingPairs>
  <TitlesOfParts>
    <vt:vector size="24" baseType="lpstr">
      <vt:lpstr>Arial</vt:lpstr>
      <vt:lpstr>Calibri</vt:lpstr>
      <vt:lpstr>Calibri Light</vt:lpstr>
      <vt:lpstr>Tahoma</vt:lpstr>
      <vt:lpstr>Verdana</vt:lpstr>
      <vt:lpstr>Office Teması</vt:lpstr>
      <vt:lpstr>ECONOMIC CONCEPTS</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ECONOMIC CONCEPTS</dc:title>
  <dc:creator>Arzu Gökdai</dc:creator>
  <cp:lastModifiedBy>Arzu Gökdai</cp:lastModifiedBy>
  <cp:revision>7</cp:revision>
  <dcterms:created xsi:type="dcterms:W3CDTF">2019-09-28T19:33:26Z</dcterms:created>
  <dcterms:modified xsi:type="dcterms:W3CDTF">2019-10-02T16:52:44Z</dcterms:modified>
</cp:coreProperties>
</file>