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881786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083947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344687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3215090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373361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3055514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693946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12072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058341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06203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1479417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251435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k:@MSITStore:contentsa.chm::/tc818.htm#1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lstStyle/>
          <a:p>
            <a:pPr marL="0" indent="0" algn="ctr">
              <a:buNone/>
            </a:pPr>
            <a:endParaRPr lang="tr-TR" b="1" cap="all" dirty="0" smtClean="0"/>
          </a:p>
          <a:p>
            <a:pPr marL="0" indent="0" algn="ctr">
              <a:buNone/>
            </a:pPr>
            <a:r>
              <a:rPr lang="tr-TR" sz="4000" b="1" cap="all" dirty="0" smtClean="0"/>
              <a:t>İRADE </a:t>
            </a:r>
            <a:r>
              <a:rPr lang="tr-TR" sz="4000" b="1" cap="all" dirty="0"/>
              <a:t>İLE BEYAN ARASINDA İSTENEREK MEYDANA GETİRİLEN UYGUNSUZLUK</a:t>
            </a:r>
            <a:r>
              <a:rPr lang="tr-TR" sz="4000" cap="all" dirty="0"/>
              <a:t>	</a:t>
            </a:r>
            <a:endParaRPr lang="tr-TR" sz="4000" b="1" cap="all" dirty="0"/>
          </a:p>
          <a:p>
            <a:pPr marL="0" indent="0">
              <a:buNone/>
            </a:pPr>
            <a:r>
              <a:rPr lang="tr-TR" cap="all" dirty="0"/>
              <a:t>	</a:t>
            </a:r>
            <a:endParaRPr lang="tr-TR" cap="all" dirty="0" smtClean="0"/>
          </a:p>
          <a:p>
            <a:pPr marL="0" indent="0">
              <a:buNone/>
            </a:pPr>
            <a:r>
              <a:rPr lang="tr-TR" cap="all" dirty="0" smtClean="0"/>
              <a:t>	</a:t>
            </a:r>
            <a:r>
              <a:rPr lang="tr-TR" cap="all" dirty="0" smtClean="0"/>
              <a:t>I.LÂTİFE </a:t>
            </a:r>
            <a:r>
              <a:rPr lang="tr-TR" cap="all" dirty="0"/>
              <a:t>BEYANI </a:t>
            </a:r>
            <a:endParaRPr lang="tr-TR" cap="all" dirty="0" smtClean="0"/>
          </a:p>
          <a:p>
            <a:pPr marL="0" indent="0">
              <a:buNone/>
            </a:pPr>
            <a:r>
              <a:rPr lang="tr-TR" cap="all" dirty="0"/>
              <a:t>	</a:t>
            </a:r>
            <a:r>
              <a:rPr lang="tr-TR" cap="all" dirty="0" smtClean="0"/>
              <a:t>II.ZİHNÎ </a:t>
            </a:r>
            <a:r>
              <a:rPr lang="tr-TR" cap="all" dirty="0"/>
              <a:t>KAYIT </a:t>
            </a:r>
            <a:endParaRPr lang="tr-TR" cap="all" dirty="0" smtClean="0"/>
          </a:p>
          <a:p>
            <a:pPr marL="0" indent="0">
              <a:buNone/>
            </a:pPr>
            <a:r>
              <a:rPr lang="tr-TR" cap="all" dirty="0" smtClean="0"/>
              <a:t>	III. MUVAZAA</a:t>
            </a:r>
            <a:endParaRPr lang="tr-TR" cap="all" dirty="0"/>
          </a:p>
          <a:p>
            <a:endParaRPr lang="tr-TR" dirty="0"/>
          </a:p>
        </p:txBody>
      </p:sp>
    </p:spTree>
    <p:extLst>
      <p:ext uri="{BB962C8B-B14F-4D97-AF65-F5344CB8AC3E}">
        <p14:creationId xmlns:p14="http://schemas.microsoft.com/office/powerpoint/2010/main" val="2414282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1844824"/>
            <a:ext cx="8424936" cy="4752528"/>
          </a:xfrm>
        </p:spPr>
        <p:txBody>
          <a:bodyPr>
            <a:normAutofit fontScale="62500" lnSpcReduction="20000"/>
          </a:bodyPr>
          <a:lstStyle/>
          <a:p>
            <a:r>
              <a:rPr lang="tr-TR" b="1" dirty="0" smtClean="0"/>
              <a:t>• </a:t>
            </a:r>
            <a:r>
              <a:rPr lang="tr-TR" b="1" dirty="0"/>
              <a:t>YARGITAY İÇTİHADI BİRLEŞTİRME BÜYÜK GENEL KURULUNUN KARARININ DEĞİŞTİRİLMESİNİ TALEP ( Hukuk Genel Kurulunca )</a:t>
            </a:r>
          </a:p>
          <a:p>
            <a:r>
              <a:rPr lang="tr-TR" b="1" dirty="0"/>
              <a:t>• YARGITAY HUKUK GENEL KURULUNCA İÇTİHADI BİRLEŞTİRME BÜYÜK GENEL KURULUNUN KARARINI DEĞİŞTİRMESİNİ TALEP</a:t>
            </a:r>
          </a:p>
          <a:p>
            <a:r>
              <a:rPr lang="tr-TR" b="1" dirty="0"/>
              <a:t>• MUVAZAA ( Mirasçısını Miras Hakkından Yoksun Etmek Amacıyla Bağış Yerine Satış Yapmak )</a:t>
            </a:r>
          </a:p>
          <a:p>
            <a:r>
              <a:rPr lang="tr-TR" b="1" dirty="0"/>
              <a:t>• MİRASÇISINI MİRAS HAKKINDAN YOKSUN ETMEK AMACIYLA BAĞIŞ YERİNE SATIŞ YAPMAK</a:t>
            </a:r>
          </a:p>
          <a:p>
            <a:r>
              <a:rPr lang="tr-TR" b="1" dirty="0"/>
              <a:t>• SATIŞIN GEÇERSİZLİĞİ ( Mirasçısını Miras Hakkından Yoksun Etmek Amacıyla Bağış Yerine Satış Yapmak )</a:t>
            </a:r>
          </a:p>
          <a:p>
            <a:r>
              <a:rPr lang="tr-TR" b="1" dirty="0"/>
              <a:t>818/m.</a:t>
            </a:r>
            <a:r>
              <a:rPr lang="tr-TR" b="1" dirty="0">
                <a:hlinkClick r:id="rId2" action="ppaction://hlinkfile"/>
              </a:rPr>
              <a:t>18</a:t>
            </a:r>
            <a:endParaRPr lang="tr-TR" b="1" dirty="0"/>
          </a:p>
          <a:p>
            <a:r>
              <a:rPr lang="tr-TR" b="1" dirty="0"/>
              <a:t>ÖZET : </a:t>
            </a:r>
            <a:r>
              <a:rPr lang="tr-TR" dirty="0"/>
              <a:t>1.4.1974 gün ve 1/2 sayılı İçtihadı Birleştirme Kararı ile "Bir kimsenin; mirasçısını miras hakkından yoksun etmek amacıyla, gerçekte bağışlamak istediği tapu sicilinde kayıtlı taşınmaz malı hakkında tapu sicil memuru önünde iradesini satış doğrultusunda açıklamış olduğunun gerçekleşmiş bulunması halinde, saklı pay sahibi olsun ya da olmasın miras hakkı çiğnenen tüm mirasçıların, görünürdeki satış sözleşmesinin Borçlar Kanunu'nun 18. maddesine dayanarak muvazaalı olduğunu ve gizli bağış sözleşmesinin de şekil koşulundan yoksun bulunduğunu ileri sürerek dava açabileceklerine ve bu dava hakkının geçerli sözleşmeler için </a:t>
            </a:r>
            <a:r>
              <a:rPr lang="tr-TR" dirty="0" err="1"/>
              <a:t>sözkonusu</a:t>
            </a:r>
            <a:r>
              <a:rPr lang="tr-TR" dirty="0"/>
              <a:t> olan Medeni Kanunun 507 ve 603. maddelerinin sağladığı haklara etkili olmayacağına" karar verilmiştir. 1.4.1974 gün ve 1/2 sayılı İçtihadı Birleştirme Kararının değiştirilmesine gerek bulunmamıştır. </a:t>
            </a:r>
          </a:p>
          <a:p>
            <a:endParaRPr lang="tr-TR" dirty="0"/>
          </a:p>
        </p:txBody>
      </p:sp>
      <p:sp>
        <p:nvSpPr>
          <p:cNvPr id="3" name="Başlık 2"/>
          <p:cNvSpPr>
            <a:spLocks noGrp="1"/>
          </p:cNvSpPr>
          <p:nvPr>
            <p:ph type="title"/>
          </p:nvPr>
        </p:nvSpPr>
        <p:spPr/>
        <p:txBody>
          <a:bodyPr>
            <a:noAutofit/>
          </a:bodyPr>
          <a:lstStyle/>
          <a:p>
            <a:r>
              <a:rPr lang="tr-TR" sz="2000" dirty="0">
                <a:solidFill>
                  <a:schemeClr val="tx1"/>
                </a:solidFill>
                <a:latin typeface="Times New Roman" pitchFamily="18" charset="0"/>
                <a:cs typeface="Times New Roman" pitchFamily="18" charset="0"/>
              </a:rPr>
              <a:t>T.C.</a:t>
            </a:r>
            <a:br>
              <a:rPr lang="tr-TR" sz="2000" dirty="0">
                <a:solidFill>
                  <a:schemeClr val="tx1"/>
                </a:solidFill>
                <a:latin typeface="Times New Roman" pitchFamily="18" charset="0"/>
                <a:cs typeface="Times New Roman" pitchFamily="18" charset="0"/>
              </a:rPr>
            </a:br>
            <a:r>
              <a:rPr lang="tr-TR" sz="2000" dirty="0">
                <a:solidFill>
                  <a:schemeClr val="tx1"/>
                </a:solidFill>
                <a:latin typeface="Times New Roman" pitchFamily="18" charset="0"/>
                <a:cs typeface="Times New Roman" pitchFamily="18" charset="0"/>
              </a:rPr>
              <a:t>YARGITAY</a:t>
            </a:r>
            <a:br>
              <a:rPr lang="tr-TR" sz="2000" dirty="0">
                <a:solidFill>
                  <a:schemeClr val="tx1"/>
                </a:solidFill>
                <a:latin typeface="Times New Roman" pitchFamily="18" charset="0"/>
                <a:cs typeface="Times New Roman" pitchFamily="18" charset="0"/>
              </a:rPr>
            </a:br>
            <a:r>
              <a:rPr lang="tr-TR" sz="2000" dirty="0">
                <a:solidFill>
                  <a:schemeClr val="tx1"/>
                </a:solidFill>
                <a:latin typeface="Times New Roman" pitchFamily="18" charset="0"/>
                <a:cs typeface="Times New Roman" pitchFamily="18" charset="0"/>
              </a:rPr>
              <a:t>İÇTİHADI BİRLEŞTİRME GENEL KURULU</a:t>
            </a:r>
            <a:br>
              <a:rPr lang="tr-TR" sz="2000" dirty="0">
                <a:solidFill>
                  <a:schemeClr val="tx1"/>
                </a:solidFill>
                <a:latin typeface="Times New Roman" pitchFamily="18" charset="0"/>
                <a:cs typeface="Times New Roman" pitchFamily="18" charset="0"/>
              </a:rPr>
            </a:br>
            <a:r>
              <a:rPr lang="tr-TR" sz="2000" dirty="0">
                <a:solidFill>
                  <a:schemeClr val="tx1"/>
                </a:solidFill>
                <a:latin typeface="Times New Roman" pitchFamily="18" charset="0"/>
                <a:cs typeface="Times New Roman" pitchFamily="18" charset="0"/>
              </a:rPr>
              <a:t>E. </a:t>
            </a:r>
            <a:r>
              <a:rPr lang="tr-TR" sz="2000" dirty="0" smtClean="0">
                <a:solidFill>
                  <a:schemeClr val="tx1"/>
                </a:solidFill>
                <a:latin typeface="Times New Roman" pitchFamily="18" charset="0"/>
                <a:cs typeface="Times New Roman" pitchFamily="18" charset="0"/>
              </a:rPr>
              <a:t>1989/1,  K</a:t>
            </a:r>
            <a:r>
              <a:rPr lang="tr-TR" sz="2000" dirty="0">
                <a:solidFill>
                  <a:schemeClr val="tx1"/>
                </a:solidFill>
                <a:latin typeface="Times New Roman" pitchFamily="18" charset="0"/>
                <a:cs typeface="Times New Roman" pitchFamily="18" charset="0"/>
              </a:rPr>
              <a:t>. </a:t>
            </a:r>
            <a:r>
              <a:rPr lang="tr-TR" sz="2000" dirty="0" smtClean="0">
                <a:solidFill>
                  <a:schemeClr val="tx1"/>
                </a:solidFill>
                <a:latin typeface="Times New Roman" pitchFamily="18" charset="0"/>
                <a:cs typeface="Times New Roman" pitchFamily="18" charset="0"/>
              </a:rPr>
              <a:t>1990/2,  T</a:t>
            </a:r>
            <a:r>
              <a:rPr lang="tr-TR" sz="2000" dirty="0">
                <a:solidFill>
                  <a:schemeClr val="tx1"/>
                </a:solidFill>
                <a:latin typeface="Times New Roman" pitchFamily="18" charset="0"/>
                <a:cs typeface="Times New Roman" pitchFamily="18" charset="0"/>
              </a:rPr>
              <a:t>. 16.3.1990</a:t>
            </a:r>
            <a:r>
              <a:rPr lang="tr-TR" sz="2000" dirty="0">
                <a:solidFill>
                  <a:schemeClr val="tx1"/>
                </a:solidFill>
              </a:rPr>
              <a:t/>
            </a:r>
            <a:br>
              <a:rPr lang="tr-TR" sz="2000" dirty="0">
                <a:solidFill>
                  <a:schemeClr val="tx1"/>
                </a:solidFill>
              </a:rPr>
            </a:br>
            <a:endParaRPr lang="tr-TR" sz="2000" dirty="0">
              <a:solidFill>
                <a:schemeClr val="tx1"/>
              </a:solidFill>
            </a:endParaRPr>
          </a:p>
        </p:txBody>
      </p:sp>
    </p:spTree>
    <p:extLst>
      <p:ext uri="{BB962C8B-B14F-4D97-AF65-F5344CB8AC3E}">
        <p14:creationId xmlns:p14="http://schemas.microsoft.com/office/powerpoint/2010/main" val="20231552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196</Words>
  <Application>Microsoft Office PowerPoint</Application>
  <PresentationFormat>Ekran Gösterisi (4:3)</PresentationFormat>
  <Paragraphs>14</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Dalga Biçimi</vt:lpstr>
      <vt:lpstr>PowerPoint Sunusu</vt:lpstr>
      <vt:lpstr>T.C. YARGITAY İÇTİHADI BİRLEŞTİRME GENEL KURULU E. 1989/1,  K. 1990/2,  T. 16.3.1990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9</cp:revision>
  <dcterms:created xsi:type="dcterms:W3CDTF">2018-02-28T12:51:52Z</dcterms:created>
  <dcterms:modified xsi:type="dcterms:W3CDTF">2018-03-03T09:48:59Z</dcterms:modified>
</cp:coreProperties>
</file>