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67" autoAdjust="0"/>
    <p:restoredTop sz="86401" autoAdjust="0"/>
  </p:normalViewPr>
  <p:slideViewPr>
    <p:cSldViewPr snapToGrid="0">
      <p:cViewPr varScale="1">
        <p:scale>
          <a:sx n="78" d="100"/>
          <a:sy n="78" d="100"/>
        </p:scale>
        <p:origin x="120" y="22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9C9CCD-640F-4D47-90A3-BADA26E16AD6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19132B-D71C-4DAD-A3B1-07FA6EAB99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6454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71872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64DB3-8081-48D9-9C1C-DFE30941C417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7022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64DB3-8081-48D9-9C1C-DFE30941C417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62390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64DB3-8081-48D9-9C1C-DFE30941C417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6757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64DB3-8081-48D9-9C1C-DFE30941C417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54147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64DB3-8081-48D9-9C1C-DFE30941C417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30330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64DB3-8081-48D9-9C1C-DFE30941C417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5434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64DB3-8081-48D9-9C1C-DFE30941C417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5328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64DB3-8081-48D9-9C1C-DFE30941C417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73018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64DB3-8081-48D9-9C1C-DFE30941C417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2623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0C3B8-3C43-4804-A443-014862A419D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A856C-B40E-4812-B7A0-8DD7D0F2C7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5349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0C3B8-3C43-4804-A443-014862A419D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A856C-B40E-4812-B7A0-8DD7D0F2C7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3100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0C3B8-3C43-4804-A443-014862A419D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A856C-B40E-4812-B7A0-8DD7D0F2C7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624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0C3B8-3C43-4804-A443-014862A419D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A856C-B40E-4812-B7A0-8DD7D0F2C7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7261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0C3B8-3C43-4804-A443-014862A419D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A856C-B40E-4812-B7A0-8DD7D0F2C7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9602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0C3B8-3C43-4804-A443-014862A419D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A856C-B40E-4812-B7A0-8DD7D0F2C7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7896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0C3B8-3C43-4804-A443-014862A419D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A856C-B40E-4812-B7A0-8DD7D0F2C7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898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0C3B8-3C43-4804-A443-014862A419D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A856C-B40E-4812-B7A0-8DD7D0F2C7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645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0C3B8-3C43-4804-A443-014862A419D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A856C-B40E-4812-B7A0-8DD7D0F2C7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1925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0C3B8-3C43-4804-A443-014862A419D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A856C-B40E-4812-B7A0-8DD7D0F2C7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4654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0C3B8-3C43-4804-A443-014862A419D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A856C-B40E-4812-B7A0-8DD7D0F2C7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6936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0C3B8-3C43-4804-A443-014862A419D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A856C-B40E-4812-B7A0-8DD7D0F2C7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2263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524000" y="1781930"/>
            <a:ext cx="9144000" cy="2387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>ANT 339</a:t>
            </a:r>
            <a:b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>İSTATİSTİĞE GİRİŞ </a:t>
            </a:r>
            <a: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/>
            </a:r>
            <a:b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/>
            </a:r>
            <a:b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V</a:t>
            </a:r>
            <a: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. HAFTA</a:t>
            </a:r>
            <a:endParaRPr lang="tr-TR" sz="48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3496025" y="4772782"/>
            <a:ext cx="51999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tr-TR" sz="2800" dirty="0">
                <a:latin typeface="Bell MT" pitchFamily="18" charset="0"/>
              </a:rPr>
              <a:t>PROF. DR. BAŞAK KOCA ÖZER</a:t>
            </a:r>
          </a:p>
        </p:txBody>
      </p:sp>
    </p:spTree>
    <p:extLst>
      <p:ext uri="{BB962C8B-B14F-4D97-AF65-F5344CB8AC3E}">
        <p14:creationId xmlns:p14="http://schemas.microsoft.com/office/powerpoint/2010/main" val="52412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88088" y="-315416"/>
            <a:ext cx="1800200" cy="7512918"/>
          </a:xfrm>
        </p:spPr>
        <p:txBody>
          <a:bodyPr>
            <a:normAutofit/>
          </a:bodyPr>
          <a:lstStyle/>
          <a:p>
            <a:pPr algn="r">
              <a:defRPr/>
            </a:pPr>
            <a:r>
              <a:rPr lang="tr-TR" dirty="0" smtClean="0">
                <a:solidFill>
                  <a:schemeClr val="tx2">
                    <a:satMod val="200000"/>
                  </a:schemeClr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∑X= ∑X</a:t>
            </a:r>
            <a:r>
              <a:rPr lang="tr-TR" baseline="30000" dirty="0" smtClean="0">
                <a:solidFill>
                  <a:schemeClr val="tx2">
                    <a:satMod val="200000"/>
                  </a:schemeClr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2</a:t>
            </a:r>
            <a:r>
              <a:rPr lang="tr-TR" dirty="0" smtClean="0">
                <a:solidFill>
                  <a:schemeClr val="tx2">
                    <a:satMod val="200000"/>
                  </a:schemeClr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= (∑X)</a:t>
            </a:r>
            <a:r>
              <a:rPr lang="tr-TR" baseline="30000" dirty="0" smtClean="0">
                <a:solidFill>
                  <a:schemeClr val="tx2">
                    <a:satMod val="200000"/>
                  </a:schemeClr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2</a:t>
            </a:r>
            <a:r>
              <a:rPr lang="tr-TR" dirty="0" smtClean="0">
                <a:solidFill>
                  <a:schemeClr val="tx2">
                    <a:satMod val="200000"/>
                  </a:schemeClr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= ∑Y= ∑Y</a:t>
            </a:r>
            <a:r>
              <a:rPr lang="tr-TR" baseline="30000" dirty="0" smtClean="0">
                <a:solidFill>
                  <a:schemeClr val="tx2">
                    <a:satMod val="200000"/>
                  </a:schemeClr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2</a:t>
            </a:r>
            <a:r>
              <a:rPr lang="tr-TR" dirty="0" smtClean="0">
                <a:solidFill>
                  <a:schemeClr val="tx2">
                    <a:satMod val="200000"/>
                  </a:schemeClr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= (∑Y)</a:t>
            </a:r>
            <a:r>
              <a:rPr lang="tr-TR" baseline="30000" dirty="0" smtClean="0">
                <a:solidFill>
                  <a:schemeClr val="tx2">
                    <a:satMod val="200000"/>
                  </a:schemeClr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2</a:t>
            </a:r>
            <a:r>
              <a:rPr lang="tr-TR" dirty="0" smtClean="0">
                <a:solidFill>
                  <a:schemeClr val="tx2">
                    <a:satMod val="200000"/>
                  </a:schemeClr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= ∑XY= (∑XY)</a:t>
            </a:r>
            <a:r>
              <a:rPr lang="tr-TR" baseline="30000" dirty="0" smtClean="0">
                <a:solidFill>
                  <a:schemeClr val="tx2">
                    <a:satMod val="200000"/>
                  </a:schemeClr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2</a:t>
            </a:r>
            <a:r>
              <a:rPr lang="tr-TR" dirty="0" smtClean="0">
                <a:solidFill>
                  <a:schemeClr val="tx2">
                    <a:satMod val="200000"/>
                  </a:schemeClr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=</a:t>
            </a:r>
            <a:endParaRPr lang="tr-TR" dirty="0">
              <a:solidFill>
                <a:schemeClr val="tx2">
                  <a:satMod val="200000"/>
                </a:schemeClr>
              </a:solidFill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5 İçerik Yer Tutucusu"/>
          <p:cNvGraphicFramePr>
            <a:graphicFrameLocks noGrp="1"/>
          </p:cNvGraphicFramePr>
          <p:nvPr>
            <p:ph idx="1"/>
          </p:nvPr>
        </p:nvGraphicFramePr>
        <p:xfrm>
          <a:off x="2381250" y="1785938"/>
          <a:ext cx="4286250" cy="4572000"/>
        </p:xfrm>
        <a:graphic>
          <a:graphicData uri="http://schemas.openxmlformats.org/drawingml/2006/table">
            <a:tbl>
              <a:tblPr/>
              <a:tblGrid>
                <a:gridCol w="2143125"/>
                <a:gridCol w="214312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</a:tr>
            </a:tbl>
          </a:graphicData>
        </a:graphic>
      </p:graphicFrame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2438400" y="512763"/>
            <a:ext cx="7772400" cy="9144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tr-TR" sz="4000" spc="-100" dirty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rPr>
              <a:t>Örnek:</a:t>
            </a:r>
          </a:p>
        </p:txBody>
      </p:sp>
    </p:spTree>
    <p:extLst>
      <p:ext uri="{BB962C8B-B14F-4D97-AF65-F5344CB8AC3E}">
        <p14:creationId xmlns:p14="http://schemas.microsoft.com/office/powerpoint/2010/main" val="281962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2452688" y="1784350"/>
          <a:ext cx="7643812" cy="3169920"/>
        </p:xfrm>
        <a:graphic>
          <a:graphicData uri="http://schemas.openxmlformats.org/drawingml/2006/table">
            <a:tbl>
              <a:tblPr/>
              <a:tblGrid>
                <a:gridCol w="2547937"/>
                <a:gridCol w="2547938"/>
                <a:gridCol w="254793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Orijinal  Rakam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Basamak sayısı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Yuvarlanmış Rakam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100.32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rbel" pitchFamily="34" charset="0"/>
                        </a:rPr>
                        <a:t>100.78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rbel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rbe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100.50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rbel" pitchFamily="34" charset="0"/>
                        </a:rPr>
                        <a:t>99.50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rbel" pitchFamily="34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rbe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178.897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rbel" pitchFamily="34" charset="0"/>
                        </a:rPr>
                        <a:t>198.214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rbel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rbe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201.555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</a:tr>
            </a:tbl>
          </a:graphicData>
        </a:graphic>
      </p:graphicFrame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438400" y="512763"/>
            <a:ext cx="7772400" cy="9144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tr-TR" sz="4000" spc="-100" dirty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rPr>
              <a:t>Örnek:</a:t>
            </a:r>
          </a:p>
        </p:txBody>
      </p:sp>
    </p:spTree>
    <p:extLst>
      <p:ext uri="{BB962C8B-B14F-4D97-AF65-F5344CB8AC3E}">
        <p14:creationId xmlns:p14="http://schemas.microsoft.com/office/powerpoint/2010/main" val="366822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İstatistiki Gösterim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36648" y="1600200"/>
            <a:ext cx="8153400" cy="514116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N: toplumdaki birim sayısı, toplum hacmi</a:t>
            </a:r>
          </a:p>
          <a:p>
            <a:pPr>
              <a:lnSpc>
                <a:spcPct val="80000"/>
              </a:lnSpc>
            </a:pPr>
            <a:r>
              <a:rPr lang="tr-TR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n: örnekteki birim sayısı, örnek hacmi</a:t>
            </a:r>
          </a:p>
          <a:p>
            <a:pPr>
              <a:lnSpc>
                <a:spcPct val="80000"/>
              </a:lnSpc>
            </a:pPr>
            <a:r>
              <a:rPr lang="tr-TR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μ: (mü) evrenin aritmetik ortalaması</a:t>
            </a:r>
          </a:p>
          <a:p>
            <a:pPr>
              <a:lnSpc>
                <a:spcPct val="80000"/>
              </a:lnSpc>
            </a:pPr>
            <a:r>
              <a:rPr lang="tr-TR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Σ: (</a:t>
            </a:r>
            <a:r>
              <a:rPr lang="tr-TR" sz="24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sigma</a:t>
            </a:r>
            <a:r>
              <a:rPr lang="tr-TR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) toplama işareti. Σ da alt indis ile üst indisteki iki sayı arasındaki değerlerin toplanacağını belirtir.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831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4F91-FB67-4AEB-BCB9-1D0429AB955F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2207568" y="620689"/>
            <a:ext cx="7200800" cy="216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X: birimden elde edilen herhangi bir değişken</a:t>
            </a:r>
          </a:p>
          <a:p>
            <a:pPr>
              <a:lnSpc>
                <a:spcPct val="8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Y: bir birimden aynı anda iki değişken için gözlem yapıldığında ikinci değişkeni gösterir. </a:t>
            </a:r>
          </a:p>
          <a:p>
            <a:pPr lvl="1">
              <a:lnSpc>
                <a:spcPct val="8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X= boy, Y= yaş</a:t>
            </a:r>
          </a:p>
          <a:p>
            <a:pPr>
              <a:lnSpc>
                <a:spcPct val="80000"/>
              </a:lnSpc>
            </a:pP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tr-TR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X değişkenin i. biriminden elde edilen değeri. Veri setinde i. Birim X değerinin belirtir </a:t>
            </a:r>
          </a:p>
          <a:p>
            <a:pPr>
              <a:lnSpc>
                <a:spcPct val="80000"/>
              </a:lnSpc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(i=1,2, …,n)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tr-TR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08163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İstatistiki Gösterim</a:t>
            </a:r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</p:nvPr>
        </p:nvGraphicFramePr>
        <p:xfrm>
          <a:off x="4095750" y="1784350"/>
          <a:ext cx="4286250" cy="2971800"/>
        </p:xfrm>
        <a:graphic>
          <a:graphicData uri="http://schemas.openxmlformats.org/drawingml/2006/table">
            <a:tbl>
              <a:tblPr/>
              <a:tblGrid>
                <a:gridCol w="2143125"/>
                <a:gridCol w="214312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∑X= 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∑X= 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</a:tr>
            </a:tbl>
          </a:graphicData>
        </a:graphic>
      </p:graphicFrame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22560" name="6 Metin kutusu"/>
          <p:cNvSpPr txBox="1">
            <a:spLocks noChangeArrowheads="1"/>
          </p:cNvSpPr>
          <p:nvPr/>
        </p:nvSpPr>
        <p:spPr bwMode="auto">
          <a:xfrm>
            <a:off x="4167189" y="5273675"/>
            <a:ext cx="29289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orbel" pitchFamily="34" charset="0"/>
              </a:rPr>
              <a:t>(∑X)</a:t>
            </a:r>
            <a:r>
              <a:rPr lang="tr-TR" baseline="30000">
                <a:latin typeface="Corbel" pitchFamily="34" charset="0"/>
              </a:rPr>
              <a:t>2</a:t>
            </a:r>
            <a:r>
              <a:rPr lang="tr-TR">
                <a:latin typeface="Corbel" pitchFamily="34" charset="0"/>
              </a:rPr>
              <a:t> = (41)</a:t>
            </a:r>
            <a:r>
              <a:rPr lang="tr-TR" baseline="30000">
                <a:latin typeface="Corbel" pitchFamily="34" charset="0"/>
              </a:rPr>
              <a:t>2</a:t>
            </a:r>
            <a:r>
              <a:rPr lang="tr-TR">
                <a:latin typeface="Corbel" pitchFamily="34" charset="0"/>
              </a:rPr>
              <a:t> = 1,681    </a:t>
            </a:r>
          </a:p>
        </p:txBody>
      </p:sp>
      <p:sp>
        <p:nvSpPr>
          <p:cNvPr id="22561" name="8 Metin kutusu"/>
          <p:cNvSpPr txBox="1">
            <a:spLocks noChangeArrowheads="1"/>
          </p:cNvSpPr>
          <p:nvPr/>
        </p:nvSpPr>
        <p:spPr bwMode="auto">
          <a:xfrm>
            <a:off x="6310314" y="5286375"/>
            <a:ext cx="29289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orbel" pitchFamily="34" charset="0"/>
              </a:rPr>
              <a:t>(∑X)</a:t>
            </a:r>
            <a:r>
              <a:rPr lang="tr-TR" baseline="30000">
                <a:latin typeface="Corbel" pitchFamily="34" charset="0"/>
              </a:rPr>
              <a:t>2</a:t>
            </a:r>
            <a:r>
              <a:rPr lang="tr-TR">
                <a:latin typeface="Corbel" pitchFamily="34" charset="0"/>
              </a:rPr>
              <a:t> = (32)</a:t>
            </a:r>
            <a:r>
              <a:rPr lang="tr-TR" baseline="30000">
                <a:latin typeface="Corbel" pitchFamily="34" charset="0"/>
              </a:rPr>
              <a:t>2</a:t>
            </a:r>
            <a:r>
              <a:rPr lang="tr-TR">
                <a:latin typeface="Corbel" pitchFamily="34" charset="0"/>
              </a:rPr>
              <a:t> = 1,024  </a:t>
            </a:r>
          </a:p>
        </p:txBody>
      </p:sp>
    </p:spTree>
    <p:extLst>
      <p:ext uri="{BB962C8B-B14F-4D97-AF65-F5344CB8AC3E}">
        <p14:creationId xmlns:p14="http://schemas.microsoft.com/office/powerpoint/2010/main" val="90788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İstatistiki Gösterim</a:t>
            </a:r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</p:nvPr>
        </p:nvGraphicFramePr>
        <p:xfrm>
          <a:off x="4095750" y="1784350"/>
          <a:ext cx="4286250" cy="2971800"/>
        </p:xfrm>
        <a:graphic>
          <a:graphicData uri="http://schemas.openxmlformats.org/drawingml/2006/table">
            <a:tbl>
              <a:tblPr/>
              <a:tblGrid>
                <a:gridCol w="1071563"/>
                <a:gridCol w="1071562"/>
                <a:gridCol w="1071563"/>
                <a:gridCol w="1071562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X</a:t>
                      </a:r>
                      <a:r>
                        <a:rPr kumimoji="0" lang="tr-TR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Y</a:t>
                      </a:r>
                      <a:r>
                        <a:rPr kumimoji="0" lang="tr-TR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∑X= 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∑X</a:t>
                      </a:r>
                      <a:r>
                        <a:rPr kumimoji="0" lang="tr-TR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2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= 315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∑Y= 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∑Y</a:t>
                      </a:r>
                      <a:r>
                        <a:rPr kumimoji="0" lang="tr-TR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2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= 244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</a:tr>
            </a:tbl>
          </a:graphicData>
        </a:graphic>
      </p:graphicFrame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23602" name="8 Metin kutusu"/>
          <p:cNvSpPr txBox="1">
            <a:spLocks noChangeArrowheads="1"/>
          </p:cNvSpPr>
          <p:nvPr/>
        </p:nvSpPr>
        <p:spPr bwMode="auto">
          <a:xfrm>
            <a:off x="5238750" y="5286376"/>
            <a:ext cx="3786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>
                <a:latin typeface="Corbel" pitchFamily="34" charset="0"/>
              </a:rPr>
              <a:t>(∑Y)</a:t>
            </a:r>
            <a:r>
              <a:rPr lang="tr-TR" sz="2800" baseline="30000">
                <a:latin typeface="Corbel" pitchFamily="34" charset="0"/>
              </a:rPr>
              <a:t>2</a:t>
            </a:r>
            <a:r>
              <a:rPr lang="tr-TR" sz="2800">
                <a:latin typeface="Corbel" pitchFamily="34" charset="0"/>
              </a:rPr>
              <a:t> ≠ ∑Y</a:t>
            </a:r>
            <a:r>
              <a:rPr lang="tr-TR" sz="2800" baseline="30000">
                <a:latin typeface="Corbel" pitchFamily="34" charset="0"/>
              </a:rPr>
              <a:t>2</a:t>
            </a:r>
            <a:endParaRPr lang="tr-TR" sz="2800"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16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İstatistiki Gösterim</a:t>
            </a:r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</p:nvPr>
        </p:nvGraphicFramePr>
        <p:xfrm>
          <a:off x="4095751" y="1784350"/>
          <a:ext cx="3571875" cy="2971800"/>
        </p:xfrm>
        <a:graphic>
          <a:graphicData uri="http://schemas.openxmlformats.org/drawingml/2006/table">
            <a:tbl>
              <a:tblPr/>
              <a:tblGrid>
                <a:gridCol w="1190625"/>
                <a:gridCol w="1190625"/>
                <a:gridCol w="119062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XY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∑X= 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∑Y= 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∑XY= 193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</a:tr>
            </a:tbl>
          </a:graphicData>
        </a:graphic>
      </p:graphicFrame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24617" name="8 Metin kutusu"/>
          <p:cNvSpPr txBox="1">
            <a:spLocks noChangeArrowheads="1"/>
          </p:cNvSpPr>
          <p:nvPr/>
        </p:nvSpPr>
        <p:spPr bwMode="auto">
          <a:xfrm>
            <a:off x="4667250" y="5286376"/>
            <a:ext cx="3786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>
                <a:latin typeface="Corbel" pitchFamily="34" charset="0"/>
              </a:rPr>
              <a:t>(∑XY)</a:t>
            </a:r>
            <a:r>
              <a:rPr lang="tr-TR" sz="2800" baseline="30000">
                <a:latin typeface="Corbel" pitchFamily="34" charset="0"/>
              </a:rPr>
              <a:t>2</a:t>
            </a:r>
            <a:r>
              <a:rPr lang="tr-TR" sz="2800">
                <a:latin typeface="Corbel" pitchFamily="34" charset="0"/>
              </a:rPr>
              <a:t> = 37,249</a:t>
            </a:r>
          </a:p>
        </p:txBody>
      </p:sp>
    </p:spTree>
    <p:extLst>
      <p:ext uri="{BB962C8B-B14F-4D97-AF65-F5344CB8AC3E}">
        <p14:creationId xmlns:p14="http://schemas.microsoft.com/office/powerpoint/2010/main" val="298763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951985" y="1460698"/>
            <a:ext cx="1791593" cy="4104456"/>
          </a:xfrm>
        </p:spPr>
        <p:txBody>
          <a:bodyPr>
            <a:normAutofit fontScale="90000"/>
          </a:bodyPr>
          <a:lstStyle/>
          <a:p>
            <a:pPr algn="r">
              <a:defRPr/>
            </a:pPr>
            <a:r>
              <a:rPr lang="tr-TR" dirty="0" smtClean="0">
                <a:solidFill>
                  <a:schemeClr val="tx2">
                    <a:satMod val="200000"/>
                  </a:schemeClr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∑X= ∑X</a:t>
            </a:r>
            <a:r>
              <a:rPr lang="tr-TR" baseline="30000" dirty="0" smtClean="0">
                <a:solidFill>
                  <a:schemeClr val="tx2">
                    <a:satMod val="200000"/>
                  </a:schemeClr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2</a:t>
            </a:r>
            <a:r>
              <a:rPr lang="tr-TR" dirty="0" smtClean="0">
                <a:solidFill>
                  <a:schemeClr val="tx2">
                    <a:satMod val="200000"/>
                  </a:schemeClr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= (∑X)</a:t>
            </a:r>
            <a:r>
              <a:rPr lang="tr-TR" baseline="30000" dirty="0" smtClean="0">
                <a:solidFill>
                  <a:schemeClr val="tx2">
                    <a:satMod val="200000"/>
                  </a:schemeClr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2</a:t>
            </a:r>
            <a:r>
              <a:rPr lang="tr-TR" dirty="0" smtClean="0">
                <a:solidFill>
                  <a:schemeClr val="tx2">
                    <a:satMod val="200000"/>
                  </a:schemeClr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= ∑Y= ∑Y</a:t>
            </a:r>
            <a:r>
              <a:rPr lang="tr-TR" baseline="30000" dirty="0" smtClean="0">
                <a:solidFill>
                  <a:schemeClr val="tx2">
                    <a:satMod val="200000"/>
                  </a:schemeClr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2</a:t>
            </a:r>
            <a:r>
              <a:rPr lang="tr-TR" dirty="0" smtClean="0">
                <a:solidFill>
                  <a:schemeClr val="tx2">
                    <a:satMod val="200000"/>
                  </a:schemeClr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= (∑Y)</a:t>
            </a:r>
            <a:r>
              <a:rPr lang="tr-TR" baseline="30000" dirty="0" smtClean="0">
                <a:solidFill>
                  <a:schemeClr val="tx2">
                    <a:satMod val="200000"/>
                  </a:schemeClr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2</a:t>
            </a:r>
            <a:r>
              <a:rPr lang="tr-TR" dirty="0" smtClean="0">
                <a:solidFill>
                  <a:schemeClr val="tx2">
                    <a:satMod val="200000"/>
                  </a:schemeClr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= ∑XY= (∑XY)</a:t>
            </a:r>
            <a:r>
              <a:rPr lang="tr-TR" baseline="30000" dirty="0" smtClean="0">
                <a:solidFill>
                  <a:schemeClr val="tx2">
                    <a:satMod val="200000"/>
                  </a:schemeClr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2</a:t>
            </a:r>
            <a:r>
              <a:rPr lang="tr-TR" dirty="0" smtClean="0">
                <a:solidFill>
                  <a:schemeClr val="tx2">
                    <a:satMod val="200000"/>
                  </a:schemeClr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=</a:t>
            </a:r>
            <a:endParaRPr lang="tr-TR" dirty="0">
              <a:solidFill>
                <a:schemeClr val="tx2">
                  <a:satMod val="200000"/>
                </a:schemeClr>
              </a:solidFill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5 İçerik Yer Tutucusu"/>
          <p:cNvGraphicFramePr>
            <a:graphicFrameLocks noGrp="1"/>
          </p:cNvGraphicFramePr>
          <p:nvPr>
            <p:ph idx="1"/>
          </p:nvPr>
        </p:nvGraphicFramePr>
        <p:xfrm>
          <a:off x="1775520" y="1785938"/>
          <a:ext cx="4286250" cy="2743200"/>
        </p:xfrm>
        <a:graphic>
          <a:graphicData uri="http://schemas.openxmlformats.org/drawingml/2006/table">
            <a:tbl>
              <a:tblPr/>
              <a:tblGrid>
                <a:gridCol w="2143125"/>
                <a:gridCol w="214312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CCD7"/>
                    </a:solidFill>
                  </a:tcPr>
                </a:tc>
              </a:tr>
            </a:tbl>
          </a:graphicData>
        </a:graphic>
      </p:graphicFrame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2438400" y="512763"/>
            <a:ext cx="7772400" cy="9144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tr-TR" sz="4000" spc="-100" dirty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rPr>
              <a:t>Örnek:</a:t>
            </a: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7960100" y="1490572"/>
            <a:ext cx="2928937" cy="358727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tr-TR" sz="3200" spc="-1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  <a:ea typeface="+mj-ea"/>
                <a:cs typeface="+mj-cs"/>
              </a:rPr>
              <a:t>200</a:t>
            </a:r>
          </a:p>
          <a:p>
            <a:pPr>
              <a:defRPr/>
            </a:pPr>
            <a:r>
              <a:rPr lang="tr-TR" sz="3200" spc="-1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  <a:ea typeface="+mj-ea"/>
                <a:cs typeface="+mj-cs"/>
              </a:rPr>
              <a:t>15,400</a:t>
            </a:r>
          </a:p>
          <a:p>
            <a:pPr>
              <a:defRPr/>
            </a:pPr>
            <a:r>
              <a:rPr lang="tr-TR" sz="3200" spc="-1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  <a:ea typeface="+mj-ea"/>
                <a:cs typeface="+mj-cs"/>
              </a:rPr>
              <a:t>40,000</a:t>
            </a:r>
          </a:p>
          <a:p>
            <a:pPr>
              <a:defRPr/>
            </a:pPr>
            <a:r>
              <a:rPr lang="tr-TR" sz="3200" spc="-1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  <a:ea typeface="+mj-ea"/>
                <a:cs typeface="+mj-cs"/>
              </a:rPr>
              <a:t>226</a:t>
            </a:r>
          </a:p>
          <a:p>
            <a:pPr>
              <a:defRPr/>
            </a:pPr>
            <a:r>
              <a:rPr lang="tr-TR" sz="3200" spc="-1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  <a:ea typeface="+mj-ea"/>
                <a:cs typeface="+mj-cs"/>
              </a:rPr>
              <a:t>14,786</a:t>
            </a:r>
          </a:p>
          <a:p>
            <a:pPr>
              <a:defRPr/>
            </a:pPr>
            <a:r>
              <a:rPr lang="tr-TR" sz="3200" spc="-1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  <a:ea typeface="+mj-ea"/>
                <a:cs typeface="+mj-cs"/>
              </a:rPr>
              <a:t>51,076</a:t>
            </a:r>
          </a:p>
          <a:p>
            <a:pPr>
              <a:defRPr/>
            </a:pPr>
            <a:r>
              <a:rPr lang="tr-TR" sz="3200" spc="-1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  <a:ea typeface="+mj-ea"/>
                <a:cs typeface="+mj-cs"/>
              </a:rPr>
              <a:t>8,200</a:t>
            </a:r>
          </a:p>
          <a:p>
            <a:pPr>
              <a:defRPr/>
            </a:pPr>
            <a:r>
              <a:rPr lang="tr-TR" sz="3200" spc="-1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  <a:ea typeface="+mj-ea"/>
                <a:cs typeface="+mj-cs"/>
              </a:rPr>
              <a:t>67,240,000</a:t>
            </a:r>
          </a:p>
        </p:txBody>
      </p:sp>
    </p:spTree>
    <p:extLst>
      <p:ext uri="{BB962C8B-B14F-4D97-AF65-F5344CB8AC3E}">
        <p14:creationId xmlns:p14="http://schemas.microsoft.com/office/powerpoint/2010/main" val="29171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Yuvarlama Kuralları</a:t>
            </a:r>
          </a:p>
        </p:txBody>
      </p:sp>
      <p:sp>
        <p:nvSpPr>
          <p:cNvPr id="2662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Boy= 178.46 cm.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Eğer 3 basamaklı bir sonuç isteniyorsa; en son etkin dijit 5’den küçük ise yuvarlamada dikkate alınmaz. 178 cm olarak kullanılır. 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Eğer 4 basamaklı bir sonuç isteniyorsa; en son etkin dijit 5 ve 5’den büyük ise bir önceki basamak 1 arttırılır, en son etkin dijit 5’den küçük ise yuvarlamada dikkate alınmaz.  178.5 cm olarak kullanılır. </a:t>
            </a:r>
          </a:p>
          <a:p>
            <a:pPr lvl="1"/>
            <a:endParaRPr lang="tr-TR" dirty="0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811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2452688" y="1784350"/>
          <a:ext cx="7643812" cy="1981200"/>
        </p:xfrm>
        <a:graphic>
          <a:graphicData uri="http://schemas.openxmlformats.org/drawingml/2006/table">
            <a:tbl>
              <a:tblPr/>
              <a:tblGrid>
                <a:gridCol w="2547937"/>
                <a:gridCol w="2547938"/>
                <a:gridCol w="254793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Orijinal  Rakam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Basamak sayısı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bel" pitchFamily="34" charset="0"/>
                        </a:rPr>
                        <a:t>Yuvarlanmış Rakam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900.31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900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rbel" pitchFamily="34" charset="0"/>
                        </a:rPr>
                        <a:t>900.7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rbel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rbel" pitchFamily="34" charset="0"/>
                        </a:rPr>
                        <a:t>901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901.5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bel" pitchFamily="34" charset="0"/>
                        </a:rPr>
                        <a:t>902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7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rbel" pitchFamily="34" charset="0"/>
                        </a:rPr>
                        <a:t>904.5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rbel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rbel" pitchFamily="34" charset="0"/>
                        </a:rPr>
                        <a:t>905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438400" y="512763"/>
            <a:ext cx="7772400" cy="9144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tr-TR" sz="4000" spc="-100" dirty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rPr>
              <a:t>Örnek:</a:t>
            </a:r>
          </a:p>
        </p:txBody>
      </p:sp>
    </p:spTree>
    <p:extLst>
      <p:ext uri="{BB962C8B-B14F-4D97-AF65-F5344CB8AC3E}">
        <p14:creationId xmlns:p14="http://schemas.microsoft.com/office/powerpoint/2010/main" val="75156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467</Words>
  <Application>Microsoft Office PowerPoint</Application>
  <PresentationFormat>Geniş ekran</PresentationFormat>
  <Paragraphs>193</Paragraphs>
  <Slides>11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Arial</vt:lpstr>
      <vt:lpstr>Bell MT</vt:lpstr>
      <vt:lpstr>Calibri</vt:lpstr>
      <vt:lpstr>Calibri Light</vt:lpstr>
      <vt:lpstr>Constantia</vt:lpstr>
      <vt:lpstr>Corbel</vt:lpstr>
      <vt:lpstr>Times New Roman</vt:lpstr>
      <vt:lpstr>Office Teması</vt:lpstr>
      <vt:lpstr>ANT 339 İSTATİSTİĞE GİRİŞ   V. HAFTA</vt:lpstr>
      <vt:lpstr>İstatistiki Gösterim</vt:lpstr>
      <vt:lpstr>PowerPoint Sunusu</vt:lpstr>
      <vt:lpstr>İstatistiki Gösterim</vt:lpstr>
      <vt:lpstr>İstatistiki Gösterim</vt:lpstr>
      <vt:lpstr>İstatistiki Gösterim</vt:lpstr>
      <vt:lpstr>∑X= ∑X2= (∑X)2= ∑Y= ∑Y2= (∑Y)2= ∑XY= (∑XY)2=</vt:lpstr>
      <vt:lpstr>Yuvarlama Kuralları</vt:lpstr>
      <vt:lpstr>PowerPoint Sunusu</vt:lpstr>
      <vt:lpstr>∑X= ∑X2= (∑X)2= ∑Y= ∑Y2= (∑Y)2= ∑XY= (∑XY)2=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 339 İSTATİSTİĞE GİRİŞ   V. HAFTA</dc:title>
  <dc:creator>Başak</dc:creator>
  <cp:lastModifiedBy>Başak</cp:lastModifiedBy>
  <cp:revision>2</cp:revision>
  <dcterms:created xsi:type="dcterms:W3CDTF">2020-02-11T07:42:58Z</dcterms:created>
  <dcterms:modified xsi:type="dcterms:W3CDTF">2020-02-11T07:44:40Z</dcterms:modified>
</cp:coreProperties>
</file>