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C50BB-BAC8-482D-94F2-ABA67D2C78DE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1EC1E-D4A6-4B13-9B44-4D75766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4A0E6-EE8D-41B2-9ECD-38451799EA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5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lakbim.gov.tr/dokumanlar/sempozyum1/sruacan2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3E0054-D1D7-4C5E-A1EB-A5655CCA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F6788A-8B48-404D-809D-8849D4EAB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/>
              <a:t>NİTEL </a:t>
            </a:r>
            <a:r>
              <a:rPr lang="tr-TR" sz="2400" b="1" dirty="0"/>
              <a:t>ARAŞTIRMALARDA ETİK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28134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10901C-27C5-450A-96E4-3A9C99F5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Toplanmasında Etik Kurallar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E35550-08C1-401D-B9CE-CC434D21F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b="1" dirty="0"/>
              <a:t>Araştırmada Görüşme Etiği</a:t>
            </a:r>
          </a:p>
          <a:p>
            <a:pPr algn="ctr">
              <a:buNone/>
            </a:pPr>
            <a:endParaRPr lang="tr-TR" sz="2000" b="1" dirty="0"/>
          </a:p>
          <a:p>
            <a:pPr marL="0" indent="0">
              <a:buNone/>
            </a:pPr>
            <a:r>
              <a:rPr lang="tr-TR" sz="2000" dirty="0"/>
              <a:t>Ses kayıt cihazı sıklıkla kullanılmaktır. Ses kayıt cihazının kullanımında dikkat edilmesi gerekenler (</a:t>
            </a:r>
            <a:r>
              <a:rPr lang="tr-TR" sz="2000" dirty="0" err="1"/>
              <a:t>Oliver</a:t>
            </a:r>
            <a:r>
              <a:rPr lang="tr-TR" sz="2000" dirty="0"/>
              <a:t>, 2003);</a:t>
            </a:r>
          </a:p>
          <a:p>
            <a:r>
              <a:rPr lang="tr-TR" sz="2000" dirty="0"/>
              <a:t>Katılımcının rızası alınmalıdır</a:t>
            </a:r>
          </a:p>
          <a:p>
            <a:r>
              <a:rPr lang="tr-TR" sz="2000" dirty="0"/>
              <a:t>Gerçek adlarının saklanacağını ve sadece hayali isimlerin kullanılacağına inandırılmalıdır</a:t>
            </a:r>
          </a:p>
          <a:p>
            <a:r>
              <a:rPr lang="tr-TR" sz="2000" dirty="0"/>
              <a:t>Kayıt sürecinin kontrolü görüşülene verilmelidir</a:t>
            </a:r>
          </a:p>
          <a:p>
            <a:r>
              <a:rPr lang="tr-TR" sz="2000" dirty="0"/>
              <a:t>Görüşmenin sonunda </a:t>
            </a:r>
            <a:r>
              <a:rPr lang="tr-TR" sz="2000" dirty="0" err="1"/>
              <a:t>kasedi</a:t>
            </a:r>
            <a:r>
              <a:rPr lang="tr-TR" sz="2000" dirty="0"/>
              <a:t>  dinleyebilme olanağı sağlamak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012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F0DDDC-21F6-4B68-93A9-D3FEF932C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638" y="624110"/>
            <a:ext cx="8911687" cy="128089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C95E4-1DA7-4244-9A45-C2C1153C2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3925" y="2107096"/>
            <a:ext cx="9112458" cy="3777622"/>
          </a:xfrm>
        </p:spPr>
        <p:txBody>
          <a:bodyPr/>
          <a:lstStyle/>
          <a:p>
            <a:pPr algn="ctr">
              <a:buNone/>
            </a:pPr>
            <a:r>
              <a:rPr lang="tr-TR" sz="2400" b="1" dirty="0"/>
              <a:t>Anketlerin Kullanımında Etik </a:t>
            </a:r>
            <a:r>
              <a:rPr lang="tr-TR" sz="2400" dirty="0"/>
              <a:t>(</a:t>
            </a:r>
            <a:r>
              <a:rPr lang="tr-TR" sz="2400" dirty="0" err="1"/>
              <a:t>Oliver</a:t>
            </a:r>
            <a:r>
              <a:rPr lang="tr-TR" sz="2400" dirty="0"/>
              <a:t>, 2003)</a:t>
            </a:r>
          </a:p>
          <a:p>
            <a:pPr marL="0" indent="441325" algn="just">
              <a:buNone/>
            </a:pPr>
            <a:r>
              <a:rPr lang="tr-TR" sz="2400" dirty="0"/>
              <a:t>Anketlerin uygulanmasında araştırmacı ile </a:t>
            </a:r>
            <a:r>
              <a:rPr lang="tr-TR" sz="2400" dirty="0" err="1"/>
              <a:t>cevaplayıcılar</a:t>
            </a:r>
            <a:r>
              <a:rPr lang="tr-TR" sz="2400" dirty="0"/>
              <a:t> arasındaki doğrudan etkileşim düzeyinin az olması etik sorunun da az olmasını veya hiç olmamasını sağlamaktadır.</a:t>
            </a:r>
          </a:p>
          <a:p>
            <a:pPr marL="0" indent="441325" algn="just">
              <a:buNone/>
            </a:pPr>
            <a:endParaRPr lang="tr-TR" sz="2400" dirty="0"/>
          </a:p>
          <a:p>
            <a:pPr marL="0" indent="441325" algn="just">
              <a:buNone/>
            </a:pPr>
            <a:r>
              <a:rPr lang="tr-TR" sz="2400" dirty="0"/>
              <a:t>Anket formunun doldurulması ile ilgili kurallar açık ve net bir şekilde ifade edilmiş olmalıdır. </a:t>
            </a:r>
          </a:p>
          <a:p>
            <a:pPr algn="just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2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9ED83C-2EB2-472B-88C6-19FF9CA4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537750-09F4-4BB4-A15B-9ADE731F4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sz="2400" b="1" dirty="0"/>
              <a:t>Anketlerin Kullanımında Etik </a:t>
            </a:r>
            <a:r>
              <a:rPr lang="tr-TR" sz="2400" dirty="0"/>
              <a:t>(</a:t>
            </a:r>
            <a:r>
              <a:rPr lang="tr-TR" sz="2400" dirty="0" err="1"/>
              <a:t>Oliver</a:t>
            </a:r>
            <a:r>
              <a:rPr lang="tr-TR" sz="2400" dirty="0"/>
              <a:t>, 2003)</a:t>
            </a:r>
          </a:p>
          <a:p>
            <a:pPr algn="ctr">
              <a:buNone/>
            </a:pPr>
            <a:endParaRPr lang="tr-TR" sz="2400" dirty="0"/>
          </a:p>
          <a:p>
            <a:pPr marL="0" indent="441325" algn="just">
              <a:buNone/>
            </a:pPr>
            <a:r>
              <a:rPr lang="tr-TR" sz="2400" dirty="0"/>
              <a:t>Anketlerde isim kullanılmaması, ancak posta yoluyla geri dönüşlerde kimin gönderdiği bilinemeyeceğinden anket formlarını numaralandırmak ya da belli bir şekilde kodlamak bir çözüm olabilir.</a:t>
            </a:r>
          </a:p>
          <a:p>
            <a:pPr marL="0" indent="441325" algn="just">
              <a:buNone/>
            </a:pPr>
            <a:endParaRPr lang="tr-TR" sz="2400" dirty="0"/>
          </a:p>
          <a:p>
            <a:pPr marL="0" indent="441325" algn="just">
              <a:buNone/>
            </a:pPr>
            <a:r>
              <a:rPr lang="tr-TR" sz="2400" dirty="0"/>
              <a:t>Kişilerin bir ankete katılırken masraf yapmamalıdır. Sadece zaman ayırmalarını istemek yeterlidir.  Bu yüzden posta ücretinin araştırmacı tarafından ödenmesi gerekmektedir.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466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9D5F88-B919-42E8-A7E4-D8AC81093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 Gösterme </a:t>
            </a:r>
            <a:r>
              <a:rPr lang="tr-TR" sz="2400" dirty="0"/>
              <a:t>(TÜBA, 2002)</a:t>
            </a:r>
            <a:br>
              <a:rPr lang="tr-TR" sz="2800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3FF02F-4E4C-4BC4-9986-86A271C0F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/>
              <a:t>Çalışmalarda kaynak gösterme, diğer araştırmacıların çalışmalarına saygı gösterme ve okuyucuyu ek bilgi kaynaklarına yönlendirebilme açısından çok önemlidir. </a:t>
            </a:r>
          </a:p>
          <a:p>
            <a:pPr algn="just"/>
            <a:r>
              <a:rPr lang="tr-TR" sz="2000" dirty="0"/>
              <a:t>Kaynak gösterme, yazılan makalenin sınırları içerisinde kusursuz ve eksiksiz yapılmalıdır. </a:t>
            </a:r>
          </a:p>
          <a:p>
            <a:pPr algn="just"/>
            <a:r>
              <a:rPr lang="tr-TR" sz="2000" dirty="0"/>
              <a:t>Kaynak gösterirken, kendi ülkelerinin yazarlarına, kaynaklarına ağırlık verme gibi etik dışı davranışlardan kaçınmak gerekir </a:t>
            </a:r>
          </a:p>
          <a:p>
            <a:pPr algn="just"/>
            <a:r>
              <a:rPr lang="tr-TR" sz="2000" dirty="0"/>
              <a:t>Kaynak gösterirken yapılan bu tür hatalar dışında, kaynak göstermeme asıl etik dışı davranışı oluşturmaktadır. </a:t>
            </a:r>
          </a:p>
          <a:p>
            <a:pPr algn="just"/>
            <a:r>
              <a:rPr lang="tr-TR" sz="2000" dirty="0"/>
              <a:t>Bilimde kusurlu davranışlardan “</a:t>
            </a:r>
            <a:r>
              <a:rPr lang="tr-TR" sz="2000" dirty="0" err="1"/>
              <a:t>Aşırmacılık”a</a:t>
            </a:r>
            <a:r>
              <a:rPr lang="tr-TR" sz="2000" dirty="0"/>
              <a:t> da dikkat edilmeli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23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65A57D-E25E-4EC0-B744-E332327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1864" y="94216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tr-TR" dirty="0"/>
              <a:t>Bilimsel Araştırmalarda Etik Dışı Davranışların Önlenmesi </a:t>
            </a:r>
            <a:r>
              <a:rPr lang="tr-TR" sz="2800" dirty="0"/>
              <a:t>(Kansu ve </a:t>
            </a:r>
            <a:r>
              <a:rPr lang="tr-TR" sz="2800" dirty="0" err="1"/>
              <a:t>Ruacan</a:t>
            </a:r>
            <a:r>
              <a:rPr lang="tr-TR" sz="2800" dirty="0"/>
              <a:t>, 2000)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84C5E6-CB2E-48B0-9146-6960C7125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882" y="2584174"/>
            <a:ext cx="8915400" cy="377762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tr-TR" sz="2400" dirty="0"/>
              <a:t>Araştırmacıların eğitimi</a:t>
            </a:r>
          </a:p>
          <a:p>
            <a:pPr marL="624078" indent="-514350">
              <a:buFont typeface="+mj-lt"/>
              <a:buAutoNum type="arabicPeriod"/>
            </a:pPr>
            <a:r>
              <a:rPr lang="tr-TR" sz="2400" dirty="0"/>
              <a:t> Araştırmacılar üzerinde baskıları azaltmaya yönelik önlemlerin alınması </a:t>
            </a:r>
          </a:p>
          <a:p>
            <a:pPr marL="624078" indent="-514350">
              <a:buFont typeface="+mj-lt"/>
              <a:buAutoNum type="arabicPeriod"/>
            </a:pPr>
            <a:r>
              <a:rPr lang="tr-TR" sz="2400" dirty="0"/>
              <a:t>Araştırmacılar üzerinde mali baskıların azaltılması</a:t>
            </a:r>
            <a:r>
              <a:rPr lang="tr-TR" sz="2400" b="1" dirty="0"/>
              <a:t>.</a:t>
            </a:r>
            <a:endParaRPr lang="tr-TR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5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816BAB-B537-4606-A273-67B2AC245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 İhlâli Yapanlara Yaptırımlar   </a:t>
            </a:r>
            <a:br>
              <a:rPr lang="tr-TR" dirty="0"/>
            </a:br>
            <a:r>
              <a:rPr lang="tr-TR" sz="2800" dirty="0"/>
              <a:t>(Kansu ve </a:t>
            </a:r>
            <a:r>
              <a:rPr lang="tr-TR" sz="2800" dirty="0" err="1"/>
              <a:t>Ruacan</a:t>
            </a:r>
            <a:r>
              <a:rPr lang="tr-TR" sz="2800" dirty="0"/>
              <a:t>, 2000)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DB8DA5-C60F-4C1A-BCC3-4C1F7B564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133" y="2133600"/>
            <a:ext cx="9828076" cy="3777622"/>
          </a:xfrm>
        </p:spPr>
        <p:txBody>
          <a:bodyPr>
            <a:noAutofit/>
          </a:bodyPr>
          <a:lstStyle/>
          <a:p>
            <a:r>
              <a:rPr lang="tr-TR" sz="2000" dirty="0"/>
              <a:t>Suçu sabit görülen öğretim elemanının yazılı istifasının istenmesi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Suçu sabitleşen öğretim üyesi veya grubunun kurum ile ilişiğinin kesilmesi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Çalışmasını başka bir yere veya başka bir çalışma içine naklinin engellenmesi</a:t>
            </a:r>
          </a:p>
          <a:p>
            <a:pPr>
              <a:buNone/>
            </a:pPr>
            <a:endParaRPr lang="tr-TR" sz="2000" dirty="0"/>
          </a:p>
          <a:p>
            <a:r>
              <a:rPr lang="tr-TR" sz="2000" dirty="0"/>
              <a:t>Devlet, özel veya diğer destekli araştırmalardan en az 3 yıl süreyle men edilmesi ve yeni hiçbir mali destek verilmemesi</a:t>
            </a:r>
          </a:p>
          <a:p>
            <a:r>
              <a:rPr lang="tr-TR" sz="2000" dirty="0"/>
              <a:t>Almış olduğu mali proje desteklerini geri vermesinin istenmesi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24192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2C9864-AA03-4469-8F00-4B71C47F3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2DCC69-391F-4094-8EBD-39D9AAA3D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Kansu, E. ve </a:t>
            </a:r>
            <a:r>
              <a:rPr lang="tr-TR" dirty="0" err="1"/>
              <a:t>Ruacan</a:t>
            </a:r>
            <a:r>
              <a:rPr lang="tr-TR" dirty="0"/>
              <a:t>, Ş. (2000). Bilimsel Yanıltmanın Türleri, nedenleri, önlenmesi, cezalandırılması. Cumhuriyet Bilim Teknik Dergisi. 12.11.2000</a:t>
            </a:r>
          </a:p>
          <a:p>
            <a:r>
              <a:rPr lang="tr-TR" dirty="0" err="1"/>
              <a:t>Oliver</a:t>
            </a:r>
            <a:r>
              <a:rPr lang="tr-TR" dirty="0"/>
              <a:t>, P. (2003).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</a:t>
            </a:r>
            <a:r>
              <a:rPr lang="tr-TR" dirty="0"/>
              <a:t>’ s Guide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. Open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 </a:t>
            </a:r>
            <a:r>
              <a:rPr lang="tr-TR" dirty="0" err="1"/>
              <a:t>Maidenhead</a:t>
            </a:r>
            <a:r>
              <a:rPr lang="tr-TR" dirty="0"/>
              <a:t>: </a:t>
            </a:r>
            <a:r>
              <a:rPr lang="tr-TR" dirty="0" err="1"/>
              <a:t>Philadelphia</a:t>
            </a:r>
            <a:endParaRPr lang="tr-TR" dirty="0"/>
          </a:p>
          <a:p>
            <a:r>
              <a:rPr lang="tr-TR" dirty="0" err="1"/>
              <a:t>Owens</a:t>
            </a:r>
            <a:r>
              <a:rPr lang="tr-TR" dirty="0"/>
              <a:t>, J.(1982) </a:t>
            </a:r>
            <a:r>
              <a:rPr lang="tr-TR" i="1" dirty="0" err="1"/>
              <a:t>Ethical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Business </a:t>
            </a:r>
            <a:r>
              <a:rPr lang="tr-TR" i="1" dirty="0" err="1"/>
              <a:t>Decisions</a:t>
            </a:r>
            <a:r>
              <a:rPr lang="tr-TR" dirty="0"/>
              <a:t>. Washington: Management </a:t>
            </a:r>
            <a:r>
              <a:rPr lang="tr-TR" dirty="0" err="1"/>
              <a:t>Education</a:t>
            </a:r>
            <a:r>
              <a:rPr lang="tr-TR" dirty="0"/>
              <a:t> Ltd.</a:t>
            </a:r>
          </a:p>
          <a:p>
            <a:r>
              <a:rPr lang="tr-TR" dirty="0" err="1"/>
              <a:t>Ruacan</a:t>
            </a:r>
            <a:r>
              <a:rPr lang="tr-TR" dirty="0"/>
              <a:t>, Ş. (2007).(</a:t>
            </a:r>
            <a:r>
              <a:rPr lang="tr-TR" i="1" dirty="0"/>
              <a:t>BİLİM VE ETİK) Bilimsel Yayınlarda Etik İlkeler. </a:t>
            </a:r>
            <a:r>
              <a:rPr lang="tr-TR" i="1" dirty="0">
                <a:hlinkClick r:id="rId2"/>
              </a:rPr>
              <a:t>https://www.ulakbim.gov.tr/dokumanlar/sempozyum1/sruacan2.pdf</a:t>
            </a:r>
            <a:r>
              <a:rPr lang="tr-TR" i="1" dirty="0"/>
              <a:t>.</a:t>
            </a:r>
          </a:p>
          <a:p>
            <a:r>
              <a:rPr lang="tr-TR" dirty="0"/>
              <a:t>TÜBA.(2002). </a:t>
            </a:r>
            <a:r>
              <a:rPr lang="tr-TR" i="1" dirty="0"/>
              <a:t>Bilimsel Araştırmada Etik ve Sorunları</a:t>
            </a:r>
            <a:r>
              <a:rPr lang="tr-TR" b="1" dirty="0"/>
              <a:t>. </a:t>
            </a:r>
            <a:r>
              <a:rPr lang="tr-TR" dirty="0"/>
              <a:t>Ankara: Türkiye Bilimler Akademisi </a:t>
            </a:r>
            <a:r>
              <a:rPr lang="tr-TR" dirty="0" err="1"/>
              <a:t>YayınlarıTÜBİTAK</a:t>
            </a:r>
            <a:r>
              <a:rPr lang="tr-TR" dirty="0"/>
              <a:t>  </a:t>
            </a:r>
            <a:r>
              <a:rPr lang="tr-TR" i="1" dirty="0"/>
              <a:t>Araştırma ve Yayın Etiği Kurulu Çalışma Esasları</a:t>
            </a:r>
            <a:r>
              <a:rPr lang="tr-TR" dirty="0"/>
              <a:t>,2001,http://www.tubitak.gov.tr</a:t>
            </a:r>
          </a:p>
          <a:p>
            <a:pPr marL="0" indent="0">
              <a:buNone/>
            </a:pPr>
            <a:r>
              <a:rPr lang="tr-TR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0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4BD4C5-7D5B-45B1-9365-88DE74F7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1C6065-8527-4786-B4AE-E40867365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Etik, insan davranışlarını </a:t>
            </a:r>
            <a:r>
              <a:rPr lang="tr-TR" sz="2400" u="sng" dirty="0"/>
              <a:t>doğru veya yanlış, iyi veya kötü</a:t>
            </a:r>
            <a:r>
              <a:rPr lang="tr-TR" sz="2400" dirty="0"/>
              <a:t> olarak belirleyen bir takım ilkeler veya standartlar bütünü </a:t>
            </a:r>
            <a:r>
              <a:rPr lang="tr-TR" sz="2400" dirty="0">
                <a:latin typeface="+mj-lt"/>
              </a:rPr>
              <a:t>(Owens,1982)</a:t>
            </a:r>
          </a:p>
          <a:p>
            <a:r>
              <a:rPr lang="tr-TR" sz="2400" dirty="0">
                <a:latin typeface="+mj-lt"/>
              </a:rPr>
              <a:t>Etik, yasalardan farklı olarak, çoğunlukla yazılı ve kesin koşullar içermez. Zamana, değişen koşullara, toplumsal gereksinim ve bilimsel gelişmelere bağlı olarak değişimler gösterebilir. Ancak temelindeki </a:t>
            </a:r>
            <a:r>
              <a:rPr lang="tr-TR" sz="2400" u="sng" dirty="0">
                <a:latin typeface="+mj-lt"/>
              </a:rPr>
              <a:t>“iyilik etme”, “kötülük etmeme”, “adil davranma</a:t>
            </a:r>
            <a:r>
              <a:rPr lang="tr-TR" sz="2400" dirty="0">
                <a:latin typeface="+mj-lt"/>
              </a:rPr>
              <a:t>” gibi ana belirleyiciler değişmez (</a:t>
            </a:r>
            <a:r>
              <a:rPr lang="tr-TR" sz="2400" dirty="0" err="1">
                <a:latin typeface="+mj-lt"/>
              </a:rPr>
              <a:t>Ruacan</a:t>
            </a:r>
            <a:r>
              <a:rPr lang="tr-TR" sz="2400" dirty="0">
                <a:latin typeface="+mj-lt"/>
              </a:rPr>
              <a:t>, 2007)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7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0DA258-C828-4E65-A019-3B00957A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Bilimde Etik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B7AE08-A332-42F6-BAC4-867325C56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817" y="2054087"/>
            <a:ext cx="9569795" cy="465151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tr-TR" sz="5500" dirty="0"/>
              <a:t>Bilim etiğinin temel ilkeleri;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Dürüstlük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Dikkat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Açıklık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Özgürlük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Eğitim sorumluluğu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Toplumsal sorumluluk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Yasallık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Karşılıklı saygı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Verimlilik</a:t>
            </a:r>
          </a:p>
          <a:p>
            <a:pPr>
              <a:lnSpc>
                <a:spcPct val="120000"/>
              </a:lnSpc>
            </a:pPr>
            <a:r>
              <a:rPr lang="tr-TR" sz="5500" dirty="0"/>
              <a:t>Deneklere saygı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41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FAD02F-F87D-49D0-A79F-8AB48EFE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Bilimde Etik Dışı Davranış Türleri </a:t>
            </a:r>
            <a:br>
              <a:rPr lang="tr-TR" b="1" dirty="0"/>
            </a:br>
            <a:r>
              <a:rPr lang="tr-TR" sz="2400" dirty="0"/>
              <a:t>(TÜBA, 2002)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2DB79D-4CBC-4A87-985F-CCEEC46E8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dirty="0"/>
          </a:p>
          <a:p>
            <a:r>
              <a:rPr lang="tr-TR" sz="2000" dirty="0"/>
              <a:t>Disiplinsiz (Dikkatsiz veya özensiz) Araştırma</a:t>
            </a:r>
          </a:p>
          <a:p>
            <a:r>
              <a:rPr lang="tr-TR" sz="2000" dirty="0"/>
              <a:t>Yinelenen Yayın </a:t>
            </a:r>
          </a:p>
          <a:p>
            <a:r>
              <a:rPr lang="tr-TR" sz="2000" dirty="0"/>
              <a:t>Sahtecilik, Saptırmaca ya da Aldatmaca </a:t>
            </a:r>
          </a:p>
          <a:p>
            <a:r>
              <a:rPr lang="tr-TR" sz="2000" dirty="0" err="1"/>
              <a:t>Uydurmacılık</a:t>
            </a:r>
            <a:endParaRPr lang="tr-TR" sz="2000" dirty="0"/>
          </a:p>
          <a:p>
            <a:r>
              <a:rPr lang="tr-TR" sz="2000" dirty="0" err="1"/>
              <a:t>Aşırmacılık</a:t>
            </a:r>
            <a:endParaRPr lang="tr-T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03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771DBDB-6DEF-4CB2-8A2B-DC0D0D06B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Bilimde Etik Dışı Davranışın Nedenleri </a:t>
            </a:r>
            <a:r>
              <a:rPr lang="tr-TR" sz="2200" dirty="0"/>
              <a:t>(TÜBA, 2002</a:t>
            </a:r>
            <a:r>
              <a:rPr lang="tr-TR" sz="2700" dirty="0"/>
              <a:t>)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5B2993-E1BE-44E1-BD96-851837758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sz="2000" dirty="0"/>
              <a:t>Bilimsel araştırma eğitiminin ve disiplininin verilmemesi, bilimsel araştırma etiğinin öğretilmemesi</a:t>
            </a:r>
          </a:p>
          <a:p>
            <a:pPr marL="514350" indent="-514350">
              <a:buAutoNum type="arabicPeriod"/>
            </a:pPr>
            <a:r>
              <a:rPr lang="tr-TR" sz="2000" dirty="0"/>
              <a:t>Genç bireylerin, yer edinme duygusu</a:t>
            </a:r>
          </a:p>
          <a:p>
            <a:pPr marL="514350" indent="-514350">
              <a:buAutoNum type="arabicPeriod"/>
            </a:pPr>
            <a:r>
              <a:rPr lang="tr-TR" sz="2000" dirty="0"/>
              <a:t>Yayının fazla olması bilimde saygınlığı arttırır düşüncesi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tr-TR" sz="2000" dirty="0"/>
              <a:t>Parasal destek alan kurumlar ve burada çalışan bilim insanlarının aldıkları maddi destekler ile hızla yayın yapmaya zorlanmaları</a:t>
            </a:r>
          </a:p>
          <a:p>
            <a:pPr marL="514350" indent="-514350">
              <a:buAutoNum type="arabicPeriod"/>
            </a:pPr>
            <a:endParaRPr lang="tr-TR" sz="2000" dirty="0"/>
          </a:p>
          <a:p>
            <a:pPr marL="514350" indent="-514350">
              <a:buAutoNum type="arabicPeriod"/>
            </a:pPr>
            <a:endParaRPr lang="tr-TR" sz="2000" dirty="0"/>
          </a:p>
          <a:p>
            <a:pPr marL="514350" indent="-514350">
              <a:buNone/>
            </a:pPr>
            <a:r>
              <a:rPr lang="tr-TR" sz="20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5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AA7BEC-8980-4443-87D8-D807BF8C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Nitel Araştırmalarda Etik 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A18C1E-8832-4AF9-AA69-FAC8243F8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Araştırmanın hipotez ve tasarım aşamasında</a:t>
            </a:r>
          </a:p>
          <a:p>
            <a:r>
              <a:rPr lang="tr-TR" sz="2400" dirty="0"/>
              <a:t>Veri sağlayıcılar açısından</a:t>
            </a:r>
          </a:p>
          <a:p>
            <a:r>
              <a:rPr lang="tr-TR" sz="2400" dirty="0"/>
              <a:t>Verilerin Toplanmasında </a:t>
            </a:r>
          </a:p>
          <a:p>
            <a:r>
              <a:rPr lang="tr-TR" sz="2400" dirty="0"/>
              <a:t>Verilerinin Analizi ve Bilimsel Bilginin Yayına Dönüştürülmesinde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3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F52B1F-4D16-4023-B25A-B5DF841F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Araştırmanın Hipotez ve Tasarım Aşamasında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353991-ABAB-48AF-848D-098DA8762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872" y="2120348"/>
            <a:ext cx="9458740" cy="3777622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tr-TR" sz="2000" dirty="0"/>
              <a:t>Araştırma öncesinde bir ön çalışma yapmalı ve literatür gözden geçirilmelidir (TÜBA, 2002).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/>
              <a:t>İnsanların veri kaynağı olarak kullanıldığı tüm araştırmalarda, temel insanlık değer ve standartlarına uygun olarak davranılmasını gerektiren temel ahlak kuralları hakkında yeterli bilgiye sahip olmak gerekmektedir (</a:t>
            </a:r>
            <a:r>
              <a:rPr lang="tr-TR" sz="2000" dirty="0" err="1"/>
              <a:t>Oliver</a:t>
            </a:r>
            <a:r>
              <a:rPr lang="tr-TR" sz="2000" dirty="0"/>
              <a:t>, 2003).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88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36E7AF-27E8-4395-8EED-B2C5CFD95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Toplanmasında Etik Kurallar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00B02F-B7DF-45AC-9833-3C0FA9B91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	</a:t>
            </a:r>
          </a:p>
          <a:p>
            <a:pPr marL="0" indent="0">
              <a:buNone/>
            </a:pPr>
            <a:r>
              <a:rPr lang="tr-TR" sz="2000" dirty="0"/>
              <a:t>Araştırmanın veri toplama aşamasında tartışmasız en yakın etkileşim katılımcı ile araştırmacı arasındadır. </a:t>
            </a:r>
          </a:p>
          <a:p>
            <a:pPr marL="0" indent="0">
              <a:buNone/>
            </a:pPr>
            <a:r>
              <a:rPr lang="tr-TR" sz="2000" dirty="0"/>
              <a:t>Nitel araştırmalarda kullanılan veri toplama araçları</a:t>
            </a:r>
          </a:p>
          <a:p>
            <a:r>
              <a:rPr lang="tr-TR" sz="2000" dirty="0"/>
              <a:t>Gözlem</a:t>
            </a:r>
          </a:p>
          <a:p>
            <a:r>
              <a:rPr lang="tr-TR" sz="2000" dirty="0"/>
              <a:t>Görüşme</a:t>
            </a:r>
          </a:p>
          <a:p>
            <a:r>
              <a:rPr lang="tr-TR" sz="2000" dirty="0"/>
              <a:t>Video kaydı</a:t>
            </a:r>
          </a:p>
          <a:p>
            <a:r>
              <a:rPr lang="tr-TR" sz="2000" dirty="0"/>
              <a:t>Ses kaydı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04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043905-A051-4E4C-9157-7B61B0567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Verilerin Toplanmasında Etik Kurallar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579A1D-4266-46E3-BA2B-C72118204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b="1" dirty="0" err="1"/>
              <a:t>Etnografik</a:t>
            </a:r>
            <a:r>
              <a:rPr lang="tr-TR" sz="2000" b="1" dirty="0"/>
              <a:t> Çalışma Alanında Etik </a:t>
            </a:r>
            <a:r>
              <a:rPr lang="tr-TR" sz="2000" dirty="0"/>
              <a:t>(</a:t>
            </a:r>
            <a:r>
              <a:rPr lang="tr-TR" sz="2000" dirty="0" err="1"/>
              <a:t>Oliver</a:t>
            </a:r>
            <a:r>
              <a:rPr lang="tr-TR" sz="2000" dirty="0"/>
              <a:t>, 2003)</a:t>
            </a:r>
          </a:p>
          <a:p>
            <a:pPr>
              <a:buNone/>
            </a:pPr>
            <a:r>
              <a:rPr lang="tr-TR" sz="2000" dirty="0"/>
              <a:t>Araştırmada </a:t>
            </a:r>
            <a:r>
              <a:rPr lang="tr-TR" sz="2000" dirty="0" err="1"/>
              <a:t>etnografik</a:t>
            </a:r>
            <a:r>
              <a:rPr lang="tr-TR" sz="2000" dirty="0"/>
              <a:t> yaklaşım genellikle sosyal konulardaki verilerin doğal ortamında, bu doğal ortamı mümkün olduğunca az etkileyerek toplanmasını içerir. </a:t>
            </a:r>
          </a:p>
          <a:p>
            <a:r>
              <a:rPr lang="tr-TR" sz="2000" dirty="0"/>
              <a:t>Araştırmacının ortam üzerindeki etkisi, </a:t>
            </a:r>
          </a:p>
          <a:p>
            <a:r>
              <a:rPr lang="tr-TR" sz="2000" dirty="0"/>
              <a:t>Katılımcıların da araştırmacı üzerinde etkisi</a:t>
            </a:r>
          </a:p>
          <a:p>
            <a:r>
              <a:rPr lang="tr-TR" sz="2000" dirty="0"/>
              <a:t>Katılımcıların onayı oldukça önemlidir.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627074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753</Words>
  <Application>Microsoft Office PowerPoint</Application>
  <PresentationFormat>Geniş ekran</PresentationFormat>
  <Paragraphs>97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Duman</vt:lpstr>
      <vt:lpstr>PowerPoint Sunusu</vt:lpstr>
      <vt:lpstr>Etik</vt:lpstr>
      <vt:lpstr>Bilimde Etik</vt:lpstr>
      <vt:lpstr>Bilimde Etik Dışı Davranış Türleri  (TÜBA, 2002)</vt:lpstr>
      <vt:lpstr>Bilimde Etik Dışı Davranışın Nedenleri (TÜBA, 2002) </vt:lpstr>
      <vt:lpstr>Nitel Araştırmalarda Etik </vt:lpstr>
      <vt:lpstr>Araştırmanın Hipotez ve Tasarım Aşamasında</vt:lpstr>
      <vt:lpstr>Verilerin Toplanmasında Etik Kurallar</vt:lpstr>
      <vt:lpstr>Verilerin Toplanmasında Etik Kurallar</vt:lpstr>
      <vt:lpstr>Verilerin Toplanmasında Etik Kurallar</vt:lpstr>
      <vt:lpstr>PowerPoint Sunusu</vt:lpstr>
      <vt:lpstr>PowerPoint Sunusu</vt:lpstr>
      <vt:lpstr>Kaynak Gösterme (TÜBA, 2002) </vt:lpstr>
      <vt:lpstr>Bilimsel Araştırmalarda Etik Dışı Davranışların Önlenmesi (Kansu ve Ruacan, 2000)</vt:lpstr>
      <vt:lpstr>Etik İhlâli Yapanlara Yaptırımlar    (Kansu ve Ruacan, 2000)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11</cp:revision>
  <dcterms:created xsi:type="dcterms:W3CDTF">2018-02-06T08:59:46Z</dcterms:created>
  <dcterms:modified xsi:type="dcterms:W3CDTF">2018-02-06T09:50:49Z</dcterms:modified>
</cp:coreProperties>
</file>