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sldIdLst>
    <p:sldId id="256" r:id="rId2"/>
    <p:sldId id="257" r:id="rId3"/>
    <p:sldId id="258" r:id="rId4"/>
    <p:sldId id="259" r:id="rId5"/>
    <p:sldId id="260" r:id="rId6"/>
    <p:sldId id="261" r:id="rId7"/>
    <p:sldId id="270" r:id="rId8"/>
    <p:sldId id="262" r:id="rId9"/>
    <p:sldId id="263" r:id="rId10"/>
    <p:sldId id="271" r:id="rId11"/>
    <p:sldId id="264" r:id="rId12"/>
    <p:sldId id="265" r:id="rId13"/>
    <p:sldId id="272" r:id="rId14"/>
    <p:sldId id="273" r:id="rId15"/>
    <p:sldId id="274" r:id="rId16"/>
    <p:sldId id="266" r:id="rId17"/>
    <p:sldId id="275" r:id="rId18"/>
    <p:sldId id="267" r:id="rId19"/>
    <p:sldId id="268" r:id="rId20"/>
    <p:sldId id="269" r:id="rId21"/>
    <p:sldId id="284" r:id="rId22"/>
    <p:sldId id="276" r:id="rId23"/>
    <p:sldId id="277" r:id="rId24"/>
    <p:sldId id="278" r:id="rId25"/>
    <p:sldId id="279" r:id="rId26"/>
    <p:sldId id="281" r:id="rId27"/>
    <p:sldId id="285" r:id="rId28"/>
    <p:sldId id="280" r:id="rId29"/>
    <p:sldId id="282" r:id="rId30"/>
    <p:sldId id="283" r:id="rId31"/>
    <p:sldId id="286" r:id="rId32"/>
    <p:sldId id="287" r:id="rId33"/>
    <p:sldId id="291" r:id="rId34"/>
    <p:sldId id="292" r:id="rId35"/>
    <p:sldId id="293" r:id="rId36"/>
    <p:sldId id="294" r:id="rId37"/>
    <p:sldId id="295" r:id="rId38"/>
    <p:sldId id="296" r:id="rId39"/>
    <p:sldId id="289" r:id="rId40"/>
    <p:sldId id="290"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AF002C1-08A8-40A9-9EBA-43FE0440BD3D}" type="datetimeFigureOut">
              <a:rPr lang="tr-TR" smtClean="0"/>
              <a:t>05.05.2014</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4F4303BA-63CB-4707-902B-926F779F4743}"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AF002C1-08A8-40A9-9EBA-43FE0440BD3D}" type="datetimeFigureOut">
              <a:rPr lang="tr-TR" smtClean="0"/>
              <a:t>05.05.2014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F4303BA-63CB-4707-902B-926F779F474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0AF002C1-08A8-40A9-9EBA-43FE0440BD3D}" type="datetimeFigureOut">
              <a:rPr lang="tr-TR" smtClean="0"/>
              <a:t>05.05.2014</a:t>
            </a:fld>
            <a:endParaRPr lang="tr-TR"/>
          </a:p>
        </p:txBody>
      </p:sp>
      <p:sp>
        <p:nvSpPr>
          <p:cNvPr id="5" name="4 Altbilgi Yer Tutucusu"/>
          <p:cNvSpPr>
            <a:spLocks noGrp="1"/>
          </p:cNvSpPr>
          <p:nvPr>
            <p:ph type="ftr" sz="quarter" idx="11"/>
          </p:nvPr>
        </p:nvSpPr>
        <p:spPr>
          <a:xfrm>
            <a:off x="457201" y="6248207"/>
            <a:ext cx="5573483" cy="365125"/>
          </a:xfrm>
        </p:spPr>
        <p:txBody>
          <a:bodyPr/>
          <a:lstStyle/>
          <a:p>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4F4303BA-63CB-4707-902B-926F779F4743}"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57200"/>
            <a:ext cx="8229600" cy="13716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457200" y="1981200"/>
            <a:ext cx="8229600" cy="3886200"/>
          </a:xfrm>
        </p:spPr>
        <p:txBody>
          <a:bodyPr/>
          <a:lstStyle/>
          <a:p>
            <a:pPr lvl="0"/>
            <a:endParaRPr lang="tr-TR"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tr-TR"/>
          </a:p>
        </p:txBody>
      </p:sp>
      <p:sp>
        <p:nvSpPr>
          <p:cNvPr id="5" name="Rectangle 3"/>
          <p:cNvSpPr>
            <a:spLocks noGrp="1" noChangeArrowheads="1"/>
          </p:cNvSpPr>
          <p:nvPr>
            <p:ph type="sldNum" sz="quarter" idx="11"/>
          </p:nvPr>
        </p:nvSpPr>
        <p:spPr>
          <a:ln/>
        </p:spPr>
        <p:txBody>
          <a:bodyPr/>
          <a:lstStyle>
            <a:lvl1pPr>
              <a:defRPr/>
            </a:lvl1pPr>
          </a:lstStyle>
          <a:p>
            <a:pPr>
              <a:defRPr/>
            </a:pPr>
            <a:fld id="{2C3E4B62-C1D6-4C5E-AFE3-95052BF99ECD}" type="slidenum">
              <a:rPr lang="tr-TR"/>
              <a:pPr>
                <a:defRPr/>
              </a:pPr>
              <a:t>‹#›</a:t>
            </a:fld>
            <a:endParaRPr lang="tr-TR"/>
          </a:p>
        </p:txBody>
      </p:sp>
      <p:sp>
        <p:nvSpPr>
          <p:cNvPr id="6" name="Rectangle 16"/>
          <p:cNvSpPr>
            <a:spLocks noGrp="1" noChangeArrowheads="1"/>
          </p:cNvSpPr>
          <p:nvPr>
            <p:ph type="dt" sz="half" idx="12"/>
          </p:nvPr>
        </p:nvSpPr>
        <p:spPr>
          <a:ln/>
        </p:spPr>
        <p:txBody>
          <a:bodyPr/>
          <a:lstStyle>
            <a:lvl1pPr>
              <a:defRPr/>
            </a:lvl1pPr>
          </a:lstStyle>
          <a:p>
            <a:pPr>
              <a:defRPr/>
            </a:pPr>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457200"/>
            <a:ext cx="8229600" cy="5410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2"/>
          <p:cNvSpPr>
            <a:spLocks noGrp="1" noChangeArrowheads="1"/>
          </p:cNvSpPr>
          <p:nvPr>
            <p:ph type="ftr" sz="quarter" idx="10"/>
          </p:nvPr>
        </p:nvSpPr>
        <p:spPr>
          <a:ln/>
        </p:spPr>
        <p:txBody>
          <a:bodyPr/>
          <a:lstStyle>
            <a:lvl1pPr>
              <a:defRPr/>
            </a:lvl1pPr>
          </a:lstStyle>
          <a:p>
            <a:pPr>
              <a:defRPr/>
            </a:pPr>
            <a:endParaRPr lang="tr-TR"/>
          </a:p>
        </p:txBody>
      </p:sp>
      <p:sp>
        <p:nvSpPr>
          <p:cNvPr id="4" name="Rectangle 3"/>
          <p:cNvSpPr>
            <a:spLocks noGrp="1" noChangeArrowheads="1"/>
          </p:cNvSpPr>
          <p:nvPr>
            <p:ph type="sldNum" sz="quarter" idx="11"/>
          </p:nvPr>
        </p:nvSpPr>
        <p:spPr>
          <a:ln/>
        </p:spPr>
        <p:txBody>
          <a:bodyPr/>
          <a:lstStyle>
            <a:lvl1pPr>
              <a:defRPr/>
            </a:lvl1pPr>
          </a:lstStyle>
          <a:p>
            <a:pPr>
              <a:defRPr/>
            </a:pPr>
            <a:fld id="{BF716826-A9DD-4A2A-8D6F-D0ECAE7884BC}" type="slidenum">
              <a:rPr lang="tr-TR"/>
              <a:pPr>
                <a:defRPr/>
              </a:pPr>
              <a:t>‹#›</a:t>
            </a:fld>
            <a:endParaRPr lang="tr-TR"/>
          </a:p>
        </p:txBody>
      </p:sp>
      <p:sp>
        <p:nvSpPr>
          <p:cNvPr id="5" name="Rectangle 16"/>
          <p:cNvSpPr>
            <a:spLocks noGrp="1" noChangeArrowheads="1"/>
          </p:cNvSpPr>
          <p:nvPr>
            <p:ph type="dt" sz="half" idx="12"/>
          </p:nvPr>
        </p:nvSpPr>
        <p:spPr>
          <a:ln/>
        </p:spPr>
        <p:txBody>
          <a:bodyPr/>
          <a:lstStyle>
            <a:lvl1pPr>
              <a:defRPr/>
            </a:lvl1pPr>
          </a:lstStyle>
          <a:p>
            <a:pPr>
              <a:defRPr/>
            </a:pPr>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AF002C1-08A8-40A9-9EBA-43FE0440BD3D}" type="datetimeFigureOut">
              <a:rPr lang="tr-TR" smtClean="0"/>
              <a:t>05.05.2014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4F4303BA-63CB-4707-902B-926F779F4743}" type="slidenum">
              <a:rPr lang="tr-TR" smtClean="0"/>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0AF002C1-08A8-40A9-9EBA-43FE0440BD3D}" type="datetimeFigureOut">
              <a:rPr lang="tr-TR" smtClean="0"/>
              <a:t>05.05.2014</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F4303BA-63CB-4707-902B-926F779F4743}" type="slidenum">
              <a:rPr lang="tr-TR" smtClean="0"/>
              <a:t>‹#›</a:t>
            </a:fld>
            <a:endParaRPr lang="tr-TR"/>
          </a:p>
        </p:txBody>
      </p:sp>
      <p:sp>
        <p:nvSpPr>
          <p:cNvPr id="14" name="13 Altbilgi Yer Tutucusu"/>
          <p:cNvSpPr>
            <a:spLocks noGrp="1"/>
          </p:cNvSpPr>
          <p:nvPr>
            <p:ph type="ftr" sz="quarter" idx="12"/>
          </p:nvPr>
        </p:nvSpPr>
        <p:spPr/>
        <p:txBody>
          <a:bodyPr/>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0AF002C1-08A8-40A9-9EBA-43FE0440BD3D}" type="datetimeFigureOut">
              <a:rPr lang="tr-TR" smtClean="0"/>
              <a:t>05.05.2014</a:t>
            </a:fld>
            <a:endParaRPr lang="tr-TR"/>
          </a:p>
        </p:txBody>
      </p:sp>
      <p:sp>
        <p:nvSpPr>
          <p:cNvPr id="10" name="9 Slayt Numarası Yer Tutucusu"/>
          <p:cNvSpPr>
            <a:spLocks noGrp="1"/>
          </p:cNvSpPr>
          <p:nvPr>
            <p:ph type="sldNum" sz="quarter" idx="16"/>
          </p:nvPr>
        </p:nvSpPr>
        <p:spPr/>
        <p:txBody>
          <a:bodyPr rtlCol="0"/>
          <a:lstStyle/>
          <a:p>
            <a:fld id="{4F4303BA-63CB-4707-902B-926F779F4743}" type="slidenum">
              <a:rPr lang="tr-TR" smtClean="0"/>
              <a:t>‹#›</a:t>
            </a:fld>
            <a:endParaRPr lang="tr-TR"/>
          </a:p>
        </p:txBody>
      </p:sp>
      <p:sp>
        <p:nvSpPr>
          <p:cNvPr id="12" name="11 Altbilgi Yer Tutucusu"/>
          <p:cNvSpPr>
            <a:spLocks noGrp="1"/>
          </p:cNvSpPr>
          <p:nvPr>
            <p:ph type="ftr" sz="quarter" idx="17"/>
          </p:nvPr>
        </p:nvSpPr>
        <p:spPr/>
        <p:txBody>
          <a:bodyPr rtlCol="0"/>
          <a:lstStyle/>
          <a:p>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0AF002C1-08A8-40A9-9EBA-43FE0440BD3D}" type="datetimeFigureOut">
              <a:rPr lang="tr-TR" smtClean="0"/>
              <a:t>05.05.2014</a:t>
            </a:fld>
            <a:endParaRPr lang="tr-TR"/>
          </a:p>
        </p:txBody>
      </p:sp>
      <p:sp>
        <p:nvSpPr>
          <p:cNvPr id="12" name="11 Slayt Numarası Yer Tutucusu"/>
          <p:cNvSpPr>
            <a:spLocks noGrp="1"/>
          </p:cNvSpPr>
          <p:nvPr>
            <p:ph type="sldNum" sz="quarter" idx="16"/>
          </p:nvPr>
        </p:nvSpPr>
        <p:spPr/>
        <p:txBody>
          <a:bodyPr rtlCol="0"/>
          <a:lstStyle/>
          <a:p>
            <a:fld id="{4F4303BA-63CB-4707-902B-926F779F4743}" type="slidenum">
              <a:rPr lang="tr-TR" smtClean="0"/>
              <a:t>‹#›</a:t>
            </a:fld>
            <a:endParaRPr lang="tr-TR"/>
          </a:p>
        </p:txBody>
      </p:sp>
      <p:sp>
        <p:nvSpPr>
          <p:cNvPr id="14" name="13 Altbilgi Yer Tutucusu"/>
          <p:cNvSpPr>
            <a:spLocks noGrp="1"/>
          </p:cNvSpPr>
          <p:nvPr>
            <p:ph type="ftr" sz="quarter" idx="17"/>
          </p:nvPr>
        </p:nvSpPr>
        <p:spPr/>
        <p:txBody>
          <a:bodyPr rtlCol="0"/>
          <a:lstStyle/>
          <a:p>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AF002C1-08A8-40A9-9EBA-43FE0440BD3D}" type="datetimeFigureOut">
              <a:rPr lang="tr-TR" smtClean="0"/>
              <a:t>05.05.2014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4F4303BA-63CB-4707-902B-926F779F474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AF002C1-08A8-40A9-9EBA-43FE0440BD3D}" type="datetimeFigureOut">
              <a:rPr lang="tr-TR" smtClean="0"/>
              <a:t>05.05.2014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4F4303BA-63CB-4707-902B-926F779F474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AF002C1-08A8-40A9-9EBA-43FE0440BD3D}" type="datetimeFigureOut">
              <a:rPr lang="tr-TR" smtClean="0"/>
              <a:t>05.05.2014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4F4303BA-63CB-4707-902B-926F779F4743}" type="slidenum">
              <a:rPr lang="tr-TR" smtClean="0"/>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0AF002C1-08A8-40A9-9EBA-43FE0440BD3D}" type="datetimeFigureOut">
              <a:rPr lang="tr-TR" smtClean="0"/>
              <a:t>05.05.2014</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4F4303BA-63CB-4707-902B-926F779F4743}" type="slidenum">
              <a:rPr lang="tr-TR" smtClean="0"/>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AF002C1-08A8-40A9-9EBA-43FE0440BD3D}" type="datetimeFigureOut">
              <a:rPr lang="tr-TR" smtClean="0"/>
              <a:t>05.05.2014</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F4303BA-63CB-4707-902B-926F779F474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Türk Eğitim Tarihi 5</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112713"/>
            <a:ext cx="8229600" cy="1371600"/>
          </a:xfrm>
        </p:spPr>
        <p:txBody>
          <a:bodyPr/>
          <a:lstStyle/>
          <a:p>
            <a:pPr eaLnBrk="1" hangingPunct="1"/>
            <a:r>
              <a:rPr lang="en-US" b="1" u="sng" dirty="0" smtClean="0">
                <a:solidFill>
                  <a:srgbClr val="FF0000"/>
                </a:solidFill>
              </a:rPr>
              <a:t>1926 </a:t>
            </a:r>
            <a:r>
              <a:rPr lang="en-US" b="1" u="sng" dirty="0" err="1" smtClean="0">
                <a:solidFill>
                  <a:srgbClr val="FF0000"/>
                </a:solidFill>
              </a:rPr>
              <a:t>İlkokul</a:t>
            </a:r>
            <a:r>
              <a:rPr lang="en-US" b="1" u="sng" dirty="0" smtClean="0">
                <a:solidFill>
                  <a:srgbClr val="FF0000"/>
                </a:solidFill>
              </a:rPr>
              <a:t> </a:t>
            </a:r>
            <a:r>
              <a:rPr lang="en-US" b="1" u="sng" dirty="0" err="1" smtClean="0">
                <a:solidFill>
                  <a:srgbClr val="FF0000"/>
                </a:solidFill>
              </a:rPr>
              <a:t>Programı</a:t>
            </a:r>
            <a:endParaRPr lang="tr-TR" b="1" u="sng" dirty="0" smtClean="0">
              <a:solidFill>
                <a:srgbClr val="FF0000"/>
              </a:solidFill>
            </a:endParaRPr>
          </a:p>
        </p:txBody>
      </p:sp>
      <p:sp>
        <p:nvSpPr>
          <p:cNvPr id="27651" name="Rectangle 3"/>
          <p:cNvSpPr>
            <a:spLocks noGrp="1" noChangeArrowheads="1"/>
          </p:cNvSpPr>
          <p:nvPr>
            <p:ph sz="quarter" idx="1"/>
          </p:nvPr>
        </p:nvSpPr>
        <p:spPr>
          <a:xfrm>
            <a:off x="457200" y="1268413"/>
            <a:ext cx="8507413" cy="5400675"/>
          </a:xfrm>
        </p:spPr>
        <p:txBody>
          <a:bodyPr/>
          <a:lstStyle/>
          <a:p>
            <a:pPr eaLnBrk="1" hangingPunct="1">
              <a:lnSpc>
                <a:spcPct val="90000"/>
              </a:lnSpc>
            </a:pPr>
            <a:r>
              <a:rPr lang="en-US" dirty="0" err="1" smtClean="0"/>
              <a:t>Daha</a:t>
            </a:r>
            <a:r>
              <a:rPr lang="en-US" dirty="0" smtClean="0"/>
              <a:t> </a:t>
            </a:r>
            <a:r>
              <a:rPr lang="en-US" dirty="0" err="1" smtClean="0"/>
              <a:t>önceleri</a:t>
            </a:r>
            <a:r>
              <a:rPr lang="en-US" dirty="0" smtClean="0"/>
              <a:t>, </a:t>
            </a:r>
            <a:r>
              <a:rPr lang="en-US" dirty="0" err="1" smtClean="0"/>
              <a:t>Bakanlığın</a:t>
            </a:r>
            <a:r>
              <a:rPr lang="en-US" dirty="0" smtClean="0"/>
              <a:t> </a:t>
            </a:r>
            <a:r>
              <a:rPr lang="en-US" dirty="0" err="1" smtClean="0"/>
              <a:t>komisyonlara</a:t>
            </a:r>
            <a:r>
              <a:rPr lang="en-US" dirty="0" smtClean="0"/>
              <a:t> </a:t>
            </a:r>
            <a:r>
              <a:rPr lang="en-US" dirty="0" err="1" smtClean="0"/>
              <a:t>hazırlattığı</a:t>
            </a:r>
            <a:r>
              <a:rPr lang="en-US" dirty="0" smtClean="0"/>
              <a:t> </a:t>
            </a:r>
            <a:r>
              <a:rPr lang="en-US" dirty="0" err="1" smtClean="0"/>
              <a:t>programları</a:t>
            </a:r>
            <a:r>
              <a:rPr lang="en-US" dirty="0" smtClean="0"/>
              <a:t> </a:t>
            </a:r>
            <a:r>
              <a:rPr lang="en-US" dirty="0" err="1" smtClean="0"/>
              <a:t>artık</a:t>
            </a:r>
            <a:r>
              <a:rPr lang="en-US" dirty="0" smtClean="0"/>
              <a:t> </a:t>
            </a:r>
            <a:r>
              <a:rPr lang="en-US" dirty="0" err="1" smtClean="0"/>
              <a:t>Bakanlığın</a:t>
            </a:r>
            <a:r>
              <a:rPr lang="en-US" dirty="0" smtClean="0"/>
              <a:t> </a:t>
            </a:r>
            <a:r>
              <a:rPr lang="en-US" dirty="0" err="1" smtClean="0"/>
              <a:t>yeni</a:t>
            </a:r>
            <a:r>
              <a:rPr lang="en-US" dirty="0" smtClean="0"/>
              <a:t> </a:t>
            </a:r>
            <a:r>
              <a:rPr lang="en-US" dirty="0" err="1" smtClean="0"/>
              <a:t>bir</a:t>
            </a:r>
            <a:r>
              <a:rPr lang="en-US" dirty="0" smtClean="0"/>
              <a:t> </a:t>
            </a:r>
            <a:r>
              <a:rPr lang="en-US" dirty="0" err="1" smtClean="0"/>
              <a:t>örgütü</a:t>
            </a:r>
            <a:r>
              <a:rPr lang="en-US" dirty="0" smtClean="0"/>
              <a:t> </a:t>
            </a:r>
            <a:r>
              <a:rPr lang="en-US" dirty="0" err="1" smtClean="0"/>
              <a:t>olan</a:t>
            </a:r>
            <a:r>
              <a:rPr lang="en-US" dirty="0" smtClean="0"/>
              <a:t> </a:t>
            </a:r>
            <a:r>
              <a:rPr lang="en-US" dirty="0" err="1" smtClean="0"/>
              <a:t>Talim</a:t>
            </a:r>
            <a:r>
              <a:rPr lang="en-US" dirty="0" smtClean="0"/>
              <a:t> </a:t>
            </a:r>
            <a:r>
              <a:rPr lang="en-US" dirty="0" err="1" smtClean="0"/>
              <a:t>ve</a:t>
            </a:r>
            <a:r>
              <a:rPr lang="en-US" dirty="0" smtClean="0"/>
              <a:t> </a:t>
            </a:r>
            <a:r>
              <a:rPr lang="en-US" dirty="0" err="1" smtClean="0"/>
              <a:t>Terbiye</a:t>
            </a:r>
            <a:r>
              <a:rPr lang="en-US" dirty="0" smtClean="0"/>
              <a:t> </a:t>
            </a:r>
            <a:r>
              <a:rPr lang="en-US" dirty="0" err="1" smtClean="0"/>
              <a:t>Dairesi</a:t>
            </a:r>
            <a:r>
              <a:rPr lang="en-US" dirty="0" smtClean="0"/>
              <a:t> </a:t>
            </a:r>
            <a:r>
              <a:rPr lang="en-US" dirty="0" err="1" smtClean="0"/>
              <a:t>yapıyordu</a:t>
            </a:r>
            <a:r>
              <a:rPr lang="en-US" dirty="0" smtClean="0"/>
              <a:t>. Bu </a:t>
            </a:r>
            <a:r>
              <a:rPr lang="en-US" dirty="0" err="1" smtClean="0"/>
              <a:t>Daire</a:t>
            </a:r>
            <a:r>
              <a:rPr lang="en-US" dirty="0" smtClean="0"/>
              <a:t>, 1924 </a:t>
            </a:r>
            <a:r>
              <a:rPr lang="en-US" dirty="0" err="1" smtClean="0"/>
              <a:t>ilkokul</a:t>
            </a:r>
            <a:r>
              <a:rPr lang="en-US" dirty="0" smtClean="0"/>
              <a:t> </a:t>
            </a:r>
            <a:r>
              <a:rPr lang="en-US" dirty="0" err="1" smtClean="0"/>
              <a:t>programının</a:t>
            </a:r>
            <a:r>
              <a:rPr lang="en-US" dirty="0" smtClean="0"/>
              <a:t> </a:t>
            </a:r>
            <a:r>
              <a:rPr lang="en-US" dirty="0" err="1" smtClean="0"/>
              <a:t>kısa</a:t>
            </a:r>
            <a:r>
              <a:rPr lang="en-US" dirty="0" smtClean="0"/>
              <a:t> </a:t>
            </a:r>
            <a:r>
              <a:rPr lang="en-US" dirty="0" err="1" smtClean="0"/>
              <a:t>sürede</a:t>
            </a:r>
            <a:r>
              <a:rPr lang="en-US" dirty="0" smtClean="0"/>
              <a:t> </a:t>
            </a:r>
            <a:r>
              <a:rPr lang="en-US" dirty="0" err="1" smtClean="0"/>
              <a:t>hazırlandığını</a:t>
            </a:r>
            <a:r>
              <a:rPr lang="en-US" dirty="0" smtClean="0"/>
              <a:t> </a:t>
            </a:r>
            <a:r>
              <a:rPr lang="en-US" dirty="0" err="1" smtClean="0"/>
              <a:t>ve</a:t>
            </a:r>
            <a:r>
              <a:rPr lang="en-US" dirty="0" smtClean="0"/>
              <a:t> </a:t>
            </a:r>
            <a:r>
              <a:rPr lang="en-US" dirty="0" err="1" smtClean="0"/>
              <a:t>üyelerinin</a:t>
            </a:r>
            <a:r>
              <a:rPr lang="en-US" dirty="0" smtClean="0"/>
              <a:t> </a:t>
            </a:r>
            <a:r>
              <a:rPr lang="en-US" dirty="0" err="1" smtClean="0"/>
              <a:t>karışıklığı</a:t>
            </a:r>
            <a:r>
              <a:rPr lang="en-US" dirty="0" smtClean="0"/>
              <a:t> </a:t>
            </a:r>
            <a:r>
              <a:rPr lang="en-US" dirty="0" err="1" smtClean="0"/>
              <a:t>yüzünden</a:t>
            </a:r>
            <a:r>
              <a:rPr lang="en-US" dirty="0" smtClean="0"/>
              <a:t> </a:t>
            </a:r>
            <a:r>
              <a:rPr lang="en-US" dirty="0" err="1" smtClean="0"/>
              <a:t>sorunlu</a:t>
            </a:r>
            <a:r>
              <a:rPr lang="en-US" dirty="0" smtClean="0"/>
              <a:t> </a:t>
            </a:r>
            <a:r>
              <a:rPr lang="en-US" dirty="0" err="1" smtClean="0"/>
              <a:t>olarak</a:t>
            </a:r>
            <a:r>
              <a:rPr lang="en-US" dirty="0" smtClean="0"/>
              <a:t> </a:t>
            </a:r>
            <a:r>
              <a:rPr lang="en-US" dirty="0" err="1" smtClean="0"/>
              <a:t>çıktığını</a:t>
            </a:r>
            <a:r>
              <a:rPr lang="en-US" dirty="0" smtClean="0"/>
              <a:t> </a:t>
            </a:r>
            <a:r>
              <a:rPr lang="en-US" dirty="0" err="1" smtClean="0"/>
              <a:t>belirterek</a:t>
            </a:r>
            <a:r>
              <a:rPr lang="en-US" dirty="0" smtClean="0"/>
              <a:t>; </a:t>
            </a:r>
            <a:r>
              <a:rPr lang="en-US" dirty="0" err="1" smtClean="0"/>
              <a:t>Fransız</a:t>
            </a:r>
            <a:r>
              <a:rPr lang="en-US" dirty="0" smtClean="0"/>
              <a:t>, </a:t>
            </a:r>
            <a:r>
              <a:rPr lang="en-US" dirty="0" err="1" smtClean="0"/>
              <a:t>Rus</a:t>
            </a:r>
            <a:r>
              <a:rPr lang="en-US" dirty="0" smtClean="0"/>
              <a:t>, </a:t>
            </a:r>
            <a:r>
              <a:rPr lang="en-US" dirty="0" err="1" smtClean="0"/>
              <a:t>İtalyan</a:t>
            </a:r>
            <a:r>
              <a:rPr lang="en-US" dirty="0" smtClean="0"/>
              <a:t>, </a:t>
            </a:r>
            <a:r>
              <a:rPr lang="en-US" dirty="0" err="1" smtClean="0"/>
              <a:t>Yunan</a:t>
            </a:r>
            <a:r>
              <a:rPr lang="en-US" dirty="0" smtClean="0"/>
              <a:t>, </a:t>
            </a:r>
            <a:r>
              <a:rPr lang="en-US" dirty="0" err="1" smtClean="0"/>
              <a:t>Bulgar</a:t>
            </a:r>
            <a:r>
              <a:rPr lang="en-US" dirty="0" smtClean="0"/>
              <a:t>, </a:t>
            </a:r>
            <a:r>
              <a:rPr lang="en-US" dirty="0" err="1" smtClean="0"/>
              <a:t>Alman</a:t>
            </a:r>
            <a:r>
              <a:rPr lang="en-US" dirty="0" smtClean="0"/>
              <a:t> </a:t>
            </a:r>
            <a:r>
              <a:rPr lang="en-US" dirty="0" err="1" smtClean="0"/>
              <a:t>uluslarının</a:t>
            </a:r>
            <a:r>
              <a:rPr lang="en-US" dirty="0" smtClean="0"/>
              <a:t> </a:t>
            </a:r>
            <a:r>
              <a:rPr lang="en-US" dirty="0" err="1" smtClean="0"/>
              <a:t>ilköğretim</a:t>
            </a:r>
            <a:r>
              <a:rPr lang="en-US" dirty="0" smtClean="0"/>
              <a:t> </a:t>
            </a:r>
            <a:r>
              <a:rPr lang="en-US" dirty="0" err="1" smtClean="0"/>
              <a:t>programlarından</a:t>
            </a:r>
            <a:r>
              <a:rPr lang="en-US" dirty="0" smtClean="0"/>
              <a:t> </a:t>
            </a:r>
            <a:r>
              <a:rPr lang="en-US" dirty="0" err="1" smtClean="0"/>
              <a:t>yararlanarak</a:t>
            </a:r>
            <a:r>
              <a:rPr lang="en-US" dirty="0" smtClean="0"/>
              <a:t> </a:t>
            </a:r>
            <a:r>
              <a:rPr lang="en-US" dirty="0" err="1" smtClean="0"/>
              <a:t>ve</a:t>
            </a:r>
            <a:r>
              <a:rPr lang="en-US" dirty="0" smtClean="0"/>
              <a:t> </a:t>
            </a:r>
            <a:r>
              <a:rPr lang="en-US" dirty="0" err="1" smtClean="0">
                <a:solidFill>
                  <a:schemeClr val="bg2"/>
                </a:solidFill>
              </a:rPr>
              <a:t>Cumhuriyet</a:t>
            </a:r>
            <a:r>
              <a:rPr lang="en-US" dirty="0" smtClean="0">
                <a:solidFill>
                  <a:schemeClr val="bg2"/>
                </a:solidFill>
              </a:rPr>
              <a:t> </a:t>
            </a:r>
            <a:r>
              <a:rPr lang="en-US" dirty="0" err="1" smtClean="0">
                <a:solidFill>
                  <a:schemeClr val="bg2"/>
                </a:solidFill>
              </a:rPr>
              <a:t>ilkelerine</a:t>
            </a:r>
            <a:r>
              <a:rPr lang="en-US" dirty="0" smtClean="0">
                <a:solidFill>
                  <a:schemeClr val="bg2"/>
                </a:solidFill>
              </a:rPr>
              <a:t> </a:t>
            </a:r>
            <a:r>
              <a:rPr lang="en-US" dirty="0" err="1" smtClean="0">
                <a:solidFill>
                  <a:schemeClr val="bg2"/>
                </a:solidFill>
              </a:rPr>
              <a:t>uygun</a:t>
            </a:r>
            <a:r>
              <a:rPr lang="en-US" dirty="0" smtClean="0">
                <a:solidFill>
                  <a:schemeClr val="bg2"/>
                </a:solidFill>
              </a:rPr>
              <a:t> </a:t>
            </a:r>
            <a:r>
              <a:rPr lang="en-US" dirty="0" err="1" smtClean="0">
                <a:solidFill>
                  <a:schemeClr val="bg2"/>
                </a:solidFill>
              </a:rPr>
              <a:t>yeni</a:t>
            </a:r>
            <a:r>
              <a:rPr lang="en-US" dirty="0" smtClean="0">
                <a:solidFill>
                  <a:schemeClr val="bg2"/>
                </a:solidFill>
              </a:rPr>
              <a:t> </a:t>
            </a:r>
            <a:r>
              <a:rPr lang="en-US" dirty="0" err="1" smtClean="0">
                <a:solidFill>
                  <a:schemeClr val="bg2"/>
                </a:solidFill>
              </a:rPr>
              <a:t>öğretim</a:t>
            </a:r>
            <a:r>
              <a:rPr lang="en-US" dirty="0" smtClean="0">
                <a:solidFill>
                  <a:schemeClr val="bg2"/>
                </a:solidFill>
              </a:rPr>
              <a:t> </a:t>
            </a:r>
            <a:r>
              <a:rPr lang="en-US" dirty="0" err="1" smtClean="0">
                <a:solidFill>
                  <a:schemeClr val="bg2"/>
                </a:solidFill>
              </a:rPr>
              <a:t>yöntemleriyle</a:t>
            </a:r>
            <a:r>
              <a:rPr lang="en-US" dirty="0" smtClean="0">
                <a:solidFill>
                  <a:schemeClr val="bg2"/>
                </a:solidFill>
              </a:rPr>
              <a:t>, </a:t>
            </a:r>
            <a:r>
              <a:rPr lang="en-US" dirty="0" err="1" smtClean="0">
                <a:solidFill>
                  <a:schemeClr val="bg2"/>
                </a:solidFill>
              </a:rPr>
              <a:t>altı</a:t>
            </a:r>
            <a:r>
              <a:rPr lang="en-US" dirty="0" smtClean="0">
                <a:solidFill>
                  <a:schemeClr val="bg2"/>
                </a:solidFill>
              </a:rPr>
              <a:t> ay </a:t>
            </a:r>
            <a:r>
              <a:rPr lang="en-US" dirty="0" err="1" smtClean="0">
                <a:solidFill>
                  <a:schemeClr val="bg2"/>
                </a:solidFill>
              </a:rPr>
              <a:t>çalışarak</a:t>
            </a:r>
            <a:r>
              <a:rPr lang="en-US" dirty="0" smtClean="0">
                <a:solidFill>
                  <a:schemeClr val="bg2"/>
                </a:solidFill>
              </a:rPr>
              <a:t> “1926 </a:t>
            </a:r>
            <a:r>
              <a:rPr lang="en-US" dirty="0" err="1" smtClean="0">
                <a:solidFill>
                  <a:schemeClr val="bg2"/>
                </a:solidFill>
              </a:rPr>
              <a:t>İlk</a:t>
            </a:r>
            <a:r>
              <a:rPr lang="en-US" dirty="0" smtClean="0">
                <a:solidFill>
                  <a:schemeClr val="bg2"/>
                </a:solidFill>
              </a:rPr>
              <a:t> </a:t>
            </a:r>
            <a:r>
              <a:rPr lang="en-US" dirty="0" err="1" smtClean="0">
                <a:solidFill>
                  <a:schemeClr val="bg2"/>
                </a:solidFill>
              </a:rPr>
              <a:t>Mektep</a:t>
            </a:r>
            <a:r>
              <a:rPr lang="en-US" dirty="0" smtClean="0">
                <a:solidFill>
                  <a:schemeClr val="bg2"/>
                </a:solidFill>
              </a:rPr>
              <a:t> </a:t>
            </a:r>
            <a:r>
              <a:rPr lang="en-US" dirty="0" err="1" smtClean="0">
                <a:solidFill>
                  <a:schemeClr val="bg2"/>
                </a:solidFill>
              </a:rPr>
              <a:t>Müfredat</a:t>
            </a:r>
            <a:r>
              <a:rPr lang="en-US" dirty="0" smtClean="0">
                <a:solidFill>
                  <a:schemeClr val="bg2"/>
                </a:solidFill>
              </a:rPr>
              <a:t> </a:t>
            </a:r>
            <a:r>
              <a:rPr lang="en-US" dirty="0" err="1" smtClean="0">
                <a:solidFill>
                  <a:schemeClr val="bg2"/>
                </a:solidFill>
              </a:rPr>
              <a:t>Programı</a:t>
            </a:r>
            <a:r>
              <a:rPr lang="en-US" dirty="0" smtClean="0">
                <a:solidFill>
                  <a:schemeClr val="bg2"/>
                </a:solidFill>
              </a:rPr>
              <a:t>” </a:t>
            </a:r>
            <a:r>
              <a:rPr lang="en-US" dirty="0" err="1" smtClean="0">
                <a:solidFill>
                  <a:schemeClr val="bg2"/>
                </a:solidFill>
              </a:rPr>
              <a:t>hazırlamıştı</a:t>
            </a:r>
            <a:r>
              <a:rPr lang="tr-TR"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nSpc>
                <a:spcPct val="90000"/>
              </a:lnSpc>
            </a:pPr>
            <a:r>
              <a:rPr lang="en-US" dirty="0" smtClean="0"/>
              <a:t>Program </a:t>
            </a:r>
            <a:r>
              <a:rPr lang="en-US" dirty="0" err="1" smtClean="0"/>
              <a:t>taslak</a:t>
            </a:r>
            <a:r>
              <a:rPr lang="en-US" dirty="0" smtClean="0"/>
              <a:t> </a:t>
            </a:r>
            <a:r>
              <a:rPr lang="en-US" dirty="0" err="1" smtClean="0"/>
              <a:t>halinde</a:t>
            </a:r>
            <a:r>
              <a:rPr lang="en-US" dirty="0" smtClean="0"/>
              <a:t> </a:t>
            </a:r>
            <a:r>
              <a:rPr lang="en-US" dirty="0" err="1" smtClean="0"/>
              <a:t>iken</a:t>
            </a:r>
            <a:r>
              <a:rPr lang="en-US" dirty="0" smtClean="0"/>
              <a:t>, </a:t>
            </a:r>
            <a:r>
              <a:rPr lang="en-US" dirty="0" err="1" smtClean="0"/>
              <a:t>eğitimle</a:t>
            </a:r>
            <a:r>
              <a:rPr lang="en-US" dirty="0" smtClean="0"/>
              <a:t> </a:t>
            </a:r>
            <a:r>
              <a:rPr lang="en-US" dirty="0" err="1" smtClean="0"/>
              <a:t>ilgili</a:t>
            </a:r>
            <a:r>
              <a:rPr lang="en-US" dirty="0" smtClean="0"/>
              <a:t> </a:t>
            </a:r>
            <a:r>
              <a:rPr lang="en-US" dirty="0" err="1" smtClean="0"/>
              <a:t>çevrelerden</a:t>
            </a:r>
            <a:r>
              <a:rPr lang="en-US" dirty="0" smtClean="0"/>
              <a:t> </a:t>
            </a:r>
            <a:r>
              <a:rPr lang="en-US" dirty="0" err="1" smtClean="0"/>
              <a:t>görüş</a:t>
            </a:r>
            <a:r>
              <a:rPr lang="en-US" dirty="0" smtClean="0"/>
              <a:t> de </a:t>
            </a:r>
            <a:r>
              <a:rPr lang="en-US" dirty="0" err="1" smtClean="0"/>
              <a:t>alınmıştı</a:t>
            </a:r>
            <a:r>
              <a:rPr lang="en-US" dirty="0" smtClean="0"/>
              <a:t>. </a:t>
            </a:r>
            <a:r>
              <a:rPr lang="en-US" dirty="0" err="1" smtClean="0"/>
              <a:t>Ayrıca</a:t>
            </a:r>
            <a:r>
              <a:rPr lang="en-US" dirty="0" smtClean="0"/>
              <a:t> her </a:t>
            </a:r>
            <a:r>
              <a:rPr lang="en-US" dirty="0" err="1" smtClean="0"/>
              <a:t>dersin</a:t>
            </a:r>
            <a:r>
              <a:rPr lang="en-US" dirty="0" smtClean="0"/>
              <a:t> </a:t>
            </a:r>
            <a:r>
              <a:rPr lang="en-US" dirty="0" err="1" smtClean="0"/>
              <a:t>öğretimi</a:t>
            </a:r>
            <a:r>
              <a:rPr lang="en-US" dirty="0" smtClean="0"/>
              <a:t> </a:t>
            </a:r>
            <a:r>
              <a:rPr lang="en-US" dirty="0" err="1" smtClean="0"/>
              <a:t>için</a:t>
            </a:r>
            <a:r>
              <a:rPr lang="en-US" dirty="0" smtClean="0"/>
              <a:t> </a:t>
            </a:r>
            <a:r>
              <a:rPr lang="en-US" dirty="0" err="1" smtClean="0"/>
              <a:t>rehberler</a:t>
            </a:r>
            <a:r>
              <a:rPr lang="en-US" dirty="0" smtClean="0"/>
              <a:t> de </a:t>
            </a:r>
            <a:r>
              <a:rPr lang="en-US" dirty="0" err="1" smtClean="0"/>
              <a:t>hazırlanmıştı</a:t>
            </a:r>
            <a:r>
              <a:rPr lang="en-US" dirty="0" smtClean="0"/>
              <a:t> </a:t>
            </a:r>
            <a:endParaRPr lang="tr-TR" dirty="0" smtClean="0"/>
          </a:p>
          <a:p>
            <a:pPr>
              <a:lnSpc>
                <a:spcPct val="90000"/>
              </a:lnSpc>
              <a:buNone/>
            </a:pPr>
            <a:r>
              <a:rPr lang="tr-TR" dirty="0" smtClean="0"/>
              <a:t>	</a:t>
            </a:r>
            <a:r>
              <a:rPr lang="en-US" dirty="0" err="1" smtClean="0"/>
              <a:t>Hazırlanan</a:t>
            </a:r>
            <a:r>
              <a:rPr lang="en-US" dirty="0" smtClean="0"/>
              <a:t> </a:t>
            </a:r>
            <a:r>
              <a:rPr lang="en-US" dirty="0" err="1" smtClean="0"/>
              <a:t>bu</a:t>
            </a:r>
            <a:r>
              <a:rPr lang="en-US" dirty="0" smtClean="0"/>
              <a:t> </a:t>
            </a:r>
            <a:r>
              <a:rPr lang="en-US" dirty="0" err="1" smtClean="0"/>
              <a:t>programlar</a:t>
            </a:r>
            <a:r>
              <a:rPr lang="en-US" dirty="0" smtClean="0"/>
              <a:t> 1925-26 </a:t>
            </a:r>
            <a:r>
              <a:rPr lang="en-US" dirty="0" err="1" smtClean="0"/>
              <a:t>öğretim</a:t>
            </a:r>
            <a:r>
              <a:rPr lang="en-US" dirty="0" smtClean="0"/>
              <a:t> </a:t>
            </a:r>
            <a:r>
              <a:rPr lang="en-US" dirty="0" err="1" smtClean="0"/>
              <a:t>yılında</a:t>
            </a:r>
            <a:r>
              <a:rPr lang="en-US" dirty="0" smtClean="0"/>
              <a:t>, </a:t>
            </a:r>
            <a:r>
              <a:rPr lang="en-US" dirty="0" err="1" smtClean="0"/>
              <a:t>seçilen</a:t>
            </a:r>
            <a:r>
              <a:rPr lang="en-US" dirty="0" smtClean="0"/>
              <a:t> </a:t>
            </a:r>
            <a:r>
              <a:rPr lang="en-US" dirty="0" err="1" smtClean="0"/>
              <a:t>okullarda</a:t>
            </a:r>
            <a:r>
              <a:rPr lang="en-US" dirty="0" smtClean="0"/>
              <a:t> </a:t>
            </a:r>
            <a:r>
              <a:rPr lang="en-US" dirty="0" err="1" smtClean="0"/>
              <a:t>denenmiş</a:t>
            </a:r>
            <a:r>
              <a:rPr lang="en-US" dirty="0" smtClean="0"/>
              <a:t>, </a:t>
            </a:r>
            <a:r>
              <a:rPr lang="en-US" dirty="0" err="1" smtClean="0"/>
              <a:t>alınan</a:t>
            </a:r>
            <a:r>
              <a:rPr lang="en-US" dirty="0" smtClean="0"/>
              <a:t> </a:t>
            </a:r>
            <a:r>
              <a:rPr lang="en-US" dirty="0" err="1" smtClean="0"/>
              <a:t>sonuçlara</a:t>
            </a:r>
            <a:r>
              <a:rPr lang="en-US" dirty="0" smtClean="0"/>
              <a:t> </a:t>
            </a:r>
            <a:r>
              <a:rPr lang="en-US" dirty="0" err="1" smtClean="0"/>
              <a:t>göre</a:t>
            </a:r>
            <a:r>
              <a:rPr lang="en-US" dirty="0" smtClean="0"/>
              <a:t> </a:t>
            </a:r>
            <a:r>
              <a:rPr lang="en-US" dirty="0" err="1" smtClean="0"/>
              <a:t>bazı</a:t>
            </a:r>
            <a:r>
              <a:rPr lang="en-US" dirty="0" smtClean="0"/>
              <a:t> </a:t>
            </a:r>
            <a:r>
              <a:rPr lang="en-US" dirty="0" err="1" smtClean="0"/>
              <a:t>değişiklikler</a:t>
            </a:r>
            <a:r>
              <a:rPr lang="en-US" dirty="0" smtClean="0"/>
              <a:t> </a:t>
            </a:r>
            <a:r>
              <a:rPr lang="en-US" dirty="0" err="1" smtClean="0"/>
              <a:t>yapılarak</a:t>
            </a:r>
            <a:r>
              <a:rPr lang="en-US" dirty="0" smtClean="0"/>
              <a:t>, 1927 </a:t>
            </a:r>
            <a:r>
              <a:rPr lang="en-US" dirty="0" err="1" smtClean="0"/>
              <a:t>yılında</a:t>
            </a:r>
            <a:r>
              <a:rPr lang="en-US" dirty="0" smtClean="0"/>
              <a:t> </a:t>
            </a:r>
            <a:r>
              <a:rPr lang="en-US" dirty="0" err="1" smtClean="0"/>
              <a:t>bütün</a:t>
            </a:r>
            <a:r>
              <a:rPr lang="en-US" dirty="0" smtClean="0"/>
              <a:t> </a:t>
            </a:r>
            <a:r>
              <a:rPr lang="en-US" dirty="0" err="1" smtClean="0"/>
              <a:t>ilkokullarda</a:t>
            </a:r>
            <a:r>
              <a:rPr lang="en-US" dirty="0" smtClean="0"/>
              <a:t> </a:t>
            </a:r>
            <a:r>
              <a:rPr lang="en-US" dirty="0" err="1" smtClean="0"/>
              <a:t>uygulanmıştı</a:t>
            </a:r>
            <a:r>
              <a:rPr lang="tr-TR" dirty="0" smtClean="0"/>
              <a:t>.</a:t>
            </a:r>
            <a:r>
              <a:rPr lang="en-US"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en-US" dirty="0" smtClean="0"/>
              <a:t>1926 </a:t>
            </a:r>
            <a:r>
              <a:rPr lang="en-US" dirty="0" err="1" smtClean="0"/>
              <a:t>programında</a:t>
            </a:r>
            <a:r>
              <a:rPr lang="en-US" dirty="0" smtClean="0"/>
              <a:t> </a:t>
            </a:r>
            <a:r>
              <a:rPr lang="en-US" dirty="0" err="1" smtClean="0"/>
              <a:t>ilkokullardaki</a:t>
            </a:r>
            <a:r>
              <a:rPr lang="en-US" dirty="0" smtClean="0"/>
              <a:t> </a:t>
            </a:r>
            <a:r>
              <a:rPr lang="en-US" dirty="0" err="1" smtClean="0"/>
              <a:t>kitap</a:t>
            </a:r>
            <a:r>
              <a:rPr lang="en-US" dirty="0" smtClean="0"/>
              <a:t> </a:t>
            </a:r>
            <a:r>
              <a:rPr lang="en-US" dirty="0" err="1" smtClean="0"/>
              <a:t>öğretimi</a:t>
            </a:r>
            <a:r>
              <a:rPr lang="en-US" dirty="0" smtClean="0"/>
              <a:t> </a:t>
            </a:r>
            <a:r>
              <a:rPr lang="en-US" dirty="0" err="1" smtClean="0"/>
              <a:t>geri</a:t>
            </a:r>
            <a:r>
              <a:rPr lang="en-US" dirty="0" smtClean="0"/>
              <a:t> </a:t>
            </a:r>
            <a:r>
              <a:rPr lang="en-US" dirty="0" err="1" smtClean="0"/>
              <a:t>plâna</a:t>
            </a:r>
            <a:r>
              <a:rPr lang="en-US" dirty="0" smtClean="0"/>
              <a:t> </a:t>
            </a:r>
            <a:r>
              <a:rPr lang="en-US" dirty="0" err="1" smtClean="0"/>
              <a:t>çekilmiş</a:t>
            </a:r>
            <a:r>
              <a:rPr lang="en-US" dirty="0" smtClean="0"/>
              <a:t>, </a:t>
            </a:r>
            <a:r>
              <a:rPr lang="en-US" dirty="0" err="1" smtClean="0"/>
              <a:t>kitaplardan</a:t>
            </a:r>
            <a:r>
              <a:rPr lang="en-US" dirty="0" smtClean="0"/>
              <a:t> </a:t>
            </a:r>
            <a:r>
              <a:rPr lang="en-US" dirty="0" err="1" smtClean="0"/>
              <a:t>teorik</a:t>
            </a:r>
            <a:r>
              <a:rPr lang="en-US" dirty="0" smtClean="0"/>
              <a:t> </a:t>
            </a:r>
            <a:r>
              <a:rPr lang="en-US" dirty="0" err="1" smtClean="0"/>
              <a:t>bilgiler</a:t>
            </a:r>
            <a:r>
              <a:rPr lang="en-US" dirty="0" smtClean="0"/>
              <a:t> </a:t>
            </a:r>
            <a:r>
              <a:rPr lang="en-US" dirty="0" err="1" smtClean="0"/>
              <a:t>azaltılarak</a:t>
            </a:r>
            <a:r>
              <a:rPr lang="en-US" dirty="0" smtClean="0"/>
              <a:t> program </a:t>
            </a:r>
            <a:r>
              <a:rPr lang="en-US" dirty="0" err="1" smtClean="0"/>
              <a:t>çocuğu</a:t>
            </a:r>
            <a:r>
              <a:rPr lang="en-US" dirty="0" smtClean="0"/>
              <a:t>  </a:t>
            </a:r>
            <a:r>
              <a:rPr lang="en-US" dirty="0" err="1" smtClean="0"/>
              <a:t>yaşama</a:t>
            </a:r>
            <a:r>
              <a:rPr lang="en-US" dirty="0" smtClean="0"/>
              <a:t> </a:t>
            </a:r>
            <a:r>
              <a:rPr lang="en-US" dirty="0" err="1" smtClean="0"/>
              <a:t>hazırlayacak</a:t>
            </a:r>
            <a:r>
              <a:rPr lang="en-US" dirty="0" smtClean="0"/>
              <a:t> </a:t>
            </a:r>
            <a:r>
              <a:rPr lang="en-US" dirty="0" err="1" smtClean="0"/>
              <a:t>biçimde</a:t>
            </a:r>
            <a:r>
              <a:rPr lang="en-US" dirty="0" smtClean="0"/>
              <a:t> </a:t>
            </a:r>
            <a:r>
              <a:rPr lang="en-US" dirty="0" err="1" smtClean="0"/>
              <a:t>ve</a:t>
            </a:r>
            <a:r>
              <a:rPr lang="en-US" dirty="0" smtClean="0"/>
              <a:t> </a:t>
            </a:r>
            <a:r>
              <a:rPr lang="en-US" dirty="0" err="1" smtClean="0"/>
              <a:t>vatana</a:t>
            </a:r>
            <a:r>
              <a:rPr lang="en-US" dirty="0" smtClean="0"/>
              <a:t> </a:t>
            </a:r>
            <a:r>
              <a:rPr lang="en-US" dirty="0" err="1" smtClean="0"/>
              <a:t>ait</a:t>
            </a:r>
            <a:r>
              <a:rPr lang="en-US" dirty="0" smtClean="0"/>
              <a:t> </a:t>
            </a:r>
            <a:r>
              <a:rPr lang="en-US" dirty="0" err="1" smtClean="0"/>
              <a:t>görevleri</a:t>
            </a:r>
            <a:r>
              <a:rPr lang="en-US" dirty="0" smtClean="0"/>
              <a:t> </a:t>
            </a:r>
            <a:r>
              <a:rPr lang="en-US" dirty="0" err="1" smtClean="0"/>
              <a:t>gereği</a:t>
            </a:r>
            <a:r>
              <a:rPr lang="en-US" dirty="0" smtClean="0"/>
              <a:t> </a:t>
            </a:r>
            <a:r>
              <a:rPr lang="en-US" dirty="0" err="1" smtClean="0"/>
              <a:t>gibi</a:t>
            </a:r>
            <a:r>
              <a:rPr lang="en-US" dirty="0" smtClean="0"/>
              <a:t> </a:t>
            </a:r>
            <a:r>
              <a:rPr lang="en-US" dirty="0" err="1" smtClean="0"/>
              <a:t>anlatmak</a:t>
            </a:r>
            <a:r>
              <a:rPr lang="en-US" dirty="0" smtClean="0"/>
              <a:t> </a:t>
            </a:r>
            <a:r>
              <a:rPr lang="en-US" dirty="0" err="1" smtClean="0"/>
              <a:t>esasına</a:t>
            </a:r>
            <a:r>
              <a:rPr lang="en-US" dirty="0" smtClean="0"/>
              <a:t> </a:t>
            </a:r>
            <a:r>
              <a:rPr lang="en-US" dirty="0" err="1" smtClean="0"/>
              <a:t>göre</a:t>
            </a:r>
            <a:r>
              <a:rPr lang="en-US" dirty="0" smtClean="0"/>
              <a:t> </a:t>
            </a:r>
            <a:r>
              <a:rPr lang="en-US" dirty="0" err="1" smtClean="0"/>
              <a:t>düzenlenmişti</a:t>
            </a:r>
            <a:r>
              <a:rPr lang="en-US" dirty="0" smtClean="0"/>
              <a:t> (</a:t>
            </a:r>
            <a:r>
              <a:rPr lang="en-US" dirty="0" err="1" smtClean="0"/>
              <a:t>Ergün</a:t>
            </a:r>
            <a:r>
              <a:rPr lang="en-US" dirty="0" smtClean="0"/>
              <a:t>, 2005a). </a:t>
            </a:r>
            <a:r>
              <a:rPr lang="en-US" dirty="0" err="1" smtClean="0"/>
              <a:t>Programda</a:t>
            </a:r>
            <a:r>
              <a:rPr lang="en-US" dirty="0" smtClean="0"/>
              <a:t>  </a:t>
            </a:r>
            <a:r>
              <a:rPr lang="en-US" dirty="0" err="1" smtClean="0"/>
              <a:t>öğrencinin</a:t>
            </a:r>
            <a:r>
              <a:rPr lang="en-US" dirty="0" smtClean="0"/>
              <a:t> </a:t>
            </a:r>
            <a:r>
              <a:rPr lang="en-US" dirty="0" err="1" smtClean="0"/>
              <a:t>kişisel</a:t>
            </a:r>
            <a:r>
              <a:rPr lang="en-US" dirty="0" smtClean="0"/>
              <a:t> </a:t>
            </a:r>
            <a:r>
              <a:rPr lang="en-US" dirty="0" err="1" smtClean="0"/>
              <a:t>ilgisi</a:t>
            </a:r>
            <a:r>
              <a:rPr lang="en-US" dirty="0" smtClean="0"/>
              <a:t> </a:t>
            </a:r>
            <a:r>
              <a:rPr lang="en-US" dirty="0" err="1" smtClean="0"/>
              <a:t>dikkate</a:t>
            </a:r>
            <a:r>
              <a:rPr lang="en-US" dirty="0" smtClean="0"/>
              <a:t> </a:t>
            </a:r>
            <a:r>
              <a:rPr lang="en-US" dirty="0" err="1" smtClean="0"/>
              <a:t>alınmış</a:t>
            </a:r>
            <a:r>
              <a:rPr lang="en-US" dirty="0" smtClean="0"/>
              <a:t>; </a:t>
            </a:r>
            <a:r>
              <a:rPr lang="en-US" dirty="0" err="1" smtClean="0"/>
              <a:t>iş</a:t>
            </a:r>
            <a:r>
              <a:rPr lang="en-US" dirty="0" smtClean="0"/>
              <a:t> </a:t>
            </a:r>
            <a:r>
              <a:rPr lang="en-US" dirty="0" err="1" smtClean="0"/>
              <a:t>eğitimine</a:t>
            </a:r>
            <a:r>
              <a:rPr lang="en-US" dirty="0" smtClean="0"/>
              <a:t> </a:t>
            </a:r>
            <a:r>
              <a:rPr lang="en-US" dirty="0" err="1" smtClean="0"/>
              <a:t>önem</a:t>
            </a:r>
            <a:r>
              <a:rPr lang="en-US" dirty="0" smtClean="0"/>
              <a:t> </a:t>
            </a:r>
            <a:r>
              <a:rPr lang="en-US" dirty="0" err="1" smtClean="0"/>
              <a:t>verilmiş</a:t>
            </a:r>
            <a:r>
              <a:rPr lang="en-US" dirty="0" smtClean="0"/>
              <a:t>, her </a:t>
            </a:r>
            <a:r>
              <a:rPr lang="en-US" dirty="0" err="1" smtClean="0"/>
              <a:t>dersin</a:t>
            </a:r>
            <a:r>
              <a:rPr lang="en-US" dirty="0" smtClean="0"/>
              <a:t> </a:t>
            </a:r>
            <a:r>
              <a:rPr lang="en-US" dirty="0" err="1" smtClean="0"/>
              <a:t>amacı</a:t>
            </a:r>
            <a:r>
              <a:rPr lang="en-US" dirty="0" smtClean="0"/>
              <a:t> </a:t>
            </a:r>
            <a:r>
              <a:rPr lang="en-US" dirty="0" err="1" smtClean="0"/>
              <a:t>ile</a:t>
            </a:r>
            <a:r>
              <a:rPr lang="en-US" dirty="0" smtClean="0"/>
              <a:t> </a:t>
            </a:r>
            <a:r>
              <a:rPr lang="en-US" dirty="0" err="1" smtClean="0"/>
              <a:t>öğretiminde</a:t>
            </a:r>
            <a:r>
              <a:rPr lang="en-US" dirty="0" smtClean="0"/>
              <a:t> </a:t>
            </a:r>
            <a:r>
              <a:rPr lang="en-US" dirty="0" err="1" smtClean="0"/>
              <a:t>yöntemler</a:t>
            </a:r>
            <a:r>
              <a:rPr lang="en-US" dirty="0" smtClean="0"/>
              <a:t> </a:t>
            </a:r>
            <a:r>
              <a:rPr lang="en-US" dirty="0" err="1" smtClean="0"/>
              <a:t>ve</a:t>
            </a:r>
            <a:r>
              <a:rPr lang="en-US" dirty="0" smtClean="0"/>
              <a:t> </a:t>
            </a:r>
            <a:r>
              <a:rPr lang="en-US" dirty="0" err="1" smtClean="0"/>
              <a:t>araç</a:t>
            </a:r>
            <a:r>
              <a:rPr lang="en-US" dirty="0" smtClean="0"/>
              <a:t> </a:t>
            </a:r>
            <a:r>
              <a:rPr lang="en-US" dirty="0" err="1" smtClean="0"/>
              <a:t>ve</a:t>
            </a:r>
            <a:r>
              <a:rPr lang="en-US" dirty="0" smtClean="0"/>
              <a:t> </a:t>
            </a:r>
            <a:r>
              <a:rPr lang="en-US" dirty="0" err="1" smtClean="0"/>
              <a:t>gereçlerden</a:t>
            </a:r>
            <a:r>
              <a:rPr lang="en-US" dirty="0" smtClean="0"/>
              <a:t> </a:t>
            </a:r>
            <a:r>
              <a:rPr lang="en-US" dirty="0" err="1" smtClean="0"/>
              <a:t>nasıl</a:t>
            </a:r>
            <a:r>
              <a:rPr lang="en-US" dirty="0" smtClean="0"/>
              <a:t> </a:t>
            </a:r>
            <a:r>
              <a:rPr lang="en-US" dirty="0" err="1" smtClean="0"/>
              <a:t>yararlanılacağı</a:t>
            </a:r>
            <a:r>
              <a:rPr lang="en-US" dirty="0" smtClean="0"/>
              <a:t> </a:t>
            </a:r>
            <a:r>
              <a:rPr lang="en-US" dirty="0" err="1" smtClean="0"/>
              <a:t>temel</a:t>
            </a:r>
            <a:r>
              <a:rPr lang="en-US" dirty="0" smtClean="0"/>
              <a:t> </a:t>
            </a:r>
            <a:r>
              <a:rPr lang="en-US" dirty="0" err="1" smtClean="0"/>
              <a:t>hatları</a:t>
            </a:r>
            <a:r>
              <a:rPr lang="en-US" dirty="0" smtClean="0"/>
              <a:t> </a:t>
            </a:r>
            <a:r>
              <a:rPr lang="en-US" dirty="0" err="1" smtClean="0"/>
              <a:t>ile</a:t>
            </a:r>
            <a:r>
              <a:rPr lang="en-US" dirty="0" smtClean="0"/>
              <a:t> </a:t>
            </a:r>
            <a:r>
              <a:rPr lang="en-US" dirty="0" err="1" smtClean="0"/>
              <a:t>belirtilmişti</a:t>
            </a:r>
            <a:r>
              <a:rPr lang="en-US" dirty="0" smtClean="0"/>
              <a:t>.</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645"/>
          <p:cNvSpPr>
            <a:spLocks noGrp="1" noChangeArrowheads="1"/>
          </p:cNvSpPr>
          <p:nvPr>
            <p:ph type="title"/>
          </p:nvPr>
        </p:nvSpPr>
        <p:spPr>
          <a:xfrm>
            <a:off x="457200" y="457200"/>
            <a:ext cx="8229600" cy="588963"/>
          </a:xfrm>
        </p:spPr>
        <p:txBody>
          <a:bodyPr>
            <a:normAutofit fontScale="90000"/>
          </a:bodyPr>
          <a:lstStyle/>
          <a:p>
            <a:pPr eaLnBrk="1" hangingPunct="1"/>
            <a:r>
              <a:rPr lang="en-US" sz="2400" b="1" smtClean="0">
                <a:solidFill>
                  <a:srgbClr val="FF0000"/>
                </a:solidFill>
              </a:rPr>
              <a:t>1926 İlkokul Programı Haftalık Ders Dağıtım Çizelgesi</a:t>
            </a:r>
            <a:r>
              <a:rPr lang="tr-TR" sz="4000" smtClean="0"/>
              <a:t> </a:t>
            </a:r>
          </a:p>
        </p:txBody>
      </p:sp>
      <p:graphicFrame>
        <p:nvGraphicFramePr>
          <p:cNvPr id="35464" name="Group 648"/>
          <p:cNvGraphicFramePr>
            <a:graphicFrameLocks noGrp="1"/>
          </p:cNvGraphicFramePr>
          <p:nvPr>
            <p:ph type="tbl" idx="1"/>
          </p:nvPr>
        </p:nvGraphicFramePr>
        <p:xfrm>
          <a:off x="395288" y="981075"/>
          <a:ext cx="8229600" cy="5334000"/>
        </p:xfrm>
        <a:graphic>
          <a:graphicData uri="http://schemas.openxmlformats.org/drawingml/2006/table">
            <a:tbl>
              <a:tblPr/>
              <a:tblGrid>
                <a:gridCol w="1092200"/>
                <a:gridCol w="1189037"/>
                <a:gridCol w="1189038"/>
                <a:gridCol w="1249362"/>
                <a:gridCol w="1130300"/>
                <a:gridCol w="1189038"/>
                <a:gridCol w="1190625"/>
              </a:tblGrid>
              <a:tr h="152400">
                <a:tc rowSpan="2" grid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DERSLER</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tr-TR"/>
                    </a:p>
                  </a:txBody>
                  <a:tcPr/>
                </a:tc>
                <a:tc gridSpan="3">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I. Devre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2">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II. Devre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r>
              <a:tr h="180975">
                <a:tc gridSpan="2" vMerge="1">
                  <a:txBody>
                    <a:bodyPr/>
                    <a:lstStyle/>
                    <a:p>
                      <a:endParaRPr lang="tr-TR"/>
                    </a:p>
                  </a:txBody>
                  <a:tcPr/>
                </a:tc>
                <a:tc hMerge="1" v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Alfabe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Kıraat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Türkçe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İmla</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Tahrir</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Gramer</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tr-TR" sz="2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El yazısı</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grid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Din Dersi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grid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Hayat Bilgisi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grid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Hesap Hendese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grid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Tarih</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563">
                <a:tc grid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Coğrafya</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grid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Tabiat Dersleri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grid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Eşya Dersleri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sz="quarter" idx="1"/>
          </p:nvPr>
        </p:nvSpPr>
        <p:spPr>
          <a:xfrm>
            <a:off x="457200" y="620713"/>
            <a:ext cx="8435975" cy="5832475"/>
          </a:xfrm>
        </p:spPr>
        <p:txBody>
          <a:bodyPr>
            <a:normAutofit/>
          </a:bodyPr>
          <a:lstStyle/>
          <a:p>
            <a:pPr eaLnBrk="1" hangingPunct="1">
              <a:lnSpc>
                <a:spcPct val="90000"/>
              </a:lnSpc>
            </a:pPr>
            <a:r>
              <a:rPr lang="en-US" sz="3500" dirty="0" err="1" smtClean="0"/>
              <a:t>Köy</a:t>
            </a:r>
            <a:r>
              <a:rPr lang="en-US" sz="3500" dirty="0" smtClean="0"/>
              <a:t> </a:t>
            </a:r>
            <a:r>
              <a:rPr lang="en-US" sz="3500" dirty="0" err="1" smtClean="0"/>
              <a:t>çocuklarını</a:t>
            </a:r>
            <a:r>
              <a:rPr lang="en-US" sz="3500" dirty="0" smtClean="0"/>
              <a:t> </a:t>
            </a:r>
            <a:r>
              <a:rPr lang="en-US" sz="3500" dirty="0" err="1" smtClean="0"/>
              <a:t>köyün</a:t>
            </a:r>
            <a:r>
              <a:rPr lang="en-US" sz="3500" dirty="0" smtClean="0"/>
              <a:t> </a:t>
            </a:r>
            <a:r>
              <a:rPr lang="en-US" sz="3500" dirty="0" err="1" smtClean="0"/>
              <a:t>ihtiyaçlarına</a:t>
            </a:r>
            <a:r>
              <a:rPr lang="en-US" sz="3500" dirty="0" smtClean="0"/>
              <a:t> </a:t>
            </a:r>
            <a:r>
              <a:rPr lang="en-US" sz="3500" dirty="0" err="1" smtClean="0"/>
              <a:t>göre</a:t>
            </a:r>
            <a:r>
              <a:rPr lang="en-US" sz="3500" dirty="0" smtClean="0"/>
              <a:t> </a:t>
            </a:r>
            <a:r>
              <a:rPr lang="en-US" sz="3500" dirty="0" err="1" smtClean="0"/>
              <a:t>yetiştirmek</a:t>
            </a:r>
            <a:r>
              <a:rPr lang="en-US" sz="3500" dirty="0" smtClean="0"/>
              <a:t> </a:t>
            </a:r>
            <a:r>
              <a:rPr lang="en-US" sz="3500" dirty="0" err="1" smtClean="0"/>
              <a:t>için</a:t>
            </a:r>
            <a:r>
              <a:rPr lang="en-US" sz="3500" dirty="0" smtClean="0"/>
              <a:t>, </a:t>
            </a:r>
            <a:r>
              <a:rPr lang="en-US" sz="3500" dirty="0" err="1" smtClean="0"/>
              <a:t>şehir</a:t>
            </a:r>
            <a:r>
              <a:rPr lang="en-US" sz="3500" dirty="0" smtClean="0"/>
              <a:t> </a:t>
            </a:r>
            <a:r>
              <a:rPr lang="en-US" sz="3500" dirty="0" err="1" smtClean="0"/>
              <a:t>okulları</a:t>
            </a:r>
            <a:r>
              <a:rPr lang="en-US" sz="3500" dirty="0" smtClean="0"/>
              <a:t> </a:t>
            </a:r>
            <a:r>
              <a:rPr lang="en-US" sz="3500" dirty="0" err="1" smtClean="0"/>
              <a:t>programının</a:t>
            </a:r>
            <a:r>
              <a:rPr lang="en-US" sz="3500" dirty="0" smtClean="0"/>
              <a:t> </a:t>
            </a:r>
            <a:r>
              <a:rPr lang="en-US" sz="3500" dirty="0" err="1" smtClean="0"/>
              <a:t>esasları</a:t>
            </a:r>
            <a:r>
              <a:rPr lang="en-US" sz="3500" dirty="0" smtClean="0"/>
              <a:t> </a:t>
            </a:r>
            <a:r>
              <a:rPr lang="en-US" sz="3500" dirty="0" err="1" smtClean="0"/>
              <a:t>temel</a:t>
            </a:r>
            <a:r>
              <a:rPr lang="en-US" sz="3500" dirty="0" smtClean="0"/>
              <a:t> </a:t>
            </a:r>
            <a:r>
              <a:rPr lang="en-US" sz="3500" dirty="0" err="1" smtClean="0"/>
              <a:t>alınarak</a:t>
            </a:r>
            <a:r>
              <a:rPr lang="en-US" sz="3500" dirty="0" smtClean="0"/>
              <a:t> “</a:t>
            </a:r>
            <a:r>
              <a:rPr lang="en-US" sz="3500" dirty="0" err="1" smtClean="0"/>
              <a:t>Köy</a:t>
            </a:r>
            <a:r>
              <a:rPr lang="en-US" sz="3500" dirty="0" smtClean="0"/>
              <a:t> </a:t>
            </a:r>
            <a:r>
              <a:rPr lang="en-US" sz="3500" dirty="0" err="1" smtClean="0"/>
              <a:t>Mektepleri</a:t>
            </a:r>
            <a:r>
              <a:rPr lang="en-US" sz="3500" dirty="0" smtClean="0"/>
              <a:t>, </a:t>
            </a:r>
            <a:r>
              <a:rPr lang="en-US" sz="3500" dirty="0" err="1" smtClean="0"/>
              <a:t>Müfredat</a:t>
            </a:r>
            <a:r>
              <a:rPr lang="en-US" sz="3500" dirty="0" smtClean="0"/>
              <a:t> </a:t>
            </a:r>
            <a:r>
              <a:rPr lang="en-US" sz="3500" dirty="0" err="1" smtClean="0"/>
              <a:t>Programı</a:t>
            </a:r>
            <a:r>
              <a:rPr lang="en-US" sz="3500" dirty="0" smtClean="0"/>
              <a:t>” </a:t>
            </a:r>
            <a:r>
              <a:rPr lang="en-US" sz="3500" dirty="0" err="1" smtClean="0"/>
              <a:t>hazırlanmıştı</a:t>
            </a:r>
            <a:r>
              <a:rPr lang="en-US" sz="3500" dirty="0" smtClean="0"/>
              <a:t>. </a:t>
            </a:r>
            <a:r>
              <a:rPr lang="en-US" sz="3500" dirty="0" err="1" smtClean="0"/>
              <a:t>Eğitim</a:t>
            </a:r>
            <a:r>
              <a:rPr lang="en-US" sz="3500" dirty="0" smtClean="0"/>
              <a:t> </a:t>
            </a:r>
            <a:r>
              <a:rPr lang="en-US" sz="3500" dirty="0" err="1" smtClean="0"/>
              <a:t>programlarındaki</a:t>
            </a:r>
            <a:r>
              <a:rPr lang="en-US" sz="3500" dirty="0" smtClean="0"/>
              <a:t> </a:t>
            </a:r>
            <a:r>
              <a:rPr lang="en-US" sz="3500" dirty="0" err="1" smtClean="0"/>
              <a:t>bu</a:t>
            </a:r>
            <a:r>
              <a:rPr lang="en-US" sz="3500" dirty="0" smtClean="0"/>
              <a:t> </a:t>
            </a:r>
            <a:r>
              <a:rPr lang="en-US" sz="3500" dirty="0" err="1" smtClean="0"/>
              <a:t>değişikliğin</a:t>
            </a:r>
            <a:r>
              <a:rPr lang="en-US" sz="3500" dirty="0" smtClean="0"/>
              <a:t> </a:t>
            </a:r>
            <a:r>
              <a:rPr lang="en-US" sz="3500" dirty="0" err="1" smtClean="0"/>
              <a:t>özünü</a:t>
            </a:r>
            <a:r>
              <a:rPr lang="en-US" sz="3500" dirty="0" smtClean="0"/>
              <a:t> </a:t>
            </a:r>
            <a:r>
              <a:rPr lang="en-US" sz="3500" dirty="0" err="1" smtClean="0"/>
              <a:t>laiklik</a:t>
            </a:r>
            <a:r>
              <a:rPr lang="en-US" sz="3500" dirty="0" smtClean="0"/>
              <a:t>, </a:t>
            </a:r>
            <a:r>
              <a:rPr lang="en-US" sz="3500" dirty="0" err="1" smtClean="0"/>
              <a:t>batıya</a:t>
            </a:r>
            <a:r>
              <a:rPr lang="en-US" sz="3500" dirty="0" smtClean="0"/>
              <a:t> </a:t>
            </a:r>
            <a:r>
              <a:rPr lang="en-US" sz="3500" dirty="0" err="1" smtClean="0"/>
              <a:t>dönüş</a:t>
            </a:r>
            <a:r>
              <a:rPr lang="en-US" sz="3500" dirty="0" smtClean="0"/>
              <a:t> </a:t>
            </a:r>
            <a:r>
              <a:rPr lang="en-US" sz="3500" dirty="0" err="1" smtClean="0"/>
              <a:t>ve</a:t>
            </a:r>
            <a:r>
              <a:rPr lang="en-US" sz="3500" dirty="0" smtClean="0"/>
              <a:t> </a:t>
            </a:r>
            <a:r>
              <a:rPr lang="en-US" sz="3500" dirty="0" err="1" smtClean="0"/>
              <a:t>müsbet</a:t>
            </a:r>
            <a:r>
              <a:rPr lang="en-US" sz="3500" dirty="0" smtClean="0"/>
              <a:t> </a:t>
            </a:r>
            <a:r>
              <a:rPr lang="en-US" sz="3500" dirty="0" err="1" smtClean="0"/>
              <a:t>bilimler</a:t>
            </a:r>
            <a:r>
              <a:rPr lang="en-US" sz="3500" dirty="0" smtClean="0"/>
              <a:t> </a:t>
            </a:r>
            <a:r>
              <a:rPr lang="en-US" sz="3500" dirty="0" err="1" smtClean="0"/>
              <a:t>oluşturmuştu</a:t>
            </a:r>
            <a:r>
              <a:rPr lang="tr-TR" sz="3500" dirty="0" smtClean="0"/>
              <a:t>.</a:t>
            </a:r>
          </a:p>
          <a:p>
            <a:pPr eaLnBrk="1" hangingPunct="1">
              <a:lnSpc>
                <a:spcPct val="90000"/>
              </a:lnSpc>
              <a:buFont typeface="Wingdings" pitchFamily="2" charset="2"/>
              <a:buNone/>
            </a:pPr>
            <a:r>
              <a:rPr lang="tr-TR" sz="3500" dirty="0" smtClean="0"/>
              <a:t>	</a:t>
            </a:r>
            <a:r>
              <a:rPr lang="en-US" sz="3500" dirty="0" smtClean="0"/>
              <a:t>1927 </a:t>
            </a:r>
            <a:r>
              <a:rPr lang="en-US" sz="3500" dirty="0" err="1" smtClean="0"/>
              <a:t>yılında</a:t>
            </a:r>
            <a:r>
              <a:rPr lang="en-US" sz="3500" dirty="0" smtClean="0"/>
              <a:t> </a:t>
            </a:r>
            <a:r>
              <a:rPr lang="en-US" sz="3500" dirty="0" err="1" smtClean="0"/>
              <a:t>hazırlanan</a:t>
            </a:r>
            <a:r>
              <a:rPr lang="en-US" sz="3500" dirty="0" smtClean="0"/>
              <a:t> </a:t>
            </a:r>
            <a:r>
              <a:rPr lang="en-US" sz="3500" dirty="0" err="1" smtClean="0"/>
              <a:t>üç</a:t>
            </a:r>
            <a:r>
              <a:rPr lang="en-US" sz="3500" dirty="0" smtClean="0"/>
              <a:t> </a:t>
            </a:r>
            <a:r>
              <a:rPr lang="en-US" sz="3500" dirty="0" err="1" smtClean="0"/>
              <a:t>sınıflı</a:t>
            </a:r>
            <a:r>
              <a:rPr lang="en-US" sz="3500" dirty="0" smtClean="0"/>
              <a:t> </a:t>
            </a:r>
            <a:r>
              <a:rPr lang="en-US" sz="3500" dirty="0" err="1" smtClean="0"/>
              <a:t>köy</a:t>
            </a:r>
            <a:r>
              <a:rPr lang="en-US" sz="3500" dirty="0" smtClean="0"/>
              <a:t> </a:t>
            </a:r>
            <a:r>
              <a:rPr lang="en-US" sz="3500" dirty="0" err="1" smtClean="0"/>
              <a:t>ilkokul</a:t>
            </a:r>
            <a:r>
              <a:rPr lang="en-US" sz="3500" dirty="0" smtClean="0"/>
              <a:t> </a:t>
            </a:r>
            <a:r>
              <a:rPr lang="en-US" sz="3500" dirty="0" err="1" smtClean="0"/>
              <a:t>programının</a:t>
            </a:r>
            <a:r>
              <a:rPr lang="en-US" sz="3500" dirty="0" smtClean="0"/>
              <a:t> </a:t>
            </a:r>
            <a:r>
              <a:rPr lang="en-US" sz="3500" dirty="0" err="1" smtClean="0"/>
              <a:t>haftalık</a:t>
            </a:r>
            <a:r>
              <a:rPr lang="en-US" sz="3500" dirty="0" smtClean="0"/>
              <a:t> </a:t>
            </a:r>
            <a:r>
              <a:rPr lang="en-US" sz="3500" dirty="0" err="1" smtClean="0"/>
              <a:t>ders</a:t>
            </a:r>
            <a:r>
              <a:rPr lang="en-US" sz="3500" dirty="0" smtClean="0"/>
              <a:t> </a:t>
            </a:r>
            <a:r>
              <a:rPr lang="en-US" sz="3500" dirty="0" err="1" smtClean="0"/>
              <a:t>dağıtım</a:t>
            </a:r>
            <a:r>
              <a:rPr lang="en-US" sz="3500" dirty="0" smtClean="0"/>
              <a:t> </a:t>
            </a:r>
            <a:r>
              <a:rPr lang="en-US" sz="3500" dirty="0" err="1" smtClean="0"/>
              <a:t>çizelgesi</a:t>
            </a:r>
            <a:r>
              <a:rPr lang="en-US" sz="3500" dirty="0" smtClean="0"/>
              <a:t> </a:t>
            </a:r>
            <a:r>
              <a:rPr lang="tr-TR" sz="3500" dirty="0" smtClean="0"/>
              <a:t>aşağıdaki  t</a:t>
            </a:r>
            <a:r>
              <a:rPr lang="en-US" sz="3500" dirty="0" err="1" smtClean="0"/>
              <a:t>ablo</a:t>
            </a:r>
            <a:r>
              <a:rPr lang="tr-TR" sz="3500" dirty="0" smtClean="0"/>
              <a:t>da</a:t>
            </a:r>
            <a:r>
              <a:rPr lang="en-US" sz="3500" dirty="0" smtClean="0"/>
              <a:t> </a:t>
            </a:r>
            <a:r>
              <a:rPr lang="en-US" sz="3500" dirty="0" err="1" smtClean="0"/>
              <a:t>sunulmuştur</a:t>
            </a:r>
            <a:r>
              <a:rPr lang="en-US" sz="3500" dirty="0" smtClean="0"/>
              <a:t>.</a:t>
            </a:r>
            <a:endParaRPr lang="tr-TR" sz="35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6"/>
          <p:cNvPicPr>
            <a:picLocks noChangeAspect="1" noChangeArrowheads="1"/>
          </p:cNvPicPr>
          <p:nvPr/>
        </p:nvPicPr>
        <p:blipFill>
          <a:blip r:embed="rId2"/>
          <a:srcRect l="14766" t="26459" r="19089" b="21584"/>
          <a:stretch>
            <a:fillRect/>
          </a:stretch>
        </p:blipFill>
        <p:spPr bwMode="auto">
          <a:xfrm>
            <a:off x="-3175" y="1196975"/>
            <a:ext cx="9074150" cy="4454525"/>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en-US" dirty="0" smtClean="0"/>
              <a:t>1936 </a:t>
            </a:r>
            <a:r>
              <a:rPr lang="en-US" dirty="0" err="1" smtClean="0"/>
              <a:t>programı</a:t>
            </a:r>
            <a:r>
              <a:rPr lang="en-US" dirty="0" smtClean="0"/>
              <a:t>, 1926 </a:t>
            </a:r>
            <a:r>
              <a:rPr lang="en-US" dirty="0" err="1" smtClean="0"/>
              <a:t>programının</a:t>
            </a:r>
            <a:r>
              <a:rPr lang="en-US" dirty="0" smtClean="0"/>
              <a:t> </a:t>
            </a:r>
            <a:r>
              <a:rPr lang="en-US" dirty="0" err="1" smtClean="0"/>
              <a:t>günün</a:t>
            </a:r>
            <a:r>
              <a:rPr lang="en-US" dirty="0" smtClean="0"/>
              <a:t> </a:t>
            </a:r>
            <a:r>
              <a:rPr lang="en-US" dirty="0" err="1" smtClean="0"/>
              <a:t>ihtiyaçları</a:t>
            </a:r>
            <a:r>
              <a:rPr lang="en-US" dirty="0" smtClean="0"/>
              <a:t> </a:t>
            </a:r>
            <a:r>
              <a:rPr lang="en-US" dirty="0" err="1" smtClean="0"/>
              <a:t>doğrultusunda</a:t>
            </a:r>
            <a:r>
              <a:rPr lang="en-US" dirty="0" smtClean="0"/>
              <a:t> </a:t>
            </a:r>
            <a:r>
              <a:rPr lang="en-US" dirty="0" err="1" smtClean="0"/>
              <a:t>gözden</a:t>
            </a:r>
            <a:r>
              <a:rPr lang="en-US" dirty="0" smtClean="0"/>
              <a:t> </a:t>
            </a:r>
            <a:r>
              <a:rPr lang="en-US" dirty="0" err="1" smtClean="0"/>
              <a:t>geçirilmesiyle</a:t>
            </a:r>
            <a:r>
              <a:rPr lang="en-US" dirty="0" smtClean="0"/>
              <a:t> </a:t>
            </a:r>
            <a:r>
              <a:rPr lang="en-US" dirty="0" err="1" smtClean="0"/>
              <a:t>geliştirilmişti</a:t>
            </a:r>
            <a:r>
              <a:rPr lang="en-US" dirty="0" smtClean="0"/>
              <a:t>. 1936 </a:t>
            </a:r>
            <a:r>
              <a:rPr lang="en-US" dirty="0" err="1" smtClean="0"/>
              <a:t>programı</a:t>
            </a:r>
            <a:r>
              <a:rPr lang="en-US" dirty="0" smtClean="0"/>
              <a:t>, her </a:t>
            </a:r>
            <a:r>
              <a:rPr lang="en-US" dirty="0" err="1" smtClean="0"/>
              <a:t>şeyden</a:t>
            </a:r>
            <a:r>
              <a:rPr lang="en-US" dirty="0" smtClean="0"/>
              <a:t> </a:t>
            </a:r>
            <a:r>
              <a:rPr lang="en-US" dirty="0" err="1" smtClean="0"/>
              <a:t>önce</a:t>
            </a:r>
            <a:r>
              <a:rPr lang="en-US" dirty="0" smtClean="0"/>
              <a:t> </a:t>
            </a:r>
            <a:r>
              <a:rPr lang="en-US" dirty="0" err="1" smtClean="0"/>
              <a:t>millî</a:t>
            </a:r>
            <a:r>
              <a:rPr lang="en-US" dirty="0" smtClean="0"/>
              <a:t> </a:t>
            </a:r>
            <a:r>
              <a:rPr lang="en-US" dirty="0" err="1" smtClean="0"/>
              <a:t>bir</a:t>
            </a:r>
            <a:r>
              <a:rPr lang="en-US" dirty="0" smtClean="0"/>
              <a:t> </a:t>
            </a:r>
            <a:r>
              <a:rPr lang="en-US" dirty="0" err="1" smtClean="0"/>
              <a:t>nitelik</a:t>
            </a:r>
            <a:r>
              <a:rPr lang="en-US" dirty="0" smtClean="0"/>
              <a:t> </a:t>
            </a:r>
            <a:r>
              <a:rPr lang="en-US" dirty="0" err="1" smtClean="0"/>
              <a:t>taşımaktaydı</a:t>
            </a:r>
            <a:r>
              <a:rPr lang="en-US" dirty="0" smtClean="0"/>
              <a:t>. </a:t>
            </a:r>
            <a:r>
              <a:rPr lang="en-US" dirty="0" err="1" smtClean="0"/>
              <a:t>Programların</a:t>
            </a:r>
            <a:r>
              <a:rPr lang="en-US" dirty="0" smtClean="0"/>
              <a:t> </a:t>
            </a:r>
            <a:r>
              <a:rPr lang="en-US" dirty="0" err="1" smtClean="0"/>
              <a:t>temel</a:t>
            </a:r>
            <a:r>
              <a:rPr lang="en-US" dirty="0" smtClean="0"/>
              <a:t> </a:t>
            </a:r>
            <a:r>
              <a:rPr lang="en-US" dirty="0" err="1" smtClean="0"/>
              <a:t>felsefesini</a:t>
            </a:r>
            <a:r>
              <a:rPr lang="en-US" dirty="0" smtClean="0"/>
              <a:t>, </a:t>
            </a:r>
            <a:r>
              <a:rPr lang="en-US" dirty="0" err="1" smtClean="0"/>
              <a:t>yeni</a:t>
            </a:r>
            <a:r>
              <a:rPr lang="en-US" dirty="0" smtClean="0"/>
              <a:t> </a:t>
            </a:r>
            <a:r>
              <a:rPr lang="en-US" dirty="0" err="1" smtClean="0"/>
              <a:t>nesillere</a:t>
            </a:r>
            <a:r>
              <a:rPr lang="en-US" dirty="0" smtClean="0"/>
              <a:t> </a:t>
            </a:r>
            <a:r>
              <a:rPr lang="en-US" dirty="0" err="1" smtClean="0"/>
              <a:t>cumhuriyet</a:t>
            </a:r>
            <a:r>
              <a:rPr lang="en-US" dirty="0" smtClean="0"/>
              <a:t> </a:t>
            </a:r>
            <a:r>
              <a:rPr lang="en-US" dirty="0" err="1" smtClean="0"/>
              <a:t>rejimini</a:t>
            </a:r>
            <a:r>
              <a:rPr lang="en-US" dirty="0" smtClean="0"/>
              <a:t> </a:t>
            </a:r>
            <a:r>
              <a:rPr lang="en-US" dirty="0" err="1" smtClean="0"/>
              <a:t>benimsetmek</a:t>
            </a:r>
            <a:r>
              <a:rPr lang="en-US" dirty="0" smtClean="0"/>
              <a:t> </a:t>
            </a:r>
            <a:r>
              <a:rPr lang="en-US" dirty="0" err="1" smtClean="0"/>
              <a:t>oluşturmuştu</a:t>
            </a:r>
            <a:r>
              <a:rPr lang="en-US" dirty="0" smtClean="0"/>
              <a:t>. </a:t>
            </a:r>
            <a:r>
              <a:rPr lang="en-US" dirty="0" err="1" smtClean="0"/>
              <a:t>Programda</a:t>
            </a:r>
            <a:r>
              <a:rPr lang="en-US" dirty="0" smtClean="0"/>
              <a:t> “</a:t>
            </a:r>
            <a:r>
              <a:rPr lang="en-US" dirty="0" err="1" smtClean="0"/>
              <a:t>İlkokulun</a:t>
            </a:r>
            <a:r>
              <a:rPr lang="en-US" dirty="0" smtClean="0"/>
              <a:t> </a:t>
            </a:r>
            <a:r>
              <a:rPr lang="en-US" dirty="0" err="1" smtClean="0"/>
              <a:t>Hedefleri</a:t>
            </a:r>
            <a:r>
              <a:rPr lang="en-US" dirty="0" smtClean="0"/>
              <a:t>” </a:t>
            </a:r>
            <a:r>
              <a:rPr lang="en-US" dirty="0" err="1" smtClean="0"/>
              <a:t>başlığını</a:t>
            </a:r>
            <a:r>
              <a:rPr lang="en-US" dirty="0" smtClean="0"/>
              <a:t> </a:t>
            </a:r>
            <a:r>
              <a:rPr lang="en-US" dirty="0" err="1" smtClean="0"/>
              <a:t>taşıyan</a:t>
            </a:r>
            <a:r>
              <a:rPr lang="en-US" dirty="0" smtClean="0"/>
              <a:t> ilk </a:t>
            </a:r>
            <a:r>
              <a:rPr lang="en-US" dirty="0" err="1" smtClean="0"/>
              <a:t>bölümde</a:t>
            </a:r>
            <a:r>
              <a:rPr lang="en-US" dirty="0" smtClean="0"/>
              <a:t> “</a:t>
            </a:r>
            <a:r>
              <a:rPr lang="en-US" dirty="0" err="1" smtClean="0"/>
              <a:t>Ulusal</a:t>
            </a:r>
            <a:r>
              <a:rPr lang="en-US" dirty="0" smtClean="0"/>
              <a:t> </a:t>
            </a:r>
            <a:r>
              <a:rPr lang="en-US" dirty="0" err="1" smtClean="0"/>
              <a:t>Eğitim</a:t>
            </a:r>
            <a:r>
              <a:rPr lang="en-US" dirty="0" smtClean="0"/>
              <a:t>”  </a:t>
            </a:r>
            <a:r>
              <a:rPr lang="en-US" dirty="0" err="1" smtClean="0"/>
              <a:t>ilkelerine</a:t>
            </a:r>
            <a:r>
              <a:rPr lang="en-US" dirty="0" smtClean="0"/>
              <a:t> </a:t>
            </a:r>
            <a:r>
              <a:rPr lang="en-US" dirty="0" err="1" smtClean="0"/>
              <a:t>yer</a:t>
            </a:r>
            <a:r>
              <a:rPr lang="en-US" dirty="0" smtClean="0"/>
              <a:t> </a:t>
            </a:r>
            <a:r>
              <a:rPr lang="en-US" dirty="0" err="1" smtClean="0"/>
              <a:t>verilmiş</a:t>
            </a:r>
            <a:r>
              <a:rPr lang="en-US" dirty="0" smtClean="0"/>
              <a:t> </a:t>
            </a:r>
            <a:r>
              <a:rPr lang="en-US" dirty="0" err="1" smtClean="0"/>
              <a:t>ve</a:t>
            </a:r>
            <a:r>
              <a:rPr lang="en-US" dirty="0" smtClean="0"/>
              <a:t> “</a:t>
            </a:r>
            <a:r>
              <a:rPr lang="en-US" dirty="0" err="1" smtClean="0"/>
              <a:t>İlkokul</a:t>
            </a:r>
            <a:r>
              <a:rPr lang="en-US" dirty="0" smtClean="0"/>
              <a:t> </a:t>
            </a:r>
            <a:r>
              <a:rPr lang="en-US" dirty="0" err="1" smtClean="0"/>
              <a:t>Eğitim</a:t>
            </a:r>
            <a:r>
              <a:rPr lang="en-US" dirty="0" smtClean="0"/>
              <a:t> </a:t>
            </a:r>
            <a:r>
              <a:rPr lang="en-US" dirty="0" err="1" smtClean="0"/>
              <a:t>ve</a:t>
            </a:r>
            <a:r>
              <a:rPr lang="en-US" dirty="0" smtClean="0"/>
              <a:t> </a:t>
            </a:r>
            <a:r>
              <a:rPr lang="en-US" dirty="0" err="1" smtClean="0"/>
              <a:t>Öğretim</a:t>
            </a:r>
            <a:r>
              <a:rPr lang="en-US" dirty="0" smtClean="0"/>
              <a:t> </a:t>
            </a:r>
            <a:r>
              <a:rPr lang="en-US" dirty="0" err="1" smtClean="0"/>
              <a:t>İlkeleri</a:t>
            </a:r>
            <a:r>
              <a:rPr lang="en-US" dirty="0" smtClean="0"/>
              <a:t>” </a:t>
            </a:r>
            <a:r>
              <a:rPr lang="en-US" dirty="0" err="1" smtClean="0"/>
              <a:t>üzerinde</a:t>
            </a:r>
            <a:r>
              <a:rPr lang="en-US" dirty="0" smtClean="0"/>
              <a:t> </a:t>
            </a:r>
            <a:r>
              <a:rPr lang="en-US" dirty="0" err="1" smtClean="0"/>
              <a:t>durulmuştu</a:t>
            </a:r>
            <a:r>
              <a:rPr lang="tr-TR" dirty="0" smtClean="0"/>
              <a:t>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r>
              <a:rPr lang="en-US" sz="3600" b="1" smtClean="0"/>
              <a:t>1936 İlkokul Programı </a:t>
            </a:r>
            <a:r>
              <a:rPr lang="tr-TR" sz="3600" b="1" smtClean="0"/>
              <a:t/>
            </a:r>
            <a:br>
              <a:rPr lang="tr-TR" sz="3600" b="1" smtClean="0"/>
            </a:br>
            <a:r>
              <a:rPr lang="en-US" sz="3600" b="1" smtClean="0"/>
              <a:t>Haftalık Ders Dağıtım Çizelgesi</a:t>
            </a:r>
            <a:endParaRPr lang="tr-TR" sz="3600" b="1" smtClean="0"/>
          </a:p>
        </p:txBody>
      </p:sp>
      <p:pic>
        <p:nvPicPr>
          <p:cNvPr id="43011" name="Picture 5"/>
          <p:cNvPicPr>
            <a:picLocks noChangeAspect="1" noChangeArrowheads="1"/>
          </p:cNvPicPr>
          <p:nvPr/>
        </p:nvPicPr>
        <p:blipFill>
          <a:blip r:embed="rId2"/>
          <a:srcRect l="25404" t="45375" r="26758" b="17770"/>
          <a:stretch>
            <a:fillRect/>
          </a:stretch>
        </p:blipFill>
        <p:spPr bwMode="auto">
          <a:xfrm>
            <a:off x="395288" y="2205038"/>
            <a:ext cx="8424862" cy="4056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20000"/>
          </a:bodyPr>
          <a:lstStyle/>
          <a:p>
            <a:r>
              <a:rPr lang="en-US" dirty="0" smtClean="0"/>
              <a:t>1939 </a:t>
            </a:r>
            <a:r>
              <a:rPr lang="en-US" dirty="0" err="1" smtClean="0"/>
              <a:t>yılında</a:t>
            </a:r>
            <a:r>
              <a:rPr lang="en-US" dirty="0" smtClean="0"/>
              <a:t> ilk </a:t>
            </a:r>
            <a:r>
              <a:rPr lang="en-US" dirty="0" err="1" smtClean="0"/>
              <a:t>kez</a:t>
            </a:r>
            <a:r>
              <a:rPr lang="en-US" dirty="0" smtClean="0"/>
              <a:t> </a:t>
            </a:r>
            <a:r>
              <a:rPr lang="en-US" dirty="0" err="1" smtClean="0"/>
              <a:t>toplanan</a:t>
            </a:r>
            <a:r>
              <a:rPr lang="en-US" dirty="0" smtClean="0"/>
              <a:t> I. </a:t>
            </a:r>
            <a:r>
              <a:rPr lang="en-US" dirty="0" err="1" smtClean="0"/>
              <a:t>Millî</a:t>
            </a:r>
            <a:r>
              <a:rPr lang="en-US" dirty="0" smtClean="0"/>
              <a:t> </a:t>
            </a:r>
            <a:r>
              <a:rPr lang="en-US" dirty="0" err="1" smtClean="0"/>
              <a:t>Eğitim</a:t>
            </a:r>
            <a:r>
              <a:rPr lang="en-US" dirty="0" smtClean="0"/>
              <a:t> </a:t>
            </a:r>
            <a:r>
              <a:rPr lang="en-US" dirty="0" err="1" smtClean="0"/>
              <a:t>Şûrası</a:t>
            </a:r>
            <a:r>
              <a:rPr lang="en-US" dirty="0" smtClean="0"/>
              <a:t> </a:t>
            </a:r>
            <a:r>
              <a:rPr lang="en-US" dirty="0" err="1" smtClean="0"/>
              <a:t>kararlarıyla</a:t>
            </a:r>
            <a:r>
              <a:rPr lang="en-US" dirty="0" smtClean="0"/>
              <a:t>, </a:t>
            </a:r>
            <a:r>
              <a:rPr lang="en-US" dirty="0" err="1" smtClean="0"/>
              <a:t>köylerdeki</a:t>
            </a:r>
            <a:r>
              <a:rPr lang="en-US" dirty="0" smtClean="0"/>
              <a:t> </a:t>
            </a:r>
            <a:r>
              <a:rPr lang="en-US" dirty="0" err="1" smtClean="0"/>
              <a:t>eğitimin</a:t>
            </a:r>
            <a:r>
              <a:rPr lang="en-US" dirty="0" smtClean="0"/>
              <a:t> </a:t>
            </a:r>
            <a:r>
              <a:rPr lang="en-US" dirty="0" err="1" smtClean="0"/>
              <a:t>kalitesini</a:t>
            </a:r>
            <a:r>
              <a:rPr lang="en-US" dirty="0" smtClean="0"/>
              <a:t> </a:t>
            </a:r>
            <a:r>
              <a:rPr lang="en-US" dirty="0" err="1" smtClean="0"/>
              <a:t>arttırmak</a:t>
            </a:r>
            <a:r>
              <a:rPr lang="en-US" dirty="0" smtClean="0"/>
              <a:t> </a:t>
            </a:r>
            <a:r>
              <a:rPr lang="en-US" dirty="0" err="1" smtClean="0"/>
              <a:t>ve</a:t>
            </a:r>
            <a:r>
              <a:rPr lang="en-US" dirty="0" smtClean="0"/>
              <a:t> </a:t>
            </a:r>
            <a:r>
              <a:rPr lang="en-US" dirty="0" err="1" smtClean="0"/>
              <a:t>köy</a:t>
            </a:r>
            <a:r>
              <a:rPr lang="en-US" dirty="0" smtClean="0"/>
              <a:t> </a:t>
            </a:r>
            <a:r>
              <a:rPr lang="en-US" dirty="0" err="1" smtClean="0"/>
              <a:t>ile</a:t>
            </a:r>
            <a:r>
              <a:rPr lang="en-US" dirty="0" smtClean="0"/>
              <a:t> </a:t>
            </a:r>
            <a:r>
              <a:rPr lang="en-US" dirty="0" err="1" smtClean="0"/>
              <a:t>kent</a:t>
            </a:r>
            <a:r>
              <a:rPr lang="en-US" dirty="0" smtClean="0"/>
              <a:t> </a:t>
            </a:r>
            <a:r>
              <a:rPr lang="en-US" dirty="0" err="1" smtClean="0"/>
              <a:t>çocuklarını</a:t>
            </a:r>
            <a:r>
              <a:rPr lang="en-US" dirty="0" smtClean="0"/>
              <a:t> </a:t>
            </a:r>
            <a:r>
              <a:rPr lang="en-US" dirty="0" err="1" smtClean="0"/>
              <a:t>eşit</a:t>
            </a:r>
            <a:r>
              <a:rPr lang="en-US" dirty="0" smtClean="0"/>
              <a:t> hale </a:t>
            </a:r>
            <a:r>
              <a:rPr lang="en-US" dirty="0" err="1" smtClean="0"/>
              <a:t>getirmek</a:t>
            </a:r>
            <a:r>
              <a:rPr lang="en-US" dirty="0" smtClean="0"/>
              <a:t> </a:t>
            </a:r>
            <a:r>
              <a:rPr lang="en-US" dirty="0" err="1" smtClean="0"/>
              <a:t>amacıyla</a:t>
            </a:r>
            <a:r>
              <a:rPr lang="en-US" dirty="0" smtClean="0"/>
              <a:t> </a:t>
            </a:r>
            <a:r>
              <a:rPr lang="en-US" dirty="0" err="1" smtClean="0"/>
              <a:t>üç</a:t>
            </a:r>
            <a:r>
              <a:rPr lang="en-US" dirty="0" smtClean="0"/>
              <a:t> </a:t>
            </a:r>
            <a:r>
              <a:rPr lang="en-US" dirty="0" err="1" smtClean="0"/>
              <a:t>sınıflı</a:t>
            </a:r>
            <a:r>
              <a:rPr lang="en-US" dirty="0" smtClean="0"/>
              <a:t> </a:t>
            </a:r>
            <a:r>
              <a:rPr lang="en-US" dirty="0" err="1" smtClean="0"/>
              <a:t>ve</a:t>
            </a:r>
            <a:r>
              <a:rPr lang="en-US" dirty="0" smtClean="0"/>
              <a:t> </a:t>
            </a:r>
            <a:r>
              <a:rPr lang="en-US" dirty="0" err="1" smtClean="0"/>
              <a:t>tek</a:t>
            </a:r>
            <a:r>
              <a:rPr lang="en-US" dirty="0" smtClean="0"/>
              <a:t> </a:t>
            </a:r>
            <a:r>
              <a:rPr lang="en-US" dirty="0" err="1" smtClean="0"/>
              <a:t>eğitmenli</a:t>
            </a:r>
            <a:r>
              <a:rPr lang="en-US" dirty="0" smtClean="0"/>
              <a:t> </a:t>
            </a:r>
            <a:r>
              <a:rPr lang="en-US" dirty="0" err="1" smtClean="0"/>
              <a:t>köy</a:t>
            </a:r>
            <a:r>
              <a:rPr lang="en-US" dirty="0" smtClean="0"/>
              <a:t> </a:t>
            </a:r>
            <a:r>
              <a:rPr lang="en-US" dirty="0" err="1" smtClean="0"/>
              <a:t>okulları</a:t>
            </a:r>
            <a:r>
              <a:rPr lang="en-US" dirty="0" smtClean="0"/>
              <a:t> </a:t>
            </a:r>
            <a:r>
              <a:rPr lang="en-US" dirty="0" err="1" smtClean="0"/>
              <a:t>beş</a:t>
            </a:r>
            <a:r>
              <a:rPr lang="en-US" dirty="0" smtClean="0"/>
              <a:t> </a:t>
            </a:r>
            <a:r>
              <a:rPr lang="en-US" dirty="0" err="1" smtClean="0"/>
              <a:t>yıla</a:t>
            </a:r>
            <a:r>
              <a:rPr lang="en-US" dirty="0" smtClean="0"/>
              <a:t> </a:t>
            </a:r>
            <a:r>
              <a:rPr lang="en-US" dirty="0" err="1" smtClean="0"/>
              <a:t>çıkarılmış</a:t>
            </a:r>
            <a:r>
              <a:rPr lang="en-US" dirty="0" smtClean="0"/>
              <a:t> </a:t>
            </a:r>
            <a:r>
              <a:rPr lang="en-US" dirty="0" err="1" smtClean="0"/>
              <a:t>ve</a:t>
            </a:r>
            <a:r>
              <a:rPr lang="en-US" dirty="0" smtClean="0"/>
              <a:t>  1939-1940 </a:t>
            </a:r>
            <a:r>
              <a:rPr lang="en-US" dirty="0" err="1" smtClean="0"/>
              <a:t>öğretim</a:t>
            </a:r>
            <a:r>
              <a:rPr lang="en-US" dirty="0" smtClean="0"/>
              <a:t> </a:t>
            </a:r>
            <a:r>
              <a:rPr lang="en-US" dirty="0" err="1" smtClean="0"/>
              <a:t>yılında</a:t>
            </a:r>
            <a:r>
              <a:rPr lang="en-US" dirty="0" smtClean="0"/>
              <a:t>, </a:t>
            </a:r>
            <a:r>
              <a:rPr lang="en-US" dirty="0" err="1" smtClean="0"/>
              <a:t>hazırlanan</a:t>
            </a:r>
            <a:r>
              <a:rPr lang="en-US" dirty="0" smtClean="0"/>
              <a:t> </a:t>
            </a:r>
            <a:r>
              <a:rPr lang="en-US" b="1" dirty="0" smtClean="0"/>
              <a:t>“</a:t>
            </a:r>
            <a:r>
              <a:rPr lang="en-US" b="1" dirty="0" err="1" smtClean="0"/>
              <a:t>Köy</a:t>
            </a:r>
            <a:r>
              <a:rPr lang="en-US" b="1" dirty="0" smtClean="0"/>
              <a:t> </a:t>
            </a:r>
            <a:r>
              <a:rPr lang="en-US" b="1" dirty="0" err="1" smtClean="0"/>
              <a:t>Okulları</a:t>
            </a:r>
            <a:r>
              <a:rPr lang="en-US" b="1" dirty="0" smtClean="0"/>
              <a:t> Program </a:t>
            </a:r>
            <a:r>
              <a:rPr lang="en-US" b="1" dirty="0" err="1" smtClean="0"/>
              <a:t>Projesi</a:t>
            </a:r>
            <a:r>
              <a:rPr lang="en-US" b="1" dirty="0" smtClean="0"/>
              <a:t>”</a:t>
            </a:r>
            <a:r>
              <a:rPr lang="en-US" dirty="0" smtClean="0"/>
              <a:t> </a:t>
            </a:r>
            <a:r>
              <a:rPr lang="en-US" dirty="0" err="1" smtClean="0"/>
              <a:t>uygulanmaya</a:t>
            </a:r>
            <a:r>
              <a:rPr lang="en-US" dirty="0" smtClean="0"/>
              <a:t> </a:t>
            </a:r>
            <a:r>
              <a:rPr lang="en-US" dirty="0" err="1" smtClean="0"/>
              <a:t>başlanmıştı</a:t>
            </a:r>
            <a:r>
              <a:rPr lang="en-US" dirty="0" smtClean="0"/>
              <a:t> </a:t>
            </a:r>
            <a:r>
              <a:rPr lang="en-US" dirty="0" err="1" smtClean="0"/>
              <a:t>Köy</a:t>
            </a:r>
            <a:r>
              <a:rPr lang="en-US" dirty="0" smtClean="0"/>
              <a:t> </a:t>
            </a:r>
            <a:r>
              <a:rPr lang="en-US" dirty="0" err="1" smtClean="0"/>
              <a:t>hayatına</a:t>
            </a:r>
            <a:r>
              <a:rPr lang="en-US" dirty="0" smtClean="0"/>
              <a:t> </a:t>
            </a:r>
            <a:r>
              <a:rPr lang="en-US" dirty="0" err="1" smtClean="0"/>
              <a:t>ilişkin</a:t>
            </a:r>
            <a:r>
              <a:rPr lang="en-US" dirty="0" smtClean="0"/>
              <a:t> </a:t>
            </a:r>
            <a:r>
              <a:rPr lang="en-US" dirty="0" err="1" smtClean="0"/>
              <a:t>uygulamalı</a:t>
            </a:r>
            <a:r>
              <a:rPr lang="en-US" dirty="0" smtClean="0"/>
              <a:t> </a:t>
            </a:r>
            <a:r>
              <a:rPr lang="en-US" dirty="0" err="1" smtClean="0"/>
              <a:t>derslerin</a:t>
            </a:r>
            <a:r>
              <a:rPr lang="en-US" dirty="0" smtClean="0"/>
              <a:t> </a:t>
            </a:r>
            <a:r>
              <a:rPr lang="en-US" dirty="0" err="1" smtClean="0"/>
              <a:t>yer</a:t>
            </a:r>
            <a:r>
              <a:rPr lang="en-US" dirty="0" smtClean="0"/>
              <a:t> </a:t>
            </a:r>
            <a:r>
              <a:rPr lang="en-US" dirty="0" err="1" smtClean="0"/>
              <a:t>aldığı</a:t>
            </a:r>
            <a:r>
              <a:rPr lang="en-US" dirty="0" smtClean="0"/>
              <a:t> </a:t>
            </a:r>
            <a:r>
              <a:rPr lang="en-US" dirty="0" err="1" smtClean="0"/>
              <a:t>programda</a:t>
            </a:r>
            <a:r>
              <a:rPr lang="en-US" dirty="0" smtClean="0"/>
              <a:t>, </a:t>
            </a:r>
            <a:r>
              <a:rPr lang="en-US" dirty="0" err="1" smtClean="0"/>
              <a:t>uygulamalı</a:t>
            </a:r>
            <a:r>
              <a:rPr lang="en-US" dirty="0" smtClean="0"/>
              <a:t> </a:t>
            </a:r>
            <a:r>
              <a:rPr lang="en-US" dirty="0" err="1" smtClean="0"/>
              <a:t>dersler</a:t>
            </a:r>
            <a:r>
              <a:rPr lang="en-US" dirty="0" smtClean="0"/>
              <a:t> </a:t>
            </a:r>
            <a:r>
              <a:rPr lang="en-US" dirty="0" err="1" smtClean="0"/>
              <a:t>için</a:t>
            </a:r>
            <a:r>
              <a:rPr lang="en-US" dirty="0" smtClean="0"/>
              <a:t> </a:t>
            </a:r>
            <a:r>
              <a:rPr lang="en-US" dirty="0" err="1" smtClean="0"/>
              <a:t>etkinlikler</a:t>
            </a:r>
            <a:r>
              <a:rPr lang="en-US" dirty="0" smtClean="0"/>
              <a:t> de </a:t>
            </a:r>
            <a:r>
              <a:rPr lang="en-US" dirty="0" err="1" smtClean="0"/>
              <a:t>belirtilmişti</a:t>
            </a:r>
            <a:r>
              <a:rPr lang="en-US" dirty="0" smtClean="0"/>
              <a:t>. </a:t>
            </a:r>
            <a:r>
              <a:rPr lang="en-US" dirty="0" err="1" smtClean="0"/>
              <a:t>Programda</a:t>
            </a:r>
            <a:r>
              <a:rPr lang="en-US" dirty="0" smtClean="0"/>
              <a:t> </a:t>
            </a:r>
            <a:r>
              <a:rPr lang="en-US" dirty="0" err="1" smtClean="0"/>
              <a:t>yer</a:t>
            </a:r>
            <a:r>
              <a:rPr lang="en-US" dirty="0" smtClean="0"/>
              <a:t> </a:t>
            </a:r>
            <a:r>
              <a:rPr lang="en-US" dirty="0" err="1" smtClean="0"/>
              <a:t>alan</a:t>
            </a:r>
            <a:r>
              <a:rPr lang="en-US" dirty="0" smtClean="0"/>
              <a:t> </a:t>
            </a:r>
            <a:r>
              <a:rPr lang="en-US" dirty="0" err="1" smtClean="0"/>
              <a:t>Türkçe</a:t>
            </a:r>
            <a:r>
              <a:rPr lang="en-US" dirty="0" smtClean="0"/>
              <a:t>, </a:t>
            </a:r>
            <a:r>
              <a:rPr lang="en-US" dirty="0" err="1" smtClean="0"/>
              <a:t>Aritmetik</a:t>
            </a:r>
            <a:r>
              <a:rPr lang="en-US" dirty="0" smtClean="0"/>
              <a:t>,   </a:t>
            </a:r>
            <a:r>
              <a:rPr lang="en-US" dirty="0" err="1" smtClean="0"/>
              <a:t>Geometri</a:t>
            </a:r>
            <a:r>
              <a:rPr lang="en-US" dirty="0" smtClean="0"/>
              <a:t>,   </a:t>
            </a:r>
            <a:r>
              <a:rPr lang="en-US" dirty="0" err="1" smtClean="0"/>
              <a:t>Tarih</a:t>
            </a:r>
            <a:r>
              <a:rPr lang="en-US" dirty="0" smtClean="0"/>
              <a:t>,   </a:t>
            </a:r>
            <a:r>
              <a:rPr lang="en-US" dirty="0" err="1" smtClean="0"/>
              <a:t>Coğrafya</a:t>
            </a:r>
            <a:r>
              <a:rPr lang="en-US" dirty="0" smtClean="0"/>
              <a:t>,   Yurt   </a:t>
            </a:r>
            <a:r>
              <a:rPr lang="en-US" dirty="0" err="1" smtClean="0"/>
              <a:t>bilgisi</a:t>
            </a:r>
            <a:r>
              <a:rPr lang="en-US" dirty="0" smtClean="0"/>
              <a:t>   </a:t>
            </a:r>
            <a:r>
              <a:rPr lang="en-US" dirty="0" err="1" smtClean="0"/>
              <a:t>ve</a:t>
            </a:r>
            <a:r>
              <a:rPr lang="en-US" dirty="0" smtClean="0"/>
              <a:t>   </a:t>
            </a:r>
            <a:r>
              <a:rPr lang="en-US" dirty="0" err="1" smtClean="0"/>
              <a:t>Resim</a:t>
            </a:r>
            <a:r>
              <a:rPr lang="en-US" dirty="0" smtClean="0"/>
              <a:t>   </a:t>
            </a:r>
            <a:r>
              <a:rPr lang="en-US" dirty="0" err="1" smtClean="0"/>
              <a:t>derslerinin</a:t>
            </a:r>
            <a:r>
              <a:rPr lang="en-US" dirty="0" smtClean="0"/>
              <a:t>   </a:t>
            </a:r>
            <a:r>
              <a:rPr lang="en-US" dirty="0" err="1" smtClean="0"/>
              <a:t>içerikleri</a:t>
            </a:r>
            <a:r>
              <a:rPr lang="en-US" dirty="0" smtClean="0"/>
              <a:t> </a:t>
            </a:r>
            <a:r>
              <a:rPr lang="en-US" dirty="0" err="1" smtClean="0"/>
              <a:t>kent</a:t>
            </a:r>
            <a:r>
              <a:rPr lang="en-US" dirty="0" smtClean="0"/>
              <a:t> </a:t>
            </a:r>
            <a:r>
              <a:rPr lang="en-US" dirty="0" err="1" smtClean="0"/>
              <a:t>ilkokullarıyla</a:t>
            </a:r>
            <a:r>
              <a:rPr lang="en-US" dirty="0" smtClean="0"/>
              <a:t>  </a:t>
            </a:r>
            <a:r>
              <a:rPr lang="en-US" dirty="0" err="1" smtClean="0"/>
              <a:t>benzer</a:t>
            </a:r>
            <a:r>
              <a:rPr lang="en-US" dirty="0" smtClean="0"/>
              <a:t>  </a:t>
            </a:r>
            <a:r>
              <a:rPr lang="en-US" dirty="0" err="1" smtClean="0"/>
              <a:t>hazırlanmıştı</a:t>
            </a:r>
            <a:r>
              <a:rPr lang="en-US" dirty="0" smtClean="0"/>
              <a:t>. </a:t>
            </a:r>
            <a:endParaRPr lang="tr-TR" dirty="0" smtClean="0"/>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r>
              <a:rPr lang="en-US" dirty="0" err="1" smtClean="0"/>
              <a:t>Cumhuriyetin</a:t>
            </a:r>
            <a:r>
              <a:rPr lang="en-US" dirty="0" smtClean="0"/>
              <a:t> </a:t>
            </a:r>
            <a:r>
              <a:rPr lang="en-US" dirty="0" err="1" smtClean="0"/>
              <a:t>kurulmasından</a:t>
            </a:r>
            <a:r>
              <a:rPr lang="en-US" dirty="0" smtClean="0"/>
              <a:t> 1948 </a:t>
            </a:r>
            <a:r>
              <a:rPr lang="en-US" dirty="0" err="1" smtClean="0"/>
              <a:t>yılına</a:t>
            </a:r>
            <a:r>
              <a:rPr lang="en-US" dirty="0" smtClean="0"/>
              <a:t> </a:t>
            </a:r>
            <a:r>
              <a:rPr lang="en-US" dirty="0" err="1" smtClean="0"/>
              <a:t>kadar</a:t>
            </a:r>
            <a:r>
              <a:rPr lang="en-US" dirty="0" smtClean="0"/>
              <a:t> </a:t>
            </a:r>
            <a:r>
              <a:rPr lang="en-US" dirty="0" err="1" smtClean="0"/>
              <a:t>çok</a:t>
            </a:r>
            <a:r>
              <a:rPr lang="en-US" dirty="0" smtClean="0"/>
              <a:t> </a:t>
            </a:r>
            <a:r>
              <a:rPr lang="en-US" dirty="0" err="1" smtClean="0"/>
              <a:t>fazla</a:t>
            </a:r>
            <a:r>
              <a:rPr lang="en-US" dirty="0" smtClean="0"/>
              <a:t> program </a:t>
            </a:r>
            <a:r>
              <a:rPr lang="en-US" dirty="0" err="1" smtClean="0"/>
              <a:t>değişikliği</a:t>
            </a:r>
            <a:r>
              <a:rPr lang="en-US" dirty="0" smtClean="0"/>
              <a:t> </a:t>
            </a:r>
            <a:r>
              <a:rPr lang="en-US" dirty="0" err="1" smtClean="0"/>
              <a:t>çabası</a:t>
            </a:r>
            <a:r>
              <a:rPr lang="en-US" dirty="0" smtClean="0"/>
              <a:t> </a:t>
            </a:r>
            <a:r>
              <a:rPr lang="en-US" dirty="0" err="1" smtClean="0"/>
              <a:t>göze</a:t>
            </a:r>
            <a:r>
              <a:rPr lang="en-US" dirty="0" smtClean="0"/>
              <a:t> </a:t>
            </a:r>
            <a:r>
              <a:rPr lang="en-US" dirty="0" err="1" smtClean="0"/>
              <a:t>çarpmaktadır</a:t>
            </a:r>
            <a:r>
              <a:rPr lang="en-US" dirty="0" smtClean="0"/>
              <a:t>. </a:t>
            </a:r>
            <a:r>
              <a:rPr lang="en-US" dirty="0" err="1" smtClean="0"/>
              <a:t>Bunun</a:t>
            </a:r>
            <a:r>
              <a:rPr lang="en-US" dirty="0" smtClean="0"/>
              <a:t> </a:t>
            </a:r>
            <a:r>
              <a:rPr lang="en-US" dirty="0" err="1" smtClean="0"/>
              <a:t>yanı</a:t>
            </a:r>
            <a:r>
              <a:rPr lang="en-US" dirty="0" smtClean="0"/>
              <a:t> </a:t>
            </a:r>
            <a:r>
              <a:rPr lang="en-US" dirty="0" err="1" smtClean="0"/>
              <a:t>sıra</a:t>
            </a:r>
            <a:r>
              <a:rPr lang="en-US" dirty="0" smtClean="0"/>
              <a:t>,  </a:t>
            </a:r>
            <a:r>
              <a:rPr lang="en-US" dirty="0" err="1" smtClean="0"/>
              <a:t>köy</a:t>
            </a:r>
            <a:r>
              <a:rPr lang="en-US" dirty="0" smtClean="0"/>
              <a:t> </a:t>
            </a:r>
            <a:r>
              <a:rPr lang="en-US" dirty="0" err="1" smtClean="0"/>
              <a:t>nüfusunun</a:t>
            </a:r>
            <a:r>
              <a:rPr lang="en-US" dirty="0" smtClean="0"/>
              <a:t> </a:t>
            </a:r>
            <a:r>
              <a:rPr lang="en-US" dirty="0" err="1" smtClean="0"/>
              <a:t>fazla</a:t>
            </a:r>
            <a:r>
              <a:rPr lang="en-US" dirty="0" smtClean="0"/>
              <a:t> </a:t>
            </a:r>
            <a:r>
              <a:rPr lang="en-US" dirty="0" err="1" smtClean="0"/>
              <a:t>oluşunun</a:t>
            </a:r>
            <a:r>
              <a:rPr lang="en-US" dirty="0" smtClean="0"/>
              <a:t> </a:t>
            </a:r>
            <a:r>
              <a:rPr lang="en-US" dirty="0" err="1" smtClean="0"/>
              <a:t>da</a:t>
            </a:r>
            <a:r>
              <a:rPr lang="en-US" dirty="0" smtClean="0"/>
              <a:t> </a:t>
            </a:r>
            <a:r>
              <a:rPr lang="en-US" dirty="0" err="1" smtClean="0"/>
              <a:t>etkisiyle</a:t>
            </a:r>
            <a:r>
              <a:rPr lang="en-US" dirty="0" smtClean="0"/>
              <a:t>, </a:t>
            </a:r>
            <a:r>
              <a:rPr lang="en-US" dirty="0" err="1" smtClean="0"/>
              <a:t>kent</a:t>
            </a:r>
            <a:r>
              <a:rPr lang="en-US" dirty="0" smtClean="0"/>
              <a:t> </a:t>
            </a:r>
            <a:r>
              <a:rPr lang="en-US" dirty="0" err="1" smtClean="0"/>
              <a:t>ve</a:t>
            </a:r>
            <a:r>
              <a:rPr lang="en-US" dirty="0" smtClean="0"/>
              <a:t> </a:t>
            </a:r>
            <a:r>
              <a:rPr lang="en-US" dirty="0" err="1" smtClean="0"/>
              <a:t>köy</a:t>
            </a:r>
            <a:r>
              <a:rPr lang="en-US" dirty="0" smtClean="0"/>
              <a:t> </a:t>
            </a:r>
            <a:r>
              <a:rPr lang="en-US" dirty="0" err="1" smtClean="0"/>
              <a:t>okulları</a:t>
            </a:r>
            <a:r>
              <a:rPr lang="en-US" dirty="0" smtClean="0"/>
              <a:t> </a:t>
            </a:r>
            <a:r>
              <a:rPr lang="en-US" dirty="0" err="1" smtClean="0"/>
              <a:t>için</a:t>
            </a:r>
            <a:r>
              <a:rPr lang="en-US" dirty="0" smtClean="0"/>
              <a:t> </a:t>
            </a:r>
            <a:r>
              <a:rPr lang="en-US" dirty="0" err="1" smtClean="0"/>
              <a:t>farklı</a:t>
            </a:r>
            <a:r>
              <a:rPr lang="en-US" dirty="0" smtClean="0"/>
              <a:t> program </a:t>
            </a:r>
            <a:r>
              <a:rPr lang="en-US" dirty="0" err="1" smtClean="0"/>
              <a:t>geliştirme</a:t>
            </a:r>
            <a:r>
              <a:rPr lang="en-US" dirty="0" smtClean="0"/>
              <a:t> </a:t>
            </a:r>
            <a:r>
              <a:rPr lang="en-US" dirty="0" err="1" smtClean="0"/>
              <a:t>çabası</a:t>
            </a:r>
            <a:r>
              <a:rPr lang="en-US" dirty="0" smtClean="0"/>
              <a:t> </a:t>
            </a:r>
            <a:r>
              <a:rPr lang="en-US" dirty="0" err="1" smtClean="0"/>
              <a:t>olduğu</a:t>
            </a:r>
            <a:r>
              <a:rPr lang="en-US" dirty="0" smtClean="0"/>
              <a:t> </a:t>
            </a:r>
            <a:r>
              <a:rPr lang="en-US" dirty="0" err="1" smtClean="0"/>
              <a:t>anlaşılmaktadır</a:t>
            </a:r>
            <a:r>
              <a:rPr lang="en-US" dirty="0" smtClean="0"/>
              <a:t>. </a:t>
            </a:r>
            <a:r>
              <a:rPr lang="en-US" dirty="0" err="1" smtClean="0"/>
              <a:t>Ancak</a:t>
            </a:r>
            <a:r>
              <a:rPr lang="en-US" dirty="0" smtClean="0"/>
              <a:t> </a:t>
            </a:r>
            <a:r>
              <a:rPr lang="en-US" dirty="0" err="1" smtClean="0"/>
              <a:t>geliştirilen</a:t>
            </a:r>
            <a:r>
              <a:rPr lang="en-US" dirty="0" smtClean="0"/>
              <a:t> </a:t>
            </a:r>
            <a:r>
              <a:rPr lang="en-US" dirty="0" err="1" smtClean="0"/>
              <a:t>programlar</a:t>
            </a:r>
            <a:r>
              <a:rPr lang="en-US" dirty="0" smtClean="0"/>
              <a:t> modern program </a:t>
            </a:r>
            <a:r>
              <a:rPr lang="en-US" dirty="0" err="1" smtClean="0"/>
              <a:t>geliştirme</a:t>
            </a:r>
            <a:r>
              <a:rPr lang="en-US" dirty="0" smtClean="0"/>
              <a:t> </a:t>
            </a:r>
            <a:r>
              <a:rPr lang="en-US" dirty="0" err="1" smtClean="0"/>
              <a:t>sürecinden</a:t>
            </a:r>
            <a:r>
              <a:rPr lang="en-US" dirty="0" smtClean="0"/>
              <a:t> </a:t>
            </a:r>
            <a:r>
              <a:rPr lang="en-US" dirty="0" err="1" smtClean="0"/>
              <a:t>uzak</a:t>
            </a:r>
            <a:r>
              <a:rPr lang="en-US" dirty="0" smtClean="0"/>
              <a:t>, </a:t>
            </a:r>
            <a:r>
              <a:rPr lang="en-US" dirty="0" err="1" smtClean="0"/>
              <a:t>öğretmene</a:t>
            </a:r>
            <a:r>
              <a:rPr lang="en-US" dirty="0" smtClean="0"/>
              <a:t> </a:t>
            </a:r>
            <a:r>
              <a:rPr lang="en-US" dirty="0" err="1" smtClean="0"/>
              <a:t>rehber</a:t>
            </a:r>
            <a:r>
              <a:rPr lang="en-US" dirty="0" smtClean="0"/>
              <a:t> </a:t>
            </a:r>
            <a:r>
              <a:rPr lang="en-US" dirty="0" err="1" smtClean="0"/>
              <a:t>olmayı</a:t>
            </a:r>
            <a:r>
              <a:rPr lang="en-US" dirty="0" smtClean="0"/>
              <a:t> </a:t>
            </a:r>
            <a:r>
              <a:rPr lang="en-US" dirty="0" err="1" smtClean="0"/>
              <a:t>amaçlayan</a:t>
            </a:r>
            <a:r>
              <a:rPr lang="en-US" dirty="0" smtClean="0"/>
              <a:t> </a:t>
            </a:r>
            <a:r>
              <a:rPr lang="en-US" dirty="0" err="1" smtClean="0"/>
              <a:t>programlar</a:t>
            </a:r>
            <a:r>
              <a:rPr lang="en-US" dirty="0" smtClean="0"/>
              <a:t> </a:t>
            </a:r>
            <a:r>
              <a:rPr lang="en-US" dirty="0" err="1" smtClean="0"/>
              <a:t>olup</a:t>
            </a:r>
            <a:r>
              <a:rPr lang="en-US" dirty="0" smtClean="0"/>
              <a:t>, </a:t>
            </a:r>
            <a:r>
              <a:rPr lang="en-US" dirty="0" err="1" smtClean="0"/>
              <a:t>daha</a:t>
            </a:r>
            <a:r>
              <a:rPr lang="en-US" dirty="0" smtClean="0"/>
              <a:t> </a:t>
            </a:r>
            <a:r>
              <a:rPr lang="en-US" dirty="0" err="1" smtClean="0"/>
              <a:t>çok</a:t>
            </a:r>
            <a:r>
              <a:rPr lang="en-US" dirty="0" smtClean="0"/>
              <a:t> </a:t>
            </a:r>
            <a:r>
              <a:rPr lang="en-US" dirty="0" err="1" smtClean="0"/>
              <a:t>kılavuz</a:t>
            </a:r>
            <a:r>
              <a:rPr lang="en-US" dirty="0" smtClean="0"/>
              <a:t> </a:t>
            </a:r>
            <a:r>
              <a:rPr lang="en-US" dirty="0" err="1" smtClean="0"/>
              <a:t>ya</a:t>
            </a:r>
            <a:r>
              <a:rPr lang="en-US" dirty="0" smtClean="0"/>
              <a:t> </a:t>
            </a:r>
            <a:r>
              <a:rPr lang="en-US" dirty="0" err="1" smtClean="0"/>
              <a:t>da</a:t>
            </a:r>
            <a:r>
              <a:rPr lang="en-US" dirty="0" smtClean="0"/>
              <a:t> </a:t>
            </a:r>
            <a:r>
              <a:rPr lang="en-US" dirty="0" err="1" smtClean="0"/>
              <a:t>kaynak</a:t>
            </a:r>
            <a:r>
              <a:rPr lang="en-US" dirty="0" smtClean="0"/>
              <a:t> </a:t>
            </a:r>
            <a:r>
              <a:rPr lang="en-US" dirty="0" err="1" smtClean="0"/>
              <a:t>niteliğinde</a:t>
            </a:r>
            <a:r>
              <a:rPr lang="en-US" dirty="0" smtClean="0"/>
              <a:t> </a:t>
            </a:r>
            <a:r>
              <a:rPr lang="en-US" dirty="0" err="1" smtClean="0"/>
              <a:t>kaldığı</a:t>
            </a:r>
            <a:r>
              <a:rPr lang="en-US" dirty="0" smtClean="0"/>
              <a:t> </a:t>
            </a:r>
            <a:r>
              <a:rPr lang="en-US" dirty="0" err="1" smtClean="0"/>
              <a:t>gözlenmektedir</a:t>
            </a:r>
            <a:r>
              <a:rPr lang="en-US" dirty="0" smtClean="0"/>
              <a:t>. </a:t>
            </a:r>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4000" b="1" dirty="0" smtClean="0"/>
              <a:t/>
            </a:r>
            <a:br>
              <a:rPr lang="tr-TR" sz="4000" b="1" dirty="0" smtClean="0"/>
            </a:br>
            <a:r>
              <a:rPr lang="tr-TR" sz="4000" b="1" dirty="0" smtClean="0"/>
              <a:t>CUMHURİYET DÖNEMİNDE İLKÖĞRETİM</a:t>
            </a:r>
            <a:br>
              <a:rPr lang="tr-TR" sz="4000" b="1" dirty="0" smtClean="0"/>
            </a:br>
            <a:endParaRPr lang="tr-TR" dirty="0"/>
          </a:p>
        </p:txBody>
      </p:sp>
      <p:sp>
        <p:nvSpPr>
          <p:cNvPr id="3" name="2 İçerik Yer Tutucusu"/>
          <p:cNvSpPr>
            <a:spLocks noGrp="1"/>
          </p:cNvSpPr>
          <p:nvPr>
            <p:ph sz="quarter" idx="1"/>
          </p:nvPr>
        </p:nvSpPr>
        <p:spPr/>
        <p:txBody>
          <a:bodyPr/>
          <a:lstStyle/>
          <a:p>
            <a:r>
              <a:rPr lang="tr-TR" dirty="0" smtClean="0"/>
              <a:t>Cumhuriyet </a:t>
            </a:r>
            <a:r>
              <a:rPr lang="tr-TR" dirty="0"/>
              <a:t>dönemi diğer tüm alanlarda olduğu gibi eğitim alanında </a:t>
            </a:r>
            <a:r>
              <a:rPr lang="tr-TR" dirty="0" err="1" smtClean="0"/>
              <a:t>dailklerin</a:t>
            </a:r>
            <a:r>
              <a:rPr lang="tr-TR" dirty="0" smtClean="0"/>
              <a:t> </a:t>
            </a:r>
            <a:r>
              <a:rPr lang="tr-TR" dirty="0"/>
              <a:t>ve yeniliklerin olduğu bir dönem olmuştur. Eğitim alanında </a:t>
            </a:r>
            <a:r>
              <a:rPr lang="tr-TR" dirty="0" err="1" smtClean="0"/>
              <a:t>yapılanyenilikler</a:t>
            </a:r>
            <a:r>
              <a:rPr lang="tr-TR" dirty="0" smtClean="0"/>
              <a:t> </a:t>
            </a:r>
            <a:r>
              <a:rPr lang="tr-TR" dirty="0"/>
              <a:t>öncelikle ilköğretim kademesindedir veya ilköğretim kademesini </a:t>
            </a:r>
            <a:r>
              <a:rPr lang="tr-TR" dirty="0" err="1" smtClean="0"/>
              <a:t>diğerkademelere</a:t>
            </a:r>
            <a:r>
              <a:rPr lang="tr-TR" dirty="0" smtClean="0"/>
              <a:t> </a:t>
            </a:r>
            <a:r>
              <a:rPr lang="tr-TR" dirty="0"/>
              <a:t>göre daha fazla etkilemiştir.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r>
              <a:rPr lang="en-US" dirty="0" smtClean="0"/>
              <a:t>20 </a:t>
            </a:r>
            <a:r>
              <a:rPr lang="en-US" dirty="0" err="1" smtClean="0"/>
              <a:t>yıl</a:t>
            </a:r>
            <a:r>
              <a:rPr lang="en-US" dirty="0" smtClean="0"/>
              <a:t> </a:t>
            </a:r>
            <a:r>
              <a:rPr lang="en-US" dirty="0" err="1" smtClean="0"/>
              <a:t>süreyle</a:t>
            </a:r>
            <a:r>
              <a:rPr lang="en-US" dirty="0" smtClean="0"/>
              <a:t> </a:t>
            </a:r>
            <a:r>
              <a:rPr lang="en-US" dirty="0" err="1" smtClean="0"/>
              <a:t>uygulanmış</a:t>
            </a:r>
            <a:r>
              <a:rPr lang="en-US" dirty="0" smtClean="0"/>
              <a:t> </a:t>
            </a:r>
            <a:r>
              <a:rPr lang="en-US" dirty="0" err="1" smtClean="0"/>
              <a:t>olan</a:t>
            </a:r>
            <a:r>
              <a:rPr lang="en-US" dirty="0" smtClean="0"/>
              <a:t> </a:t>
            </a:r>
            <a:r>
              <a:rPr lang="en-US" dirty="0" err="1" smtClean="0"/>
              <a:t>ve</a:t>
            </a:r>
            <a:r>
              <a:rPr lang="en-US" dirty="0" smtClean="0"/>
              <a:t> </a:t>
            </a:r>
            <a:r>
              <a:rPr lang="en-US" dirty="0" err="1" smtClean="0"/>
              <a:t>Cumhuriyet</a:t>
            </a:r>
            <a:r>
              <a:rPr lang="en-US" dirty="0" smtClean="0"/>
              <a:t> </a:t>
            </a:r>
            <a:r>
              <a:rPr lang="en-US" dirty="0" err="1" smtClean="0"/>
              <a:t>tarihimizin</a:t>
            </a:r>
            <a:r>
              <a:rPr lang="en-US" dirty="0" smtClean="0"/>
              <a:t> en </a:t>
            </a:r>
            <a:r>
              <a:rPr lang="en-US" dirty="0" err="1" smtClean="0"/>
              <a:t>uzun</a:t>
            </a:r>
            <a:r>
              <a:rPr lang="en-US" dirty="0" smtClean="0"/>
              <a:t> </a:t>
            </a:r>
            <a:r>
              <a:rPr lang="en-US" dirty="0" err="1" smtClean="0"/>
              <a:t>süreli</a:t>
            </a:r>
            <a:r>
              <a:rPr lang="en-US" dirty="0" smtClean="0"/>
              <a:t> </a:t>
            </a:r>
            <a:r>
              <a:rPr lang="en-US" dirty="0" err="1" smtClean="0"/>
              <a:t>yürürlükte</a:t>
            </a:r>
            <a:r>
              <a:rPr lang="en-US" dirty="0" smtClean="0"/>
              <a:t> </a:t>
            </a:r>
            <a:r>
              <a:rPr lang="en-US" dirty="0" err="1" smtClean="0"/>
              <a:t>olan</a:t>
            </a:r>
            <a:r>
              <a:rPr lang="en-US" dirty="0" smtClean="0"/>
              <a:t> </a:t>
            </a:r>
            <a:r>
              <a:rPr lang="en-US" dirty="0" err="1" smtClean="0"/>
              <a:t>programı</a:t>
            </a:r>
            <a:r>
              <a:rPr lang="en-US" dirty="0" smtClean="0"/>
              <a:t> 1948 </a:t>
            </a:r>
            <a:r>
              <a:rPr lang="en-US" dirty="0" err="1" smtClean="0"/>
              <a:t>programıdır</a:t>
            </a:r>
            <a:r>
              <a:rPr lang="en-US" dirty="0" smtClean="0"/>
              <a:t> (</a:t>
            </a:r>
            <a:r>
              <a:rPr lang="en-US" dirty="0" err="1" smtClean="0"/>
              <a:t>Cicioğlu</a:t>
            </a:r>
            <a:r>
              <a:rPr lang="en-US" dirty="0" smtClean="0"/>
              <a:t>, 1985). 1948 </a:t>
            </a:r>
            <a:r>
              <a:rPr lang="en-US" dirty="0" err="1" smtClean="0"/>
              <a:t>programında</a:t>
            </a:r>
            <a:r>
              <a:rPr lang="en-US" dirty="0" smtClean="0"/>
              <a:t>, </a:t>
            </a:r>
            <a:r>
              <a:rPr lang="en-US" dirty="0" err="1" smtClean="0"/>
              <a:t>Millî</a:t>
            </a:r>
            <a:r>
              <a:rPr lang="en-US" dirty="0" smtClean="0"/>
              <a:t> </a:t>
            </a:r>
            <a:r>
              <a:rPr lang="en-US" dirty="0" err="1" smtClean="0"/>
              <a:t>Eğitimin</a:t>
            </a:r>
            <a:r>
              <a:rPr lang="en-US" dirty="0" smtClean="0"/>
              <a:t> </a:t>
            </a:r>
            <a:r>
              <a:rPr lang="en-US" dirty="0" err="1" smtClean="0"/>
              <a:t>genel</a:t>
            </a:r>
            <a:r>
              <a:rPr lang="en-US" dirty="0" smtClean="0"/>
              <a:t> </a:t>
            </a:r>
            <a:r>
              <a:rPr lang="en-US" dirty="0" err="1" smtClean="0"/>
              <a:t>amaçları</a:t>
            </a:r>
            <a:r>
              <a:rPr lang="en-US" dirty="0" smtClean="0"/>
              <a:t> </a:t>
            </a:r>
            <a:r>
              <a:rPr lang="en-US" dirty="0" err="1" smtClean="0"/>
              <a:t>toplumsal</a:t>
            </a:r>
            <a:r>
              <a:rPr lang="en-US" dirty="0" smtClean="0"/>
              <a:t>, </a:t>
            </a:r>
            <a:r>
              <a:rPr lang="en-US" dirty="0" err="1" smtClean="0"/>
              <a:t>kişisel</a:t>
            </a:r>
            <a:r>
              <a:rPr lang="en-US" dirty="0" smtClean="0"/>
              <a:t>, </a:t>
            </a:r>
            <a:r>
              <a:rPr lang="en-US" dirty="0" err="1" smtClean="0"/>
              <a:t>insanlık</a:t>
            </a:r>
            <a:r>
              <a:rPr lang="en-US" dirty="0" smtClean="0"/>
              <a:t> </a:t>
            </a:r>
            <a:r>
              <a:rPr lang="en-US" dirty="0" err="1" smtClean="0"/>
              <a:t>ilişkileri</a:t>
            </a:r>
            <a:r>
              <a:rPr lang="en-US" dirty="0" smtClean="0"/>
              <a:t> </a:t>
            </a:r>
            <a:r>
              <a:rPr lang="en-US" dirty="0" err="1" smtClean="0"/>
              <a:t>ve</a:t>
            </a:r>
            <a:r>
              <a:rPr lang="en-US" dirty="0" smtClean="0"/>
              <a:t> </a:t>
            </a:r>
            <a:r>
              <a:rPr lang="en-US" dirty="0" err="1" smtClean="0"/>
              <a:t>ekonomik</a:t>
            </a:r>
            <a:r>
              <a:rPr lang="en-US" dirty="0" smtClean="0"/>
              <a:t> </a:t>
            </a:r>
            <a:r>
              <a:rPr lang="en-US" dirty="0" err="1" smtClean="0"/>
              <a:t>hayat</a:t>
            </a:r>
            <a:r>
              <a:rPr lang="en-US" dirty="0" smtClean="0"/>
              <a:t> </a:t>
            </a:r>
            <a:r>
              <a:rPr lang="en-US" dirty="0" err="1" smtClean="0"/>
              <a:t>açısından</a:t>
            </a:r>
            <a:r>
              <a:rPr lang="en-US" dirty="0" smtClean="0"/>
              <a:t> </a:t>
            </a:r>
            <a:r>
              <a:rPr lang="en-US" dirty="0" err="1" smtClean="0"/>
              <a:t>olmak</a:t>
            </a:r>
            <a:r>
              <a:rPr lang="en-US" dirty="0" smtClean="0"/>
              <a:t> </a:t>
            </a:r>
            <a:r>
              <a:rPr lang="en-US" dirty="0" err="1" smtClean="0"/>
              <a:t>üzere</a:t>
            </a:r>
            <a:r>
              <a:rPr lang="en-US" dirty="0" smtClean="0"/>
              <a:t> </a:t>
            </a:r>
            <a:r>
              <a:rPr lang="en-US" dirty="0" err="1" smtClean="0"/>
              <a:t>dört</a:t>
            </a:r>
            <a:r>
              <a:rPr lang="en-US" dirty="0" smtClean="0"/>
              <a:t> </a:t>
            </a:r>
            <a:r>
              <a:rPr lang="en-US" dirty="0" err="1" smtClean="0"/>
              <a:t>grupta</a:t>
            </a:r>
            <a:r>
              <a:rPr lang="en-US" dirty="0" smtClean="0"/>
              <a:t> </a:t>
            </a:r>
            <a:r>
              <a:rPr lang="en-US" dirty="0" err="1" smtClean="0"/>
              <a:t>toplanmıştır</a:t>
            </a:r>
            <a:r>
              <a:rPr lang="en-US" dirty="0" smtClean="0"/>
              <a:t>. “</a:t>
            </a:r>
            <a:r>
              <a:rPr lang="en-US" dirty="0" err="1" smtClean="0"/>
              <a:t>İlkokul</a:t>
            </a:r>
            <a:r>
              <a:rPr lang="en-US" dirty="0" smtClean="0"/>
              <a:t> </a:t>
            </a:r>
            <a:r>
              <a:rPr lang="en-US" dirty="0" err="1" smtClean="0"/>
              <a:t>Eğitim</a:t>
            </a:r>
            <a:r>
              <a:rPr lang="en-US" dirty="0" smtClean="0"/>
              <a:t> </a:t>
            </a:r>
            <a:r>
              <a:rPr lang="en-US" dirty="0" err="1" smtClean="0"/>
              <a:t>ve</a:t>
            </a:r>
            <a:r>
              <a:rPr lang="en-US" dirty="0" smtClean="0"/>
              <a:t> </a:t>
            </a:r>
            <a:r>
              <a:rPr lang="en-US" dirty="0" err="1" smtClean="0"/>
              <a:t>Öğretim</a:t>
            </a:r>
            <a:r>
              <a:rPr lang="en-US" dirty="0" smtClean="0"/>
              <a:t> </a:t>
            </a:r>
            <a:r>
              <a:rPr lang="en-US" dirty="0" err="1" smtClean="0"/>
              <a:t>İlkeleri</a:t>
            </a:r>
            <a:r>
              <a:rPr lang="en-US" dirty="0" smtClean="0"/>
              <a:t>” </a:t>
            </a:r>
            <a:r>
              <a:rPr lang="en-US" dirty="0" err="1" smtClean="0"/>
              <a:t>yeniden</a:t>
            </a:r>
            <a:r>
              <a:rPr lang="en-US" dirty="0" smtClean="0"/>
              <a:t> </a:t>
            </a:r>
            <a:r>
              <a:rPr lang="en-US" dirty="0" err="1" smtClean="0"/>
              <a:t>düzenlenmiş</a:t>
            </a:r>
            <a:r>
              <a:rPr lang="en-US" dirty="0" smtClean="0"/>
              <a:t> </a:t>
            </a:r>
            <a:r>
              <a:rPr lang="en-US" dirty="0" err="1" smtClean="0"/>
              <a:t>ve</a:t>
            </a:r>
            <a:r>
              <a:rPr lang="en-US" dirty="0" smtClean="0"/>
              <a:t> </a:t>
            </a:r>
            <a:r>
              <a:rPr lang="en-US" dirty="0" err="1" smtClean="0"/>
              <a:t>bu</a:t>
            </a:r>
            <a:r>
              <a:rPr lang="en-US" dirty="0" smtClean="0"/>
              <a:t> </a:t>
            </a:r>
            <a:r>
              <a:rPr lang="en-US" dirty="0" err="1" smtClean="0"/>
              <a:t>ilkelerin</a:t>
            </a:r>
            <a:r>
              <a:rPr lang="en-US" dirty="0" smtClean="0"/>
              <a:t> </a:t>
            </a:r>
            <a:r>
              <a:rPr lang="en-US" dirty="0" err="1" smtClean="0"/>
              <a:t>nasıl</a:t>
            </a:r>
            <a:r>
              <a:rPr lang="en-US" dirty="0" smtClean="0"/>
              <a:t> </a:t>
            </a:r>
            <a:r>
              <a:rPr lang="en-US" dirty="0" err="1" smtClean="0"/>
              <a:t>gerçekleştirileceği</a:t>
            </a:r>
            <a:r>
              <a:rPr lang="en-US" dirty="0" smtClean="0"/>
              <a:t> </a:t>
            </a:r>
            <a:r>
              <a:rPr lang="en-US" dirty="0" err="1" smtClean="0"/>
              <a:t>açıklanmıştı</a:t>
            </a:r>
            <a:r>
              <a:rPr lang="en-US" dirty="0" smtClean="0"/>
              <a:t>. Bu </a:t>
            </a:r>
            <a:r>
              <a:rPr lang="en-US" dirty="0" err="1" smtClean="0"/>
              <a:t>ilkeler</a:t>
            </a:r>
            <a:r>
              <a:rPr lang="en-US" dirty="0" smtClean="0"/>
              <a:t> </a:t>
            </a:r>
            <a:r>
              <a:rPr lang="en-US" dirty="0" err="1" smtClean="0"/>
              <a:t>ve</a:t>
            </a:r>
            <a:r>
              <a:rPr lang="en-US" dirty="0" smtClean="0"/>
              <a:t> </a:t>
            </a:r>
            <a:r>
              <a:rPr lang="en-US" dirty="0" err="1" smtClean="0"/>
              <a:t>açıklamalar</a:t>
            </a:r>
            <a:r>
              <a:rPr lang="en-US" dirty="0" smtClean="0"/>
              <a:t> 1949 </a:t>
            </a:r>
            <a:r>
              <a:rPr lang="en-US" dirty="0" err="1" smtClean="0"/>
              <a:t>yılında</a:t>
            </a:r>
            <a:r>
              <a:rPr lang="en-US" dirty="0" smtClean="0"/>
              <a:t> </a:t>
            </a:r>
            <a:r>
              <a:rPr lang="en-US" dirty="0" err="1" smtClean="0"/>
              <a:t>yayımlanan</a:t>
            </a:r>
            <a:r>
              <a:rPr lang="en-US" dirty="0" smtClean="0"/>
              <a:t> </a:t>
            </a:r>
            <a:r>
              <a:rPr lang="en-US" dirty="0" err="1" smtClean="0"/>
              <a:t>Ortaokul</a:t>
            </a:r>
            <a:r>
              <a:rPr lang="tr-TR" dirty="0" smtClean="0"/>
              <a:t> </a:t>
            </a:r>
            <a:r>
              <a:rPr lang="en-US" dirty="0" err="1" smtClean="0"/>
              <a:t>Programında</a:t>
            </a:r>
            <a:r>
              <a:rPr lang="en-US" dirty="0" smtClean="0"/>
              <a:t> </a:t>
            </a:r>
            <a:r>
              <a:rPr lang="en-US" dirty="0" err="1" smtClean="0"/>
              <a:t>da</a:t>
            </a:r>
            <a:r>
              <a:rPr lang="en-US" dirty="0" smtClean="0"/>
              <a:t> </a:t>
            </a:r>
            <a:r>
              <a:rPr lang="en-US" dirty="0" err="1" smtClean="0"/>
              <a:t>yer</a:t>
            </a:r>
            <a:r>
              <a:rPr lang="en-US" dirty="0" smtClean="0"/>
              <a:t> </a:t>
            </a:r>
            <a:r>
              <a:rPr lang="en-US" dirty="0" err="1" smtClean="0"/>
              <a:t>almıştı</a:t>
            </a:r>
            <a:r>
              <a:rPr lang="en-US" dirty="0" smtClean="0"/>
              <a:t> </a:t>
            </a:r>
            <a:endParaRPr lang="tr-TR" dirty="0" smtClean="0"/>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333375"/>
            <a:ext cx="8229600" cy="1371600"/>
          </a:xfrm>
        </p:spPr>
        <p:txBody>
          <a:bodyPr/>
          <a:lstStyle/>
          <a:p>
            <a:pPr algn="ctr" eaLnBrk="1" hangingPunct="1"/>
            <a:r>
              <a:rPr lang="en-US" sz="3200" b="1" smtClean="0">
                <a:solidFill>
                  <a:srgbClr val="FF0000"/>
                </a:solidFill>
              </a:rPr>
              <a:t>1948 İlkokul Programı Haftalık Ders Dağıtım Çizelgesi</a:t>
            </a:r>
            <a:r>
              <a:rPr lang="tr-TR" sz="3200" smtClean="0">
                <a:solidFill>
                  <a:srgbClr val="FF0000"/>
                </a:solidFill>
              </a:rPr>
              <a:t> </a:t>
            </a:r>
          </a:p>
        </p:txBody>
      </p:sp>
      <p:graphicFrame>
        <p:nvGraphicFramePr>
          <p:cNvPr id="72298" name="Group 618"/>
          <p:cNvGraphicFramePr>
            <a:graphicFrameLocks noGrp="1"/>
          </p:cNvGraphicFramePr>
          <p:nvPr>
            <p:ph type="tbl" idx="1"/>
          </p:nvPr>
        </p:nvGraphicFramePr>
        <p:xfrm>
          <a:off x="457200" y="1600200"/>
          <a:ext cx="8229600" cy="5044123"/>
        </p:xfrm>
        <a:graphic>
          <a:graphicData uri="http://schemas.openxmlformats.org/drawingml/2006/table">
            <a:tbl>
              <a:tblPr/>
              <a:tblGrid>
                <a:gridCol w="2562225"/>
                <a:gridCol w="1095375"/>
                <a:gridCol w="927100"/>
                <a:gridCol w="1450975"/>
                <a:gridCol w="1096963"/>
                <a:gridCol w="1096962"/>
              </a:tblGrid>
              <a:tr h="288925">
                <a:tc row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DERSLER</a:t>
                      </a: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I. Devre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2">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II. Devre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r>
              <a:tr h="482600">
                <a:tc v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Hayat Bilgisi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Türkçe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Tarih</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dirty="0" err="1" smtClean="0">
                          <a:ln>
                            <a:noFill/>
                          </a:ln>
                          <a:solidFill>
                            <a:schemeClr val="tx1"/>
                          </a:solidFill>
                          <a:effectLst/>
                          <a:latin typeface="Times New Roman" pitchFamily="18" charset="0"/>
                          <a:cs typeface="Times New Roman" pitchFamily="18" charset="0"/>
                        </a:rPr>
                        <a:t>Coğrafya</a:t>
                      </a: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Yurttaşlık Bilgisi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Tabiat Bilgisi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Matematik</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Aile Bilgisi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Resim-İş</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Yazı</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Müzik</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Beden Eğitimi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Toplam</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gridSpan="6">
                  <a:txBody>
                    <a:bodyPr/>
                    <a:lstStyle/>
                    <a:p>
                      <a:pPr marL="342900" marR="0" lvl="0" indent="-34290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en-US" sz="2800" b="0" i="0" u="none" strike="noStrike" cap="none" normalizeH="0" baseline="0" smtClean="0">
                          <a:ln>
                            <a:noFill/>
                          </a:ln>
                          <a:solidFill>
                            <a:schemeClr val="tx1"/>
                          </a:solidFill>
                          <a:effectLst/>
                          <a:latin typeface="Arial" charset="0"/>
                        </a:rPr>
                        <a:t>* </a:t>
                      </a:r>
                      <a:r>
                        <a:rPr kumimoji="0" lang="en-US" sz="1600" b="0" i="0" u="none" strike="noStrike" cap="none" normalizeH="0" baseline="0" smtClean="0">
                          <a:ln>
                            <a:noFill/>
                          </a:ln>
                          <a:solidFill>
                            <a:schemeClr val="tx1"/>
                          </a:solidFill>
                          <a:effectLst/>
                          <a:latin typeface="Arial" charset="0"/>
                        </a:rPr>
                        <a:t>Türkçe derslerinin 1’er saati Din Bilgisi alacak öğrenciler için ayrılmıştır.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a:t>Yeni kabul edilen 1961 anayasasında da ilköğretim zorunlu ve parasız </a:t>
            </a:r>
            <a:r>
              <a:rPr lang="tr-TR" dirty="0" smtClean="0"/>
              <a:t>olarak yer </a:t>
            </a:r>
            <a:r>
              <a:rPr lang="tr-TR" dirty="0"/>
              <a:t>almıştır. Bu anayasaya göre her alanda rastlantılara göre değil planlı </a:t>
            </a:r>
            <a:r>
              <a:rPr lang="tr-TR" dirty="0" smtClean="0"/>
              <a:t>olarak kalkınabilmek </a:t>
            </a:r>
            <a:r>
              <a:rPr lang="tr-TR" dirty="0"/>
              <a:t>amacıyla </a:t>
            </a:r>
            <a:r>
              <a:rPr lang="tr-TR" b="1" dirty="0"/>
              <a:t>"Devlet Planlama Teşkilatı" kurulmuştur. </a:t>
            </a:r>
            <a:r>
              <a:rPr lang="tr-TR" b="1" dirty="0" smtClean="0"/>
              <a:t>Kalkınma </a:t>
            </a:r>
            <a:r>
              <a:rPr lang="tr-TR" dirty="0" smtClean="0"/>
              <a:t>planlarının </a:t>
            </a:r>
            <a:r>
              <a:rPr lang="tr-TR" dirty="0"/>
              <a:t>da 5'er yıllık olarak hazırlanması kararlaştırılmıştır. Böylece eğitimde </a:t>
            </a:r>
            <a:r>
              <a:rPr lang="tr-TR" dirty="0" smtClean="0"/>
              <a:t>de planlı </a:t>
            </a:r>
            <a:r>
              <a:rPr lang="tr-TR" dirty="0"/>
              <a:t>dönem başlamıştır. Hedefler, ilkeler ve politikalar 5'er yıllık </a:t>
            </a:r>
            <a:r>
              <a:rPr lang="tr-TR" dirty="0" err="1" smtClean="0"/>
              <a:t>sürelerlebelirlenmeye</a:t>
            </a:r>
            <a:r>
              <a:rPr lang="tr-TR" dirty="0" smtClean="0"/>
              <a:t> </a:t>
            </a:r>
            <a:r>
              <a:rPr lang="tr-TR" dirty="0"/>
              <a:t>başlanmıştır</a:t>
            </a:r>
            <a:r>
              <a:rPr lang="tr-TR" dirty="0" smtClean="0"/>
              <a:t>.</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5 Ocak 1961'de çıkarılan 222 sayılı "</a:t>
            </a:r>
            <a:r>
              <a:rPr lang="tr-TR" b="1" dirty="0" smtClean="0"/>
              <a:t>ilköğretim ve eğitim kanunu" </a:t>
            </a:r>
            <a:r>
              <a:rPr lang="tr-TR" b="1" dirty="0" err="1" smtClean="0"/>
              <a:t>yla</a:t>
            </a:r>
            <a:r>
              <a:rPr lang="tr-TR" dirty="0" err="1" smtClean="0"/>
              <a:t>ilköğretim</a:t>
            </a:r>
            <a:r>
              <a:rPr lang="tr-TR" dirty="0" smtClean="0"/>
              <a:t> okulları zorunlu ve zorunlu olmayanlar diye ikiye ayrılmıştır. </a:t>
            </a:r>
            <a:r>
              <a:rPr lang="tr-TR" dirty="0" err="1" smtClean="0"/>
              <a:t>İlkokulzorunlu</a:t>
            </a:r>
            <a:r>
              <a:rPr lang="tr-TR" dirty="0" smtClean="0"/>
              <a:t>, okul öncesi ve ortaokul zorunlu yapılmamıştır. Zorunlu öğrenim süresi 7–14 yaşları olup 8 yıla çıkarılmıştır (5 yıl ilkokulda, 3 yıl tamamlayıcı kurs ve sınıflarda). İlköğretime de "temel eğitim" denmiştir. Ama uygulamada bölge </a:t>
            </a:r>
            <a:r>
              <a:rPr lang="tr-TR" dirty="0" err="1" smtClean="0"/>
              <a:t>okullarıdışında</a:t>
            </a:r>
            <a:r>
              <a:rPr lang="tr-TR" dirty="0" smtClean="0"/>
              <a:t> kanun tam uygulanamamıştır.</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20000"/>
          </a:bodyPr>
          <a:lstStyle/>
          <a:p>
            <a:r>
              <a:rPr lang="en-US" dirty="0" smtClean="0"/>
              <a:t>1962-1963 </a:t>
            </a:r>
            <a:r>
              <a:rPr lang="en-US" dirty="0" err="1" smtClean="0"/>
              <a:t>öğretim</a:t>
            </a:r>
            <a:r>
              <a:rPr lang="en-US" dirty="0" smtClean="0"/>
              <a:t> </a:t>
            </a:r>
            <a:r>
              <a:rPr lang="en-US" dirty="0" err="1" smtClean="0"/>
              <a:t>yılında</a:t>
            </a:r>
            <a:r>
              <a:rPr lang="en-US" dirty="0" smtClean="0"/>
              <a:t>, </a:t>
            </a:r>
            <a:r>
              <a:rPr lang="en-US" dirty="0" err="1" smtClean="0"/>
              <a:t>Yurdumuzu</a:t>
            </a:r>
            <a:r>
              <a:rPr lang="en-US" dirty="0" smtClean="0"/>
              <a:t> </a:t>
            </a:r>
            <a:r>
              <a:rPr lang="en-US" dirty="0" err="1" smtClean="0"/>
              <a:t>çeşitli</a:t>
            </a:r>
            <a:r>
              <a:rPr lang="en-US" dirty="0" smtClean="0"/>
              <a:t> </a:t>
            </a:r>
            <a:r>
              <a:rPr lang="en-US" dirty="0" err="1" smtClean="0"/>
              <a:t>yönlerden</a:t>
            </a:r>
            <a:r>
              <a:rPr lang="en-US" dirty="0" smtClean="0"/>
              <a:t> </a:t>
            </a:r>
            <a:r>
              <a:rPr lang="en-US" dirty="0" err="1" smtClean="0"/>
              <a:t>temsil</a:t>
            </a:r>
            <a:r>
              <a:rPr lang="en-US" dirty="0" smtClean="0"/>
              <a:t> </a:t>
            </a:r>
            <a:r>
              <a:rPr lang="en-US" dirty="0" err="1" smtClean="0"/>
              <a:t>eden</a:t>
            </a:r>
            <a:r>
              <a:rPr lang="en-US" dirty="0" smtClean="0"/>
              <a:t> 14 </a:t>
            </a:r>
            <a:r>
              <a:rPr lang="en-US" dirty="0" err="1" smtClean="0"/>
              <a:t>ilden</a:t>
            </a:r>
            <a:r>
              <a:rPr lang="en-US" dirty="0" smtClean="0"/>
              <a:t> </a:t>
            </a:r>
            <a:r>
              <a:rPr lang="en-US" dirty="0" err="1" smtClean="0"/>
              <a:t>seçilen</a:t>
            </a:r>
            <a:r>
              <a:rPr lang="en-US" dirty="0" smtClean="0"/>
              <a:t> 106 okulda,1964-1965 </a:t>
            </a:r>
            <a:r>
              <a:rPr lang="en-US" dirty="0" err="1" smtClean="0"/>
              <a:t>öğretim</a:t>
            </a:r>
            <a:r>
              <a:rPr lang="en-US" dirty="0" smtClean="0"/>
              <a:t> </a:t>
            </a:r>
            <a:r>
              <a:rPr lang="en-US" dirty="0" err="1" smtClean="0"/>
              <a:t>yılında</a:t>
            </a:r>
            <a:r>
              <a:rPr lang="en-US" dirty="0" smtClean="0"/>
              <a:t> </a:t>
            </a:r>
            <a:r>
              <a:rPr lang="en-US" dirty="0" err="1" smtClean="0"/>
              <a:t>ise</a:t>
            </a:r>
            <a:r>
              <a:rPr lang="en-US" dirty="0" smtClean="0"/>
              <a:t> </a:t>
            </a:r>
            <a:r>
              <a:rPr lang="en-US" dirty="0" err="1" smtClean="0"/>
              <a:t>genişletilerek</a:t>
            </a:r>
            <a:r>
              <a:rPr lang="en-US" dirty="0" smtClean="0"/>
              <a:t> 1881 </a:t>
            </a:r>
            <a:r>
              <a:rPr lang="en-US" dirty="0" err="1" smtClean="0"/>
              <a:t>tek</a:t>
            </a:r>
            <a:r>
              <a:rPr lang="en-US" dirty="0" smtClean="0"/>
              <a:t> </a:t>
            </a:r>
            <a:r>
              <a:rPr lang="en-US" dirty="0" err="1" smtClean="0"/>
              <a:t>ve</a:t>
            </a:r>
            <a:r>
              <a:rPr lang="en-US" dirty="0" smtClean="0"/>
              <a:t> </a:t>
            </a:r>
            <a:r>
              <a:rPr lang="en-US" dirty="0" err="1" smtClean="0"/>
              <a:t>iki</a:t>
            </a:r>
            <a:r>
              <a:rPr lang="en-US" dirty="0" smtClean="0"/>
              <a:t> </a:t>
            </a:r>
            <a:r>
              <a:rPr lang="en-US" dirty="0" err="1" smtClean="0"/>
              <a:t>öğretmenli</a:t>
            </a:r>
            <a:r>
              <a:rPr lang="en-US" dirty="0" smtClean="0"/>
              <a:t> </a:t>
            </a:r>
            <a:r>
              <a:rPr lang="en-US" dirty="0" err="1" smtClean="0"/>
              <a:t>köy</a:t>
            </a:r>
            <a:r>
              <a:rPr lang="en-US" dirty="0" smtClean="0"/>
              <a:t> </a:t>
            </a:r>
            <a:r>
              <a:rPr lang="en-US" dirty="0" err="1" smtClean="0"/>
              <a:t>okulları</a:t>
            </a:r>
            <a:r>
              <a:rPr lang="en-US" dirty="0" smtClean="0"/>
              <a:t> </a:t>
            </a:r>
            <a:r>
              <a:rPr lang="en-US" dirty="0" err="1" smtClean="0"/>
              <a:t>ile</a:t>
            </a:r>
            <a:r>
              <a:rPr lang="en-US" dirty="0" smtClean="0"/>
              <a:t> </a:t>
            </a:r>
            <a:r>
              <a:rPr lang="en-US" dirty="0" err="1" smtClean="0"/>
              <a:t>kasaba</a:t>
            </a:r>
            <a:r>
              <a:rPr lang="en-US" dirty="0" smtClean="0"/>
              <a:t> </a:t>
            </a:r>
            <a:r>
              <a:rPr lang="en-US" dirty="0" err="1" smtClean="0"/>
              <a:t>ve</a:t>
            </a:r>
            <a:r>
              <a:rPr lang="en-US" dirty="0" smtClean="0"/>
              <a:t> </a:t>
            </a:r>
            <a:r>
              <a:rPr lang="en-US" dirty="0" err="1" smtClean="0"/>
              <a:t>şehir</a:t>
            </a:r>
            <a:r>
              <a:rPr lang="en-US" dirty="0" smtClean="0"/>
              <a:t> </a:t>
            </a:r>
            <a:r>
              <a:rPr lang="en-US" dirty="0" err="1" smtClean="0"/>
              <a:t>okullarında</a:t>
            </a:r>
            <a:r>
              <a:rPr lang="en-US" dirty="0" smtClean="0"/>
              <a:t>, </a:t>
            </a:r>
            <a:r>
              <a:rPr lang="en-US" dirty="0" err="1" smtClean="0"/>
              <a:t>denenmek</a:t>
            </a:r>
            <a:r>
              <a:rPr lang="en-US" dirty="0" smtClean="0"/>
              <a:t> </a:t>
            </a:r>
            <a:r>
              <a:rPr lang="en-US" dirty="0" err="1" smtClean="0"/>
              <a:t>üzere</a:t>
            </a:r>
            <a:r>
              <a:rPr lang="en-US" dirty="0" smtClean="0"/>
              <a:t> </a:t>
            </a:r>
            <a:r>
              <a:rPr lang="en-US" dirty="0" err="1" smtClean="0"/>
              <a:t>uygulanmıştı</a:t>
            </a:r>
            <a:r>
              <a:rPr lang="en-US" dirty="0" smtClean="0"/>
              <a:t> </a:t>
            </a:r>
            <a:r>
              <a:rPr lang="tr-TR" dirty="0" smtClean="0"/>
              <a:t>.</a:t>
            </a:r>
            <a:r>
              <a:rPr lang="en-US" dirty="0" smtClean="0"/>
              <a:t>Program </a:t>
            </a:r>
            <a:r>
              <a:rPr lang="en-US" dirty="0" err="1" smtClean="0"/>
              <a:t>taslağı</a:t>
            </a:r>
            <a:r>
              <a:rPr lang="en-US" dirty="0" smtClean="0"/>
              <a:t> </a:t>
            </a:r>
            <a:r>
              <a:rPr lang="en-US" dirty="0" err="1" smtClean="0"/>
              <a:t>uygulanmadan</a:t>
            </a:r>
            <a:r>
              <a:rPr lang="en-US" dirty="0" smtClean="0"/>
              <a:t> </a:t>
            </a:r>
            <a:r>
              <a:rPr lang="en-US" dirty="0" err="1" smtClean="0"/>
              <a:t>önce</a:t>
            </a:r>
            <a:r>
              <a:rPr lang="en-US" dirty="0" smtClean="0"/>
              <a:t>, </a:t>
            </a:r>
            <a:r>
              <a:rPr lang="en-US" dirty="0" err="1" smtClean="0"/>
              <a:t>bu</a:t>
            </a:r>
            <a:r>
              <a:rPr lang="en-US" dirty="0" smtClean="0"/>
              <a:t> 14 </a:t>
            </a:r>
            <a:r>
              <a:rPr lang="en-US" dirty="0" err="1" smtClean="0"/>
              <a:t>ilin</a:t>
            </a:r>
            <a:r>
              <a:rPr lang="en-US" dirty="0" smtClean="0"/>
              <a:t> </a:t>
            </a:r>
            <a:r>
              <a:rPr lang="en-US" dirty="0" err="1" smtClean="0"/>
              <a:t>Millî</a:t>
            </a:r>
            <a:r>
              <a:rPr lang="en-US" dirty="0" smtClean="0"/>
              <a:t> </a:t>
            </a:r>
            <a:r>
              <a:rPr lang="en-US" dirty="0" err="1" smtClean="0"/>
              <a:t>Eğitim</a:t>
            </a:r>
            <a:r>
              <a:rPr lang="en-US" dirty="0" smtClean="0"/>
              <a:t> </a:t>
            </a:r>
            <a:r>
              <a:rPr lang="en-US" dirty="0" err="1" smtClean="0"/>
              <a:t>Müdürleri</a:t>
            </a:r>
            <a:r>
              <a:rPr lang="en-US" dirty="0" smtClean="0"/>
              <a:t>, </a:t>
            </a:r>
            <a:r>
              <a:rPr lang="en-US" dirty="0" err="1" smtClean="0"/>
              <a:t>ilköğretim</a:t>
            </a:r>
            <a:r>
              <a:rPr lang="en-US" dirty="0" smtClean="0"/>
              <a:t> </a:t>
            </a:r>
            <a:r>
              <a:rPr lang="en-US" dirty="0" err="1" smtClean="0"/>
              <a:t>müfettişleri</a:t>
            </a:r>
            <a:r>
              <a:rPr lang="en-US" dirty="0" smtClean="0"/>
              <a:t> </a:t>
            </a:r>
            <a:r>
              <a:rPr lang="en-US" dirty="0" err="1" smtClean="0"/>
              <a:t>ile</a:t>
            </a:r>
            <a:r>
              <a:rPr lang="en-US" dirty="0" smtClean="0"/>
              <a:t> </a:t>
            </a:r>
            <a:r>
              <a:rPr lang="en-US" dirty="0" err="1" smtClean="0"/>
              <a:t>öğretmen</a:t>
            </a:r>
            <a:r>
              <a:rPr lang="en-US" dirty="0" smtClean="0"/>
              <a:t> </a:t>
            </a:r>
            <a:r>
              <a:rPr lang="en-US" dirty="0" err="1" smtClean="0"/>
              <a:t>ve</a:t>
            </a:r>
            <a:r>
              <a:rPr lang="en-US" dirty="0" smtClean="0"/>
              <a:t> </a:t>
            </a:r>
            <a:r>
              <a:rPr lang="en-US" dirty="0" err="1" smtClean="0"/>
              <a:t>müdürlerine</a:t>
            </a:r>
            <a:r>
              <a:rPr lang="en-US" dirty="0" smtClean="0"/>
              <a:t> </a:t>
            </a:r>
            <a:r>
              <a:rPr lang="en-US" dirty="0" err="1" smtClean="0"/>
              <a:t>seminer</a:t>
            </a:r>
            <a:r>
              <a:rPr lang="en-US" dirty="0" smtClean="0"/>
              <a:t> </a:t>
            </a:r>
            <a:r>
              <a:rPr lang="en-US" dirty="0" err="1" smtClean="0"/>
              <a:t>düzenlendi</a:t>
            </a:r>
            <a:r>
              <a:rPr lang="en-US" dirty="0" smtClean="0"/>
              <a:t>. Program </a:t>
            </a:r>
            <a:r>
              <a:rPr lang="en-US" dirty="0" err="1" smtClean="0"/>
              <a:t>taslağının</a:t>
            </a:r>
            <a:r>
              <a:rPr lang="en-US" dirty="0" smtClean="0"/>
              <a:t> 1967 </a:t>
            </a:r>
            <a:r>
              <a:rPr lang="en-US" dirty="0" err="1" smtClean="0"/>
              <a:t>yılında</a:t>
            </a:r>
            <a:r>
              <a:rPr lang="en-US" dirty="0" smtClean="0"/>
              <a:t> </a:t>
            </a:r>
            <a:r>
              <a:rPr lang="en-US" dirty="0" err="1" smtClean="0"/>
              <a:t>yurdumuzun</a:t>
            </a:r>
            <a:r>
              <a:rPr lang="en-US" dirty="0" smtClean="0"/>
              <a:t> </a:t>
            </a:r>
            <a:r>
              <a:rPr lang="en-US" dirty="0" err="1" smtClean="0"/>
              <a:t>diğer</a:t>
            </a:r>
            <a:r>
              <a:rPr lang="en-US" dirty="0" smtClean="0"/>
              <a:t> </a:t>
            </a:r>
            <a:r>
              <a:rPr lang="en-US" dirty="0" err="1" smtClean="0"/>
              <a:t>okullarında</a:t>
            </a:r>
            <a:r>
              <a:rPr lang="en-US" dirty="0" smtClean="0"/>
              <a:t> </a:t>
            </a:r>
            <a:r>
              <a:rPr lang="en-US" dirty="0" err="1" smtClean="0"/>
              <a:t>uygulanmasına</a:t>
            </a:r>
            <a:r>
              <a:rPr lang="en-US" dirty="0" smtClean="0"/>
              <a:t> </a:t>
            </a:r>
            <a:r>
              <a:rPr lang="en-US" dirty="0" err="1" smtClean="0"/>
              <a:t>başlanacağı</a:t>
            </a:r>
            <a:r>
              <a:rPr lang="en-US" dirty="0" smtClean="0"/>
              <a:t> </a:t>
            </a:r>
            <a:r>
              <a:rPr lang="en-US" dirty="0" err="1" smtClean="0"/>
              <a:t>dikkate</a:t>
            </a:r>
            <a:r>
              <a:rPr lang="en-US" dirty="0" smtClean="0"/>
              <a:t> </a:t>
            </a:r>
            <a:r>
              <a:rPr lang="en-US" dirty="0" err="1" smtClean="0"/>
              <a:t>alınarak</a:t>
            </a:r>
            <a:r>
              <a:rPr lang="en-US" dirty="0" smtClean="0"/>
              <a:t>, </a:t>
            </a:r>
            <a:r>
              <a:rPr lang="en-US" dirty="0" err="1" smtClean="0"/>
              <a:t>ilgili</a:t>
            </a:r>
            <a:r>
              <a:rPr lang="en-US" dirty="0" smtClean="0"/>
              <a:t> </a:t>
            </a:r>
            <a:r>
              <a:rPr lang="en-US" dirty="0" err="1" smtClean="0"/>
              <a:t>personelin</a:t>
            </a:r>
            <a:r>
              <a:rPr lang="en-US" dirty="0" smtClean="0"/>
              <a:t> </a:t>
            </a:r>
            <a:r>
              <a:rPr lang="en-US" dirty="0" err="1" smtClean="0"/>
              <a:t>yetiştirilmesi</a:t>
            </a:r>
            <a:r>
              <a:rPr lang="en-US" dirty="0" smtClean="0"/>
              <a:t>, </a:t>
            </a:r>
            <a:r>
              <a:rPr lang="en-US" dirty="0" err="1" smtClean="0"/>
              <a:t>taslağın</a:t>
            </a:r>
            <a:r>
              <a:rPr lang="en-US" dirty="0" smtClean="0"/>
              <a:t> </a:t>
            </a:r>
            <a:r>
              <a:rPr lang="en-US" dirty="0" err="1" smtClean="0"/>
              <a:t>geliştirilmesi</a:t>
            </a:r>
            <a:r>
              <a:rPr lang="en-US" dirty="0" smtClean="0"/>
              <a:t> </a:t>
            </a:r>
            <a:r>
              <a:rPr lang="en-US" dirty="0" err="1" smtClean="0"/>
              <a:t>ve</a:t>
            </a:r>
            <a:r>
              <a:rPr lang="en-US" dirty="0" smtClean="0"/>
              <a:t> </a:t>
            </a:r>
            <a:r>
              <a:rPr lang="en-US" dirty="0" err="1" smtClean="0"/>
              <a:t>gerekli</a:t>
            </a:r>
            <a:r>
              <a:rPr lang="en-US" dirty="0" smtClean="0"/>
              <a:t> </a:t>
            </a:r>
            <a:r>
              <a:rPr lang="en-US" dirty="0" err="1" smtClean="0"/>
              <a:t>eğitim</a:t>
            </a:r>
            <a:r>
              <a:rPr lang="en-US" dirty="0" smtClean="0"/>
              <a:t> </a:t>
            </a:r>
            <a:r>
              <a:rPr lang="en-US" dirty="0" err="1" smtClean="0"/>
              <a:t>araçlarının</a:t>
            </a:r>
            <a:r>
              <a:rPr lang="en-US" dirty="0" smtClean="0"/>
              <a:t> </a:t>
            </a:r>
            <a:r>
              <a:rPr lang="en-US" dirty="0" err="1" smtClean="0"/>
              <a:t>hazırlanması</a:t>
            </a:r>
            <a:r>
              <a:rPr lang="en-US" dirty="0" smtClean="0"/>
              <a:t> </a:t>
            </a:r>
            <a:r>
              <a:rPr lang="en-US" dirty="0" err="1" smtClean="0"/>
              <a:t>çalışmalarına</a:t>
            </a:r>
            <a:r>
              <a:rPr lang="en-US" dirty="0" smtClean="0"/>
              <a:t> </a:t>
            </a:r>
            <a:r>
              <a:rPr lang="en-US" dirty="0" err="1" smtClean="0"/>
              <a:t>girişildi</a:t>
            </a:r>
            <a:r>
              <a:rPr lang="en-US" dirty="0" smtClean="0"/>
              <a:t> </a:t>
            </a:r>
            <a:endParaRPr lang="tr-TR" dirty="0" smtClean="0"/>
          </a:p>
          <a:p>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en-US" dirty="0" err="1" smtClean="0"/>
              <a:t>Yapılan</a:t>
            </a:r>
            <a:r>
              <a:rPr lang="en-US" dirty="0" smtClean="0"/>
              <a:t> </a:t>
            </a:r>
            <a:r>
              <a:rPr lang="en-US" dirty="0" err="1" smtClean="0"/>
              <a:t>çalışmalar</a:t>
            </a:r>
            <a:r>
              <a:rPr lang="en-US" dirty="0" smtClean="0"/>
              <a:t>  </a:t>
            </a:r>
            <a:r>
              <a:rPr lang="en-US" dirty="0" err="1" smtClean="0"/>
              <a:t>sonucunda</a:t>
            </a:r>
            <a:r>
              <a:rPr lang="en-US" dirty="0" smtClean="0"/>
              <a:t> </a:t>
            </a:r>
            <a:r>
              <a:rPr lang="en-US" dirty="0" err="1" smtClean="0"/>
              <a:t>oluşturulan</a:t>
            </a:r>
            <a:r>
              <a:rPr lang="en-US" dirty="0" smtClean="0"/>
              <a:t> 1962 </a:t>
            </a:r>
            <a:r>
              <a:rPr lang="en-US" dirty="0" err="1" smtClean="0"/>
              <a:t>ilkokul</a:t>
            </a:r>
            <a:r>
              <a:rPr lang="en-US" dirty="0" smtClean="0"/>
              <a:t> program </a:t>
            </a:r>
            <a:r>
              <a:rPr lang="en-US" dirty="0" err="1" smtClean="0"/>
              <a:t>taslağı</a:t>
            </a:r>
            <a:r>
              <a:rPr lang="en-US" dirty="0" smtClean="0"/>
              <a:t> 5 </a:t>
            </a:r>
            <a:r>
              <a:rPr lang="en-US" dirty="0" err="1" smtClean="0"/>
              <a:t>yıl</a:t>
            </a:r>
            <a:r>
              <a:rPr lang="en-US" dirty="0" smtClean="0"/>
              <a:t> </a:t>
            </a:r>
            <a:r>
              <a:rPr lang="en-US" dirty="0" err="1" smtClean="0"/>
              <a:t>süre</a:t>
            </a:r>
            <a:r>
              <a:rPr lang="en-US" dirty="0" smtClean="0"/>
              <a:t> </a:t>
            </a:r>
            <a:r>
              <a:rPr lang="en-US" dirty="0" err="1" smtClean="0"/>
              <a:t>ile</a:t>
            </a:r>
            <a:r>
              <a:rPr lang="en-US" dirty="0" smtClean="0"/>
              <a:t> </a:t>
            </a:r>
            <a:r>
              <a:rPr lang="en-US" dirty="0" err="1" smtClean="0"/>
              <a:t>okullarda</a:t>
            </a:r>
            <a:r>
              <a:rPr lang="en-US" dirty="0" smtClean="0"/>
              <a:t> </a:t>
            </a:r>
            <a:r>
              <a:rPr lang="en-US" dirty="0" err="1" smtClean="0"/>
              <a:t>denenip</a:t>
            </a:r>
            <a:r>
              <a:rPr lang="en-US" dirty="0" smtClean="0"/>
              <a:t> </a:t>
            </a:r>
            <a:r>
              <a:rPr lang="en-US" dirty="0" err="1" smtClean="0"/>
              <a:t>geliştirilmek</a:t>
            </a:r>
            <a:r>
              <a:rPr lang="en-US" dirty="0" smtClean="0"/>
              <a:t> </a:t>
            </a:r>
            <a:r>
              <a:rPr lang="en-US" dirty="0" err="1" smtClean="0"/>
              <a:t>üzere</a:t>
            </a:r>
            <a:r>
              <a:rPr lang="en-US" dirty="0" smtClean="0"/>
              <a:t> </a:t>
            </a:r>
            <a:r>
              <a:rPr lang="en-US" dirty="0" err="1" smtClean="0"/>
              <a:t>kabul</a:t>
            </a:r>
            <a:r>
              <a:rPr lang="en-US" dirty="0" smtClean="0"/>
              <a:t> </a:t>
            </a:r>
            <a:r>
              <a:rPr lang="en-US" dirty="0" err="1" smtClean="0"/>
              <a:t>edilmişti</a:t>
            </a:r>
            <a:r>
              <a:rPr lang="en-US" dirty="0" smtClean="0"/>
              <a:t>.  </a:t>
            </a:r>
            <a:r>
              <a:rPr lang="en-US" dirty="0" err="1" smtClean="0"/>
              <a:t>Programa</a:t>
            </a:r>
            <a:r>
              <a:rPr lang="en-US" dirty="0" smtClean="0"/>
              <a:t> 1968 </a:t>
            </a:r>
            <a:r>
              <a:rPr lang="en-US" dirty="0" err="1" smtClean="0"/>
              <a:t>yılında</a:t>
            </a:r>
            <a:r>
              <a:rPr lang="en-US" dirty="0" smtClean="0"/>
              <a:t> son </a:t>
            </a:r>
            <a:r>
              <a:rPr lang="en-US" dirty="0" err="1" smtClean="0"/>
              <a:t>hâli</a:t>
            </a:r>
            <a:r>
              <a:rPr lang="en-US" dirty="0" smtClean="0"/>
              <a:t> </a:t>
            </a:r>
            <a:r>
              <a:rPr lang="en-US" dirty="0" err="1" smtClean="0"/>
              <a:t>verilerek</a:t>
            </a:r>
            <a:r>
              <a:rPr lang="en-US" dirty="0" smtClean="0"/>
              <a:t> </a:t>
            </a:r>
            <a:r>
              <a:rPr lang="en-US" dirty="0" err="1" smtClean="0"/>
              <a:t>bütün</a:t>
            </a:r>
            <a:r>
              <a:rPr lang="en-US" dirty="0" smtClean="0"/>
              <a:t> </a:t>
            </a:r>
            <a:r>
              <a:rPr lang="en-US" dirty="0" err="1" smtClean="0"/>
              <a:t>ilkokullarda</a:t>
            </a:r>
            <a:r>
              <a:rPr lang="en-US" dirty="0" smtClean="0"/>
              <a:t> </a:t>
            </a:r>
            <a:r>
              <a:rPr lang="en-US" dirty="0" err="1" smtClean="0"/>
              <a:t>uygulanmaya</a:t>
            </a:r>
            <a:r>
              <a:rPr lang="en-US" dirty="0" smtClean="0"/>
              <a:t> </a:t>
            </a:r>
            <a:r>
              <a:rPr lang="en-US" dirty="0" err="1" smtClean="0"/>
              <a:t>başlanmıştı</a:t>
            </a:r>
            <a:r>
              <a:rPr lang="en-US" dirty="0" smtClean="0"/>
              <a:t> </a:t>
            </a:r>
            <a:r>
              <a:rPr lang="tr-TR" dirty="0" smtClean="0"/>
              <a:t>.</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r>
              <a:rPr lang="tr-TR" dirty="0"/>
              <a:t>1968 yılında da çerçeve bir "</a:t>
            </a:r>
            <a:r>
              <a:rPr lang="tr-TR" b="1" dirty="0"/>
              <a:t>ilkokul programı" hazırlanmış ve </a:t>
            </a:r>
            <a:r>
              <a:rPr lang="tr-TR" b="1" dirty="0" smtClean="0"/>
              <a:t>uygulamaya </a:t>
            </a:r>
            <a:r>
              <a:rPr lang="tr-TR" dirty="0" smtClean="0"/>
              <a:t>konmuştur</a:t>
            </a:r>
            <a:r>
              <a:rPr lang="tr-TR" dirty="0"/>
              <a:t>. Buna göre amaçlar kişisel, insanlık ilişkileri, ekonomik hayat ve </a:t>
            </a:r>
            <a:r>
              <a:rPr lang="tr-TR" dirty="0" smtClean="0"/>
              <a:t>toplum hayatı </a:t>
            </a:r>
            <a:r>
              <a:rPr lang="tr-TR" dirty="0"/>
              <a:t>bakımından olmak üzere çok geniş bir açıdan ele alınmıştır. Ayrıca </a:t>
            </a:r>
            <a:r>
              <a:rPr lang="tr-TR" dirty="0" smtClean="0"/>
              <a:t>öğretim ilkeleri </a:t>
            </a:r>
            <a:r>
              <a:rPr lang="tr-TR" dirty="0"/>
              <a:t>ve planlar ayrıntılarıyla açıklanmış, uygulamada öğretmene yörelere </a:t>
            </a:r>
            <a:r>
              <a:rPr lang="tr-TR" dirty="0" smtClean="0"/>
              <a:t>göre konu </a:t>
            </a:r>
            <a:r>
              <a:rPr lang="tr-TR" dirty="0"/>
              <a:t>çıkarma veya konu ekleme gibi bir esneklik payı bırakmıştır. Bu </a:t>
            </a:r>
            <a:r>
              <a:rPr lang="tr-TR" dirty="0" err="1" smtClean="0"/>
              <a:t>uygulamada"</a:t>
            </a:r>
            <a:r>
              <a:rPr lang="tr-TR" b="1" dirty="0" err="1" smtClean="0"/>
              <a:t>görelilik</a:t>
            </a:r>
            <a:r>
              <a:rPr lang="tr-TR" b="1" dirty="0" smtClean="0"/>
              <a:t> </a:t>
            </a:r>
            <a:r>
              <a:rPr lang="tr-TR" b="1" dirty="0"/>
              <a:t>"açısından ilköğretimde büyük bir adımdır.</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6652" name="Group 460"/>
          <p:cNvGraphicFramePr>
            <a:graphicFrameLocks noGrp="1"/>
          </p:cNvGraphicFramePr>
          <p:nvPr>
            <p:ph/>
          </p:nvPr>
        </p:nvGraphicFramePr>
        <p:xfrm>
          <a:off x="611188" y="1125538"/>
          <a:ext cx="8208962" cy="5399090"/>
        </p:xfrm>
        <a:graphic>
          <a:graphicData uri="http://schemas.openxmlformats.org/drawingml/2006/table">
            <a:tbl>
              <a:tblPr/>
              <a:tblGrid>
                <a:gridCol w="3584575"/>
                <a:gridCol w="927100"/>
                <a:gridCol w="925512"/>
                <a:gridCol w="923925"/>
                <a:gridCol w="922338"/>
                <a:gridCol w="925512"/>
              </a:tblGrid>
              <a:tr h="4127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DERSLER*</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5.Sınıf</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Türkçe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1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Matematik</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Fen Bilgisi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43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Sosyal Bilgiler</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Hayat Bilgisi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11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Din Kültürü ve Ahlak Bilgisi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Resim-İş</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Müzik</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Beden Eğitimi</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Toplam</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25</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58838">
                <a:tc gridSpan="6">
                  <a:txBody>
                    <a:bodyPr/>
                    <a:lstStyle/>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 Rehberlik ve Eğitici Çalışmalar 1., 2. ve 3. sınıflarda Hayat Bilgisi ders saatinde, 4. ve 5.</a:t>
                      </a:r>
                    </a:p>
                    <a:p>
                      <a:pPr marL="342900" marR="0" lvl="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400" b="0" i="0" u="none" strike="noStrike" cap="none" normalizeH="0" baseline="0" smtClean="0">
                          <a:ln>
                            <a:noFill/>
                          </a:ln>
                          <a:solidFill>
                            <a:schemeClr val="tx1"/>
                          </a:solidFill>
                          <a:effectLst/>
                          <a:latin typeface="Arial" charset="0"/>
                        </a:rPr>
                        <a:t>sınıflarda ise Sosyal Bilgiler ders saati içinde yapılacaktır.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
        <p:nvSpPr>
          <p:cNvPr id="74842" name="Text Box 439"/>
          <p:cNvSpPr txBox="1">
            <a:spLocks noChangeArrowheads="1"/>
          </p:cNvSpPr>
          <p:nvPr/>
        </p:nvSpPr>
        <p:spPr bwMode="auto">
          <a:xfrm>
            <a:off x="827088" y="692150"/>
            <a:ext cx="7273925" cy="396875"/>
          </a:xfrm>
          <a:prstGeom prst="rect">
            <a:avLst/>
          </a:prstGeom>
          <a:noFill/>
          <a:ln w="9525">
            <a:noFill/>
            <a:miter lim="800000"/>
            <a:headEnd/>
            <a:tailEnd/>
          </a:ln>
        </p:spPr>
        <p:txBody>
          <a:bodyPr>
            <a:spAutoFit/>
          </a:bodyPr>
          <a:lstStyle/>
          <a:p>
            <a:pPr>
              <a:spcBef>
                <a:spcPct val="50000"/>
              </a:spcBef>
            </a:pPr>
            <a:r>
              <a:rPr lang="en-US" sz="2000" b="1">
                <a:solidFill>
                  <a:srgbClr val="FF0000"/>
                </a:solidFill>
              </a:rPr>
              <a:t>1968 İlkokul Programı Haftalık Ders Dağıtım Çizelgesi</a:t>
            </a:r>
            <a:r>
              <a:rPr lang="tr-TR" sz="2000">
                <a:solidFill>
                  <a:srgbClr val="FF0000"/>
                </a:solidFill>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20000"/>
          </a:bodyPr>
          <a:lstStyle/>
          <a:p>
            <a:pPr marL="0" indent="0">
              <a:buNone/>
            </a:pPr>
            <a:r>
              <a:rPr lang="tr-TR" dirty="0"/>
              <a:t>1973 yılında kabul edilen 1739 sayılı "</a:t>
            </a:r>
            <a:r>
              <a:rPr lang="tr-TR" b="1" dirty="0"/>
              <a:t>Milli Eğitim Temel Kanunu" </a:t>
            </a:r>
            <a:r>
              <a:rPr lang="tr-TR" b="1" dirty="0" smtClean="0"/>
              <a:t>ile </a:t>
            </a:r>
            <a:r>
              <a:rPr lang="tr-TR" dirty="0" smtClean="0"/>
              <a:t>eğitimimiz </a:t>
            </a:r>
            <a:r>
              <a:rPr lang="tr-TR" dirty="0"/>
              <a:t>sistem yaklaşımıyla ele alınmış ve yeniden düzenlenmiştir. </a:t>
            </a:r>
            <a:r>
              <a:rPr lang="tr-TR" dirty="0" smtClean="0"/>
              <a:t>İlköğretimde bu </a:t>
            </a:r>
            <a:r>
              <a:rPr lang="tr-TR" dirty="0"/>
              <a:t>düzenlemeden payını almıştır. Bu kanunla eğitim "</a:t>
            </a:r>
            <a:r>
              <a:rPr lang="tr-TR" b="1" dirty="0"/>
              <a:t>örgün" ve "yaygın" </a:t>
            </a:r>
            <a:r>
              <a:rPr lang="tr-TR" b="1" dirty="0" smtClean="0"/>
              <a:t>olmak </a:t>
            </a:r>
            <a:r>
              <a:rPr lang="tr-TR" dirty="0" smtClean="0"/>
              <a:t>üzere </a:t>
            </a:r>
            <a:r>
              <a:rPr lang="tr-TR" dirty="0"/>
              <a:t>ikiye ayrılmıştır. Ayrıca genel ve özel hedefler, uygulamaya esas olacak 14 </a:t>
            </a:r>
            <a:r>
              <a:rPr lang="tr-TR" dirty="0" smtClean="0"/>
              <a:t>ilke getirilmiş </a:t>
            </a:r>
            <a:r>
              <a:rPr lang="tr-TR" dirty="0"/>
              <a:t>ve uygulamaya </a:t>
            </a:r>
            <a:r>
              <a:rPr lang="tr-TR" dirty="0" smtClean="0"/>
              <a:t>konulmuştur. İlköğretim </a:t>
            </a:r>
            <a:r>
              <a:rPr lang="tr-TR" dirty="0"/>
              <a:t>bu kanuna göre 6–14 yaşları arasındadır ve zorunludur. </a:t>
            </a:r>
            <a:r>
              <a:rPr lang="tr-TR" dirty="0" smtClean="0"/>
              <a:t>Gerek duyulursa </a:t>
            </a:r>
            <a:r>
              <a:rPr lang="tr-TR" dirty="0"/>
              <a:t>yatılı temel eğitim okulları açılır.(1983 yılında 2842 sayılı kanunla </a:t>
            </a:r>
            <a:r>
              <a:rPr lang="tr-TR" dirty="0" smtClean="0"/>
              <a:t>yapılan değişiklikle </a:t>
            </a:r>
            <a:r>
              <a:rPr lang="tr-TR" dirty="0"/>
              <a:t>temel eğitim okulu kaldırıldı, ilköğretim okulu getirildi; temel </a:t>
            </a:r>
            <a:r>
              <a:rPr lang="tr-TR" dirty="0" smtClean="0"/>
              <a:t>eğitim okullarının </a:t>
            </a:r>
            <a:r>
              <a:rPr lang="tr-TR" dirty="0"/>
              <a:t>adı "</a:t>
            </a:r>
            <a:r>
              <a:rPr lang="tr-TR" b="1" dirty="0"/>
              <a:t>ilköğretim okulu" oldu.)</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r>
              <a:rPr lang="tr-TR" dirty="0"/>
              <a:t>İlköğretim zorunlu ve zorunlu olmayanlar diye yine ikiye ayrıldı. </a:t>
            </a:r>
            <a:r>
              <a:rPr lang="tr-TR" dirty="0" smtClean="0"/>
              <a:t>Zorunlu olanlar </a:t>
            </a:r>
            <a:r>
              <a:rPr lang="tr-TR" dirty="0"/>
              <a:t>ilkokul–5 yıl, ilköğretim–8 yıl; zorunlu olmayanlar okulöncesi </a:t>
            </a:r>
            <a:r>
              <a:rPr lang="tr-TR" dirty="0" smtClean="0"/>
              <a:t>eğitim,yetiştirici </a:t>
            </a:r>
            <a:r>
              <a:rPr lang="tr-TR" dirty="0"/>
              <a:t>kurs ve sınıflar. </a:t>
            </a:r>
            <a:r>
              <a:rPr lang="tr-TR" dirty="0" smtClean="0"/>
              <a:t>Bu </a:t>
            </a:r>
            <a:r>
              <a:rPr lang="tr-TR" dirty="0"/>
              <a:t>kanunla tüm öğretmenlere de yükseköğrenim görme </a:t>
            </a:r>
            <a:r>
              <a:rPr lang="tr-TR" dirty="0" smtClean="0"/>
              <a:t>zorunluluğu getirilmiştir</a:t>
            </a:r>
            <a:r>
              <a:rPr lang="tr-TR" dirty="0"/>
              <a:t>. İlkokullarda görev yapacak öğretmenleri yetiştirmek için önce 2 </a:t>
            </a:r>
            <a:r>
              <a:rPr lang="tr-TR" dirty="0" smtClean="0"/>
              <a:t>yıllık enstitü </a:t>
            </a:r>
            <a:r>
              <a:rPr lang="tr-TR" dirty="0"/>
              <a:t>(daha sonra adı yüksekokul oldu)sonrada bunların süreleri 4 yıla </a:t>
            </a:r>
            <a:r>
              <a:rPr lang="tr-TR" dirty="0" smtClean="0"/>
              <a:t>çıkarılarak "</a:t>
            </a:r>
            <a:r>
              <a:rPr lang="tr-TR" b="1" dirty="0" smtClean="0"/>
              <a:t>eğitim </a:t>
            </a:r>
            <a:r>
              <a:rPr lang="tr-TR" b="1" dirty="0"/>
              <a:t>fakülteleri" ne dönüştürülmüştür. Bu olumlu bir gelişme için başlangıçtır</a:t>
            </a:r>
            <a:r>
              <a:rPr lang="tr-TR" b="1" dirty="0" smtClean="0"/>
              <a:t>.</a:t>
            </a:r>
            <a:r>
              <a:rPr lang="tr-TR" dirty="0"/>
              <a:t> 1982 anayasasında da eğitim hak olup, ilköğretim zorunlu ve parasızdır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pPr>
              <a:lnSpc>
                <a:spcPct val="90000"/>
              </a:lnSpc>
            </a:pPr>
            <a:r>
              <a:rPr lang="en-US" dirty="0" smtClean="0"/>
              <a:t>1 </a:t>
            </a:r>
            <a:r>
              <a:rPr lang="en-US" dirty="0" err="1" smtClean="0"/>
              <a:t>Kasım</a:t>
            </a:r>
            <a:r>
              <a:rPr lang="en-US" dirty="0" smtClean="0"/>
              <a:t> 1928 </a:t>
            </a:r>
            <a:r>
              <a:rPr lang="en-US" dirty="0" err="1" smtClean="0"/>
              <a:t>tarih</a:t>
            </a:r>
            <a:r>
              <a:rPr lang="en-US" dirty="0" smtClean="0"/>
              <a:t> </a:t>
            </a:r>
            <a:r>
              <a:rPr lang="en-US" dirty="0" err="1" smtClean="0"/>
              <a:t>ve</a:t>
            </a:r>
            <a:r>
              <a:rPr lang="en-US" dirty="0" smtClean="0"/>
              <a:t> 1353 </a:t>
            </a:r>
            <a:r>
              <a:rPr lang="en-US" dirty="0" err="1" smtClean="0"/>
              <a:t>sayılı</a:t>
            </a:r>
            <a:r>
              <a:rPr lang="en-US" dirty="0" smtClean="0"/>
              <a:t> </a:t>
            </a:r>
            <a:r>
              <a:rPr lang="en-US" dirty="0" err="1" smtClean="0"/>
              <a:t>Yasayla</a:t>
            </a:r>
            <a:r>
              <a:rPr lang="en-US" dirty="0" smtClean="0"/>
              <a:t> </a:t>
            </a:r>
            <a:r>
              <a:rPr lang="en-US" dirty="0" err="1" smtClean="0"/>
              <a:t>yapılan</a:t>
            </a:r>
            <a:r>
              <a:rPr lang="en-US" dirty="0" smtClean="0"/>
              <a:t> </a:t>
            </a:r>
            <a:r>
              <a:rPr lang="en-US" dirty="0" err="1" smtClean="0"/>
              <a:t>ve</a:t>
            </a:r>
            <a:r>
              <a:rPr lang="en-US" dirty="0" smtClean="0"/>
              <a:t> </a:t>
            </a:r>
            <a:r>
              <a:rPr lang="en-US" dirty="0" err="1" smtClean="0"/>
              <a:t>Cumhuriyetin</a:t>
            </a:r>
            <a:r>
              <a:rPr lang="en-US" dirty="0" smtClean="0"/>
              <a:t> en </a:t>
            </a:r>
            <a:r>
              <a:rPr lang="en-US" dirty="0" err="1" smtClean="0"/>
              <a:t>köklü</a:t>
            </a:r>
            <a:r>
              <a:rPr lang="en-US" dirty="0" smtClean="0"/>
              <a:t> </a:t>
            </a:r>
            <a:r>
              <a:rPr lang="en-US" dirty="0" err="1" smtClean="0"/>
              <a:t>hareketi</a:t>
            </a:r>
            <a:r>
              <a:rPr lang="en-US" dirty="0" smtClean="0"/>
              <a:t> </a:t>
            </a:r>
            <a:r>
              <a:rPr lang="en-US" dirty="0" err="1" smtClean="0"/>
              <a:t>olan</a:t>
            </a:r>
            <a:r>
              <a:rPr lang="en-US" dirty="0" smtClean="0"/>
              <a:t> </a:t>
            </a:r>
            <a:r>
              <a:rPr lang="en-US" dirty="0" err="1" smtClean="0"/>
              <a:t>yeni</a:t>
            </a:r>
            <a:r>
              <a:rPr lang="en-US" dirty="0" smtClean="0"/>
              <a:t> </a:t>
            </a:r>
            <a:r>
              <a:rPr lang="en-US" dirty="0" err="1" smtClean="0"/>
              <a:t>Türk</a:t>
            </a:r>
            <a:r>
              <a:rPr lang="en-US" dirty="0" smtClean="0"/>
              <a:t> </a:t>
            </a:r>
            <a:r>
              <a:rPr lang="en-US" dirty="0" err="1" smtClean="0"/>
              <a:t>harflerinin</a:t>
            </a:r>
            <a:r>
              <a:rPr lang="en-US" dirty="0" smtClean="0"/>
              <a:t> </a:t>
            </a:r>
            <a:r>
              <a:rPr lang="en-US" dirty="0" err="1" smtClean="0"/>
              <a:t>kabulü</a:t>
            </a:r>
            <a:r>
              <a:rPr lang="en-US" dirty="0" smtClean="0"/>
              <a:t> </a:t>
            </a:r>
            <a:r>
              <a:rPr lang="en-US" dirty="0" err="1" smtClean="0"/>
              <a:t>ile</a:t>
            </a:r>
            <a:r>
              <a:rPr lang="en-US" dirty="0" smtClean="0"/>
              <a:t> </a:t>
            </a:r>
            <a:r>
              <a:rPr lang="en-US" dirty="0" err="1" smtClean="0"/>
              <a:t>Türkçe’nin</a:t>
            </a:r>
            <a:r>
              <a:rPr lang="en-US" dirty="0" smtClean="0"/>
              <a:t> </a:t>
            </a:r>
            <a:r>
              <a:rPr lang="en-US" dirty="0" err="1" smtClean="0"/>
              <a:t>eğitimde</a:t>
            </a:r>
            <a:r>
              <a:rPr lang="en-US" dirty="0" smtClean="0"/>
              <a:t> </a:t>
            </a:r>
            <a:r>
              <a:rPr lang="en-US" dirty="0" err="1" smtClean="0"/>
              <a:t>ortak</a:t>
            </a:r>
            <a:r>
              <a:rPr lang="en-US" dirty="0" smtClean="0"/>
              <a:t> </a:t>
            </a:r>
            <a:r>
              <a:rPr lang="en-US" dirty="0" err="1" smtClean="0"/>
              <a:t>dil</a:t>
            </a:r>
            <a:r>
              <a:rPr lang="en-US" dirty="0" smtClean="0"/>
              <a:t> </a:t>
            </a:r>
            <a:r>
              <a:rPr lang="en-US" dirty="0" err="1" smtClean="0"/>
              <a:t>olması</a:t>
            </a:r>
            <a:r>
              <a:rPr lang="en-US" dirty="0" smtClean="0"/>
              <a:t>, </a:t>
            </a:r>
            <a:r>
              <a:rPr lang="en-US" dirty="0" err="1" smtClean="0"/>
              <a:t>okuma-yazma</a:t>
            </a:r>
            <a:r>
              <a:rPr lang="en-US" dirty="0" smtClean="0"/>
              <a:t> </a:t>
            </a:r>
            <a:r>
              <a:rPr lang="en-US" dirty="0" err="1" smtClean="0"/>
              <a:t>ve</a:t>
            </a:r>
            <a:r>
              <a:rPr lang="en-US" dirty="0" smtClean="0"/>
              <a:t> </a:t>
            </a:r>
            <a:r>
              <a:rPr lang="en-US" dirty="0" err="1" smtClean="0"/>
              <a:t>temel</a:t>
            </a:r>
            <a:r>
              <a:rPr lang="en-US" dirty="0" smtClean="0"/>
              <a:t> </a:t>
            </a:r>
            <a:r>
              <a:rPr lang="en-US" dirty="0" err="1" smtClean="0"/>
              <a:t>bilgilerin</a:t>
            </a:r>
            <a:r>
              <a:rPr lang="en-US" dirty="0" smtClean="0"/>
              <a:t> </a:t>
            </a:r>
            <a:r>
              <a:rPr lang="en-US" dirty="0" err="1" smtClean="0"/>
              <a:t>halka</a:t>
            </a:r>
            <a:r>
              <a:rPr lang="en-US" dirty="0" smtClean="0"/>
              <a:t> </a:t>
            </a:r>
            <a:r>
              <a:rPr lang="en-US" dirty="0" err="1" smtClean="0"/>
              <a:t>yaygınlaştırılması</a:t>
            </a:r>
            <a:r>
              <a:rPr lang="en-US" dirty="0" smtClean="0"/>
              <a:t> </a:t>
            </a:r>
            <a:r>
              <a:rPr lang="en-US" dirty="0" err="1" smtClean="0"/>
              <a:t>çalışmaları</a:t>
            </a:r>
            <a:r>
              <a:rPr lang="en-US" dirty="0" smtClean="0"/>
              <a:t> </a:t>
            </a:r>
            <a:r>
              <a:rPr lang="en-US" dirty="0" err="1" smtClean="0"/>
              <a:t>önemle</a:t>
            </a:r>
            <a:r>
              <a:rPr lang="en-US" dirty="0" smtClean="0"/>
              <a:t> </a:t>
            </a:r>
            <a:r>
              <a:rPr lang="en-US" dirty="0" err="1" smtClean="0"/>
              <a:t>değerlendirilmesi</a:t>
            </a:r>
            <a:r>
              <a:rPr lang="en-US" dirty="0" smtClean="0"/>
              <a:t> </a:t>
            </a:r>
            <a:r>
              <a:rPr lang="en-US" dirty="0" err="1" smtClean="0"/>
              <a:t>gereken</a:t>
            </a:r>
            <a:r>
              <a:rPr lang="en-US" dirty="0" smtClean="0"/>
              <a:t> </a:t>
            </a:r>
            <a:r>
              <a:rPr lang="en-US" dirty="0" err="1" smtClean="0"/>
              <a:t>örnek</a:t>
            </a:r>
            <a:r>
              <a:rPr lang="en-US" dirty="0" smtClean="0"/>
              <a:t> </a:t>
            </a:r>
            <a:r>
              <a:rPr lang="en-US" dirty="0" err="1" smtClean="0"/>
              <a:t>hareketlerdir</a:t>
            </a:r>
            <a:r>
              <a:rPr lang="en-US" dirty="0" smtClean="0"/>
              <a:t> (</a:t>
            </a:r>
            <a:r>
              <a:rPr lang="en-US" dirty="0" err="1" smtClean="0"/>
              <a:t>Ergün</a:t>
            </a:r>
            <a:r>
              <a:rPr lang="en-US" dirty="0" smtClean="0"/>
              <a:t>, 2005b). </a:t>
            </a:r>
            <a:endParaRPr lang="tr-TR" dirty="0" smtClean="0"/>
          </a:p>
          <a:p>
            <a:pPr>
              <a:lnSpc>
                <a:spcPct val="90000"/>
              </a:lnSpc>
              <a:buNone/>
            </a:pPr>
            <a:r>
              <a:rPr lang="tr-TR" dirty="0" smtClean="0"/>
              <a:t>	</a:t>
            </a:r>
            <a:r>
              <a:rPr lang="en-US" dirty="0" err="1" smtClean="0"/>
              <a:t>Dönemin</a:t>
            </a:r>
            <a:r>
              <a:rPr lang="en-US" dirty="0" smtClean="0"/>
              <a:t> </a:t>
            </a:r>
            <a:r>
              <a:rPr lang="en-US" dirty="0" err="1" smtClean="0"/>
              <a:t>toplumunun</a:t>
            </a:r>
            <a:r>
              <a:rPr lang="en-US" dirty="0" smtClean="0"/>
              <a:t> </a:t>
            </a:r>
            <a:r>
              <a:rPr lang="en-US" dirty="0" err="1" smtClean="0"/>
              <a:t>yüzde</a:t>
            </a:r>
            <a:r>
              <a:rPr lang="en-US" dirty="0" smtClean="0"/>
              <a:t> 10’u bile </a:t>
            </a:r>
            <a:r>
              <a:rPr lang="en-US" dirty="0" err="1" smtClean="0"/>
              <a:t>okur</a:t>
            </a:r>
            <a:r>
              <a:rPr lang="en-US" dirty="0" smtClean="0"/>
              <a:t> </a:t>
            </a:r>
            <a:r>
              <a:rPr lang="en-US" dirty="0" err="1" smtClean="0"/>
              <a:t>yazar</a:t>
            </a:r>
            <a:r>
              <a:rPr lang="en-US" dirty="0" smtClean="0"/>
              <a:t> </a:t>
            </a:r>
            <a:r>
              <a:rPr lang="en-US" dirty="0" err="1" smtClean="0"/>
              <a:t>olmadığı</a:t>
            </a:r>
            <a:r>
              <a:rPr lang="en-US" dirty="0" smtClean="0"/>
              <a:t> </a:t>
            </a:r>
            <a:r>
              <a:rPr lang="en-US" dirty="0" err="1" smtClean="0"/>
              <a:t>için</a:t>
            </a:r>
            <a:r>
              <a:rPr lang="en-US" dirty="0" smtClean="0"/>
              <a:t> </a:t>
            </a:r>
            <a:r>
              <a:rPr lang="en-US" dirty="0" err="1" smtClean="0"/>
              <a:t>siyasal</a:t>
            </a:r>
            <a:r>
              <a:rPr lang="en-US" dirty="0" smtClean="0"/>
              <a:t>, </a:t>
            </a:r>
            <a:r>
              <a:rPr lang="en-US" dirty="0" err="1" smtClean="0"/>
              <a:t>ekonomik</a:t>
            </a:r>
            <a:r>
              <a:rPr lang="en-US" dirty="0" smtClean="0"/>
              <a:t>, </a:t>
            </a:r>
            <a:r>
              <a:rPr lang="en-US" dirty="0" err="1" smtClean="0"/>
              <a:t>hukukî</a:t>
            </a:r>
            <a:r>
              <a:rPr lang="en-US" dirty="0" smtClean="0"/>
              <a:t>, </a:t>
            </a:r>
            <a:r>
              <a:rPr lang="en-US" dirty="0" err="1" smtClean="0"/>
              <a:t>kültürel</a:t>
            </a:r>
            <a:r>
              <a:rPr lang="en-US" dirty="0" smtClean="0"/>
              <a:t> </a:t>
            </a:r>
            <a:r>
              <a:rPr lang="en-US" dirty="0" err="1" smtClean="0"/>
              <a:t>değişmelerin</a:t>
            </a:r>
            <a:r>
              <a:rPr lang="en-US" dirty="0" smtClean="0"/>
              <a:t> </a:t>
            </a:r>
            <a:r>
              <a:rPr lang="en-US" dirty="0" err="1" smtClean="0"/>
              <a:t>topluma</a:t>
            </a:r>
            <a:r>
              <a:rPr lang="en-US" dirty="0" smtClean="0"/>
              <a:t> </a:t>
            </a:r>
            <a:r>
              <a:rPr lang="en-US" dirty="0" err="1" smtClean="0"/>
              <a:t>benimsetilmesinde</a:t>
            </a:r>
            <a:r>
              <a:rPr lang="en-US" dirty="0" smtClean="0"/>
              <a:t>  </a:t>
            </a:r>
            <a:r>
              <a:rPr lang="en-US" dirty="0" err="1" smtClean="0"/>
              <a:t>ve</a:t>
            </a:r>
            <a:r>
              <a:rPr lang="en-US" dirty="0" smtClean="0"/>
              <a:t> </a:t>
            </a:r>
            <a:r>
              <a:rPr lang="en-US" dirty="0" err="1" smtClean="0"/>
              <a:t>yerleşmesinde</a:t>
            </a:r>
            <a:r>
              <a:rPr lang="tr-TR" dirty="0" smtClean="0"/>
              <a:t> </a:t>
            </a:r>
            <a:r>
              <a:rPr lang="en-US" dirty="0" err="1" smtClean="0"/>
              <a:t>eğitimin</a:t>
            </a:r>
            <a:r>
              <a:rPr lang="en-US" dirty="0" smtClean="0"/>
              <a:t> </a:t>
            </a:r>
            <a:r>
              <a:rPr lang="en-US" dirty="0" err="1" smtClean="0"/>
              <a:t>rolü</a:t>
            </a:r>
            <a:r>
              <a:rPr lang="en-US" dirty="0" smtClean="0"/>
              <a:t> her </a:t>
            </a:r>
            <a:r>
              <a:rPr lang="en-US" dirty="0" err="1" smtClean="0"/>
              <a:t>zamankinden</a:t>
            </a:r>
            <a:r>
              <a:rPr lang="en-US" dirty="0" smtClean="0"/>
              <a:t> </a:t>
            </a:r>
            <a:r>
              <a:rPr lang="en-US" dirty="0" err="1" smtClean="0"/>
              <a:t>fazla</a:t>
            </a:r>
            <a:r>
              <a:rPr lang="en-US" dirty="0" smtClean="0"/>
              <a:t> </a:t>
            </a:r>
            <a:r>
              <a:rPr lang="en-US" dirty="0" err="1" smtClean="0"/>
              <a:t>anlaşılmış</a:t>
            </a:r>
            <a:r>
              <a:rPr lang="en-US" dirty="0" smtClean="0"/>
              <a:t> </a:t>
            </a:r>
            <a:r>
              <a:rPr lang="en-US" dirty="0" err="1" smtClean="0"/>
              <a:t>ve</a:t>
            </a:r>
            <a:r>
              <a:rPr lang="en-US" dirty="0" smtClean="0"/>
              <a:t> </a:t>
            </a:r>
            <a:r>
              <a:rPr lang="en-US" dirty="0" err="1" smtClean="0"/>
              <a:t>eğitime</a:t>
            </a:r>
            <a:r>
              <a:rPr lang="en-US" dirty="0" smtClean="0"/>
              <a:t> </a:t>
            </a:r>
            <a:r>
              <a:rPr lang="en-US" dirty="0" err="1" smtClean="0"/>
              <a:t>bu</a:t>
            </a:r>
            <a:r>
              <a:rPr lang="en-US" dirty="0" smtClean="0"/>
              <a:t> </a:t>
            </a:r>
            <a:r>
              <a:rPr lang="en-US" dirty="0" err="1" smtClean="0"/>
              <a:t>nedenle</a:t>
            </a:r>
            <a:r>
              <a:rPr lang="en-US" dirty="0" smtClean="0"/>
              <a:t> </a:t>
            </a:r>
            <a:r>
              <a:rPr lang="en-US" dirty="0" err="1" smtClean="0"/>
              <a:t>önem</a:t>
            </a:r>
            <a:r>
              <a:rPr lang="en-US" dirty="0" smtClean="0"/>
              <a:t> </a:t>
            </a:r>
            <a:r>
              <a:rPr lang="en-US" dirty="0" err="1" smtClean="0"/>
              <a:t>verilmiş</a:t>
            </a:r>
            <a:r>
              <a:rPr lang="tr-TR" dirty="0" smtClean="0"/>
              <a:t>ti. </a:t>
            </a:r>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marL="0" indent="0">
              <a:buNone/>
            </a:pPr>
            <a:r>
              <a:rPr lang="tr-TR" dirty="0"/>
              <a:t>Toplumun eğitim düzeyinin yükseltilmesi amacıyla 1997 yılında </a:t>
            </a:r>
            <a:r>
              <a:rPr lang="tr-TR" dirty="0" smtClean="0"/>
              <a:t>yürürlüğe konulan </a:t>
            </a:r>
            <a:r>
              <a:rPr lang="tr-TR" dirty="0"/>
              <a:t>4306 sayılı kanunu ile zorunlu temel eğitimin süresi 8 yıla çıkarılmıştır. </a:t>
            </a:r>
            <a:r>
              <a:rPr lang="tr-TR" dirty="0" smtClean="0"/>
              <a:t>Aynı yasayla </a:t>
            </a:r>
            <a:r>
              <a:rPr lang="tr-TR" dirty="0"/>
              <a:t>ihtiyaç duyulan ilave kaynakların sağlanmasına ilişkin düzenlemeler </a:t>
            </a:r>
            <a:r>
              <a:rPr lang="tr-TR" dirty="0" smtClean="0"/>
              <a:t>de yapılmıştır</a:t>
            </a:r>
            <a:r>
              <a:rPr lang="tr-TR" dirty="0"/>
              <a:t>. Ayrıca Dünya Bankasından sağlana krediyle </a:t>
            </a:r>
            <a:r>
              <a:rPr lang="tr-TR" b="1" dirty="0"/>
              <a:t>“Temel Eğitim </a:t>
            </a:r>
            <a:r>
              <a:rPr lang="tr-TR" b="1" dirty="0" smtClean="0"/>
              <a:t>Projesi”ne </a:t>
            </a:r>
            <a:r>
              <a:rPr lang="tr-TR" dirty="0" smtClean="0"/>
              <a:t>işlerlik </a:t>
            </a:r>
            <a:r>
              <a:rPr lang="tr-TR" dirty="0"/>
              <a:t>kazandırılmıştır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77500" lnSpcReduction="20000"/>
          </a:bodyPr>
          <a:lstStyle/>
          <a:p>
            <a:r>
              <a:rPr lang="tr-TR" dirty="0"/>
              <a:t>Sekiz yıllık kesintisiz ilköğretimle birlikte ilköğretim okullarında yer </a:t>
            </a:r>
            <a:r>
              <a:rPr lang="tr-TR" dirty="0" smtClean="0"/>
              <a:t>alan dersler </a:t>
            </a:r>
            <a:r>
              <a:rPr lang="tr-TR" dirty="0"/>
              <a:t>ve bunların süreleri, ders kitapları yeniden düzenlenmiştir.</a:t>
            </a:r>
          </a:p>
          <a:p>
            <a:r>
              <a:rPr lang="tr-TR" dirty="0"/>
              <a:t>1. 1998–1999 öğretim </a:t>
            </a:r>
            <a:r>
              <a:rPr lang="tr-TR" dirty="0" smtClean="0"/>
              <a:t>yılında</a:t>
            </a:r>
            <a:endParaRPr lang="tr-TR" dirty="0"/>
          </a:p>
          <a:p>
            <a:pPr>
              <a:buNone/>
            </a:pPr>
            <a:r>
              <a:rPr lang="tr-TR" dirty="0" smtClean="0"/>
              <a:t> </a:t>
            </a:r>
            <a:r>
              <a:rPr lang="tr-TR" dirty="0"/>
              <a:t>1.2.3. sınıflara “Bireysel ve Toplu </a:t>
            </a:r>
            <a:r>
              <a:rPr lang="tr-TR" dirty="0" smtClean="0"/>
              <a:t>Etkinlikler</a:t>
            </a:r>
          </a:p>
          <a:p>
            <a:pPr>
              <a:buNone/>
            </a:pPr>
            <a:r>
              <a:rPr lang="tr-TR" dirty="0" smtClean="0"/>
              <a:t> </a:t>
            </a:r>
            <a:r>
              <a:rPr lang="tr-TR" dirty="0"/>
              <a:t>4.ve 5. sınıflara “yabancı Dil” (İngilizce, Almanca, Fransızca)</a:t>
            </a:r>
          </a:p>
          <a:p>
            <a:pPr>
              <a:buNone/>
            </a:pPr>
            <a:r>
              <a:rPr lang="es-ES" dirty="0" smtClean="0"/>
              <a:t> </a:t>
            </a:r>
            <a:r>
              <a:rPr lang="es-ES" dirty="0"/>
              <a:t>6. ve 8. sınıflara “Trafik ve İlk Yardım”</a:t>
            </a:r>
          </a:p>
          <a:p>
            <a:pPr>
              <a:buNone/>
            </a:pPr>
            <a:r>
              <a:rPr lang="tr-TR" dirty="0" smtClean="0"/>
              <a:t> </a:t>
            </a:r>
            <a:r>
              <a:rPr lang="tr-TR" dirty="0"/>
              <a:t>7. ve 8. sınıflara “Vatandaşlık ve İnsan Hakları Eğitimi”</a:t>
            </a:r>
          </a:p>
          <a:p>
            <a:pPr>
              <a:buNone/>
            </a:pPr>
            <a:r>
              <a:rPr lang="tr-TR" dirty="0" smtClean="0"/>
              <a:t> </a:t>
            </a:r>
            <a:r>
              <a:rPr lang="tr-TR" dirty="0"/>
              <a:t>4. sınıftan 8. sınıfa kadar olan sınıflarda “Seçmeli Dersler (2. Yabancı</a:t>
            </a:r>
          </a:p>
          <a:p>
            <a:pPr>
              <a:buNone/>
            </a:pPr>
            <a:r>
              <a:rPr lang="tr-TR" dirty="0"/>
              <a:t>Dil, Bilgisayar, Güzel Konuşma ve yazma, Drama, Tarım, Turizm </a:t>
            </a:r>
            <a:r>
              <a:rPr lang="tr-TR" dirty="0" smtClean="0"/>
              <a:t>ve Yerel </a:t>
            </a:r>
            <a:r>
              <a:rPr lang="tr-TR" dirty="0"/>
              <a:t>Sanatlar )” uygulamaya konulmuştur</a:t>
            </a:r>
            <a:r>
              <a:rPr lang="tr-TR" dirty="0" smtClean="0"/>
              <a:t>. </a:t>
            </a:r>
            <a:r>
              <a:rPr lang="tr-TR" dirty="0"/>
              <a:t>6. ve 7. sınıflarda “Milli Tarih” ve Milli Coğrafya” dersleri “</a:t>
            </a:r>
            <a:r>
              <a:rPr lang="tr-TR" dirty="0" smtClean="0"/>
              <a:t>Sosyal Bilgiler</a:t>
            </a:r>
            <a:r>
              <a:rPr lang="tr-TR" dirty="0"/>
              <a:t>” dersi adı altında birleştirilmiştir.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lnSpcReduction="10000"/>
          </a:bodyPr>
          <a:lstStyle/>
          <a:p>
            <a:pPr marL="0" indent="0">
              <a:lnSpc>
                <a:spcPct val="90000"/>
              </a:lnSpc>
              <a:buNone/>
            </a:pPr>
            <a:r>
              <a:rPr lang="en-US" dirty="0" smtClean="0"/>
              <a:t>2004-2005 </a:t>
            </a:r>
            <a:r>
              <a:rPr lang="en-US" dirty="0" err="1" smtClean="0"/>
              <a:t>öğretim</a:t>
            </a:r>
            <a:r>
              <a:rPr lang="en-US" dirty="0" smtClean="0"/>
              <a:t>  </a:t>
            </a:r>
            <a:r>
              <a:rPr lang="en-US" dirty="0" err="1" smtClean="0"/>
              <a:t>yılında</a:t>
            </a:r>
            <a:r>
              <a:rPr lang="en-US" dirty="0" smtClean="0"/>
              <a:t>  </a:t>
            </a:r>
            <a:r>
              <a:rPr lang="en-US" dirty="0" err="1" smtClean="0"/>
              <a:t>taslak</a:t>
            </a:r>
            <a:r>
              <a:rPr lang="en-US" dirty="0" smtClean="0"/>
              <a:t>  </a:t>
            </a:r>
            <a:r>
              <a:rPr lang="en-US" dirty="0" err="1" smtClean="0"/>
              <a:t>olarak</a:t>
            </a:r>
            <a:r>
              <a:rPr lang="en-US" dirty="0" smtClean="0"/>
              <a:t>  6  pilot  </a:t>
            </a:r>
            <a:r>
              <a:rPr lang="en-US" dirty="0" err="1" smtClean="0"/>
              <a:t>ilde</a:t>
            </a:r>
            <a:r>
              <a:rPr lang="en-US" dirty="0" smtClean="0"/>
              <a:t>  </a:t>
            </a:r>
            <a:r>
              <a:rPr lang="en-US" dirty="0" err="1" smtClean="0"/>
              <a:t>uygulanmaya</a:t>
            </a:r>
            <a:r>
              <a:rPr lang="en-US" dirty="0" smtClean="0"/>
              <a:t>  </a:t>
            </a:r>
            <a:r>
              <a:rPr lang="en-US" dirty="0" err="1" smtClean="0"/>
              <a:t>başlanan</a:t>
            </a:r>
            <a:r>
              <a:rPr lang="en-US" dirty="0" smtClean="0"/>
              <a:t>  </a:t>
            </a:r>
            <a:r>
              <a:rPr lang="en-US" dirty="0" err="1" smtClean="0"/>
              <a:t>yeni</a:t>
            </a:r>
            <a:r>
              <a:rPr lang="en-US" dirty="0" smtClean="0"/>
              <a:t>  </a:t>
            </a:r>
            <a:r>
              <a:rPr lang="en-US" dirty="0" err="1" smtClean="0"/>
              <a:t>ilköğretim</a:t>
            </a:r>
            <a:r>
              <a:rPr lang="en-US" dirty="0" smtClean="0"/>
              <a:t> </a:t>
            </a:r>
            <a:r>
              <a:rPr lang="en-US" dirty="0" err="1" smtClean="0"/>
              <a:t>programlarının</a:t>
            </a:r>
            <a:r>
              <a:rPr lang="en-US" dirty="0" smtClean="0"/>
              <a:t>  </a:t>
            </a:r>
            <a:r>
              <a:rPr lang="en-US" dirty="0" err="1" smtClean="0"/>
              <a:t>tüm</a:t>
            </a:r>
            <a:r>
              <a:rPr lang="en-US" dirty="0" smtClean="0"/>
              <a:t>  yurt  </a:t>
            </a:r>
            <a:r>
              <a:rPr lang="en-US" dirty="0" err="1" smtClean="0"/>
              <a:t>çapında</a:t>
            </a:r>
            <a:r>
              <a:rPr lang="en-US" dirty="0" smtClean="0"/>
              <a:t>  </a:t>
            </a:r>
            <a:r>
              <a:rPr lang="en-US" dirty="0" err="1" smtClean="0"/>
              <a:t>uygulanmasına</a:t>
            </a:r>
            <a:r>
              <a:rPr lang="en-US" dirty="0" smtClean="0"/>
              <a:t>  2005-2006  </a:t>
            </a:r>
            <a:r>
              <a:rPr lang="en-US" dirty="0" err="1" smtClean="0"/>
              <a:t>öğretim</a:t>
            </a:r>
            <a:r>
              <a:rPr lang="en-US" dirty="0" smtClean="0"/>
              <a:t>  </a:t>
            </a:r>
            <a:r>
              <a:rPr lang="en-US" dirty="0" err="1" smtClean="0"/>
              <a:t>yılında</a:t>
            </a:r>
            <a:r>
              <a:rPr lang="en-US" dirty="0" smtClean="0"/>
              <a:t>,  </a:t>
            </a:r>
            <a:r>
              <a:rPr lang="en-US" dirty="0" err="1" smtClean="0"/>
              <a:t>İlköğretimin</a:t>
            </a:r>
            <a:r>
              <a:rPr lang="en-US" dirty="0" smtClean="0"/>
              <a:t>  I. </a:t>
            </a:r>
            <a:r>
              <a:rPr lang="en-US" dirty="0" err="1" smtClean="0"/>
              <a:t>Kısmında</a:t>
            </a:r>
            <a:r>
              <a:rPr lang="en-US" dirty="0" smtClean="0"/>
              <a:t>, </a:t>
            </a:r>
            <a:r>
              <a:rPr lang="en-US" dirty="0" err="1" smtClean="0"/>
              <a:t>başlanmıştır</a:t>
            </a:r>
            <a:r>
              <a:rPr lang="en-US" dirty="0" smtClean="0"/>
              <a:t>.  Bu </a:t>
            </a:r>
            <a:r>
              <a:rPr lang="en-US" dirty="0" err="1" smtClean="0"/>
              <a:t>kapsamda</a:t>
            </a:r>
            <a:r>
              <a:rPr lang="en-US" dirty="0" smtClean="0"/>
              <a:t>, </a:t>
            </a:r>
            <a:r>
              <a:rPr lang="en-US" dirty="0" err="1" smtClean="0"/>
              <a:t>Talim</a:t>
            </a:r>
            <a:r>
              <a:rPr lang="en-US" dirty="0" smtClean="0"/>
              <a:t> </a:t>
            </a:r>
            <a:r>
              <a:rPr lang="en-US" dirty="0" err="1" smtClean="0"/>
              <a:t>Terbiye</a:t>
            </a:r>
            <a:r>
              <a:rPr lang="en-US" dirty="0" smtClean="0"/>
              <a:t> </a:t>
            </a:r>
            <a:r>
              <a:rPr lang="en-US" dirty="0" err="1" smtClean="0"/>
              <a:t>Kurulu’nun</a:t>
            </a:r>
            <a:r>
              <a:rPr lang="en-US" dirty="0" smtClean="0"/>
              <a:t> 12.07.2004 </a:t>
            </a:r>
            <a:r>
              <a:rPr lang="en-US" dirty="0" err="1" smtClean="0"/>
              <a:t>tarih</a:t>
            </a:r>
            <a:r>
              <a:rPr lang="en-US" dirty="0" smtClean="0"/>
              <a:t> </a:t>
            </a:r>
            <a:r>
              <a:rPr lang="en-US" dirty="0" err="1" smtClean="0"/>
              <a:t>ve</a:t>
            </a:r>
            <a:r>
              <a:rPr lang="en-US" dirty="0" smtClean="0"/>
              <a:t> 114, 115,116, 117 </a:t>
            </a:r>
            <a:r>
              <a:rPr lang="en-US" dirty="0" err="1" smtClean="0"/>
              <a:t>ve</a:t>
            </a:r>
            <a:r>
              <a:rPr lang="en-US" dirty="0" smtClean="0"/>
              <a:t> 118 </a:t>
            </a:r>
            <a:r>
              <a:rPr lang="en-US" dirty="0" err="1" smtClean="0"/>
              <a:t>sayılı</a:t>
            </a:r>
            <a:r>
              <a:rPr lang="en-US" dirty="0" smtClean="0"/>
              <a:t> </a:t>
            </a:r>
            <a:r>
              <a:rPr lang="en-US" dirty="0" err="1" smtClean="0"/>
              <a:t>kararları</a:t>
            </a:r>
            <a:r>
              <a:rPr lang="en-US" dirty="0" smtClean="0"/>
              <a:t> </a:t>
            </a:r>
            <a:r>
              <a:rPr lang="en-US" dirty="0" err="1" smtClean="0"/>
              <a:t>ile</a:t>
            </a:r>
            <a:r>
              <a:rPr lang="en-US" dirty="0" smtClean="0"/>
              <a:t> </a:t>
            </a:r>
            <a:r>
              <a:rPr lang="en-US" dirty="0" err="1" smtClean="0"/>
              <a:t>kabul</a:t>
            </a:r>
            <a:r>
              <a:rPr lang="en-US" dirty="0" smtClean="0"/>
              <a:t> </a:t>
            </a:r>
            <a:r>
              <a:rPr lang="en-US" dirty="0" err="1" smtClean="0"/>
              <a:t>edilen</a:t>
            </a:r>
            <a:r>
              <a:rPr lang="en-US" dirty="0" smtClean="0"/>
              <a:t> </a:t>
            </a:r>
            <a:r>
              <a:rPr lang="en-US" dirty="0" err="1" smtClean="0"/>
              <a:t>İlköğretim</a:t>
            </a:r>
            <a:r>
              <a:rPr lang="en-US" dirty="0" smtClean="0"/>
              <a:t> </a:t>
            </a:r>
            <a:r>
              <a:rPr lang="en-US" dirty="0" err="1" smtClean="0"/>
              <a:t>Matematik</a:t>
            </a:r>
            <a:r>
              <a:rPr lang="en-US" dirty="0" smtClean="0"/>
              <a:t> (1-5 </a:t>
            </a:r>
            <a:r>
              <a:rPr lang="en-US" dirty="0" err="1" smtClean="0"/>
              <a:t>Sınıflar</a:t>
            </a:r>
            <a:r>
              <a:rPr lang="en-US" dirty="0" smtClean="0"/>
              <a:t>), </a:t>
            </a:r>
            <a:r>
              <a:rPr lang="en-US" dirty="0" err="1" smtClean="0"/>
              <a:t>İlköğretim</a:t>
            </a:r>
            <a:endParaRPr lang="en-US" dirty="0" smtClean="0"/>
          </a:p>
          <a:p>
            <a:pPr marL="0" indent="0">
              <a:lnSpc>
                <a:spcPct val="90000"/>
              </a:lnSpc>
              <a:buNone/>
            </a:pPr>
            <a:r>
              <a:rPr lang="tr-TR" dirty="0" smtClean="0"/>
              <a:t>	</a:t>
            </a:r>
            <a:r>
              <a:rPr lang="en-US" dirty="0" err="1" smtClean="0"/>
              <a:t>Türkçe</a:t>
            </a:r>
            <a:r>
              <a:rPr lang="en-US" dirty="0" smtClean="0"/>
              <a:t> (1-5 </a:t>
            </a:r>
            <a:r>
              <a:rPr lang="en-US" dirty="0" err="1" smtClean="0"/>
              <a:t>Sınıflar</a:t>
            </a:r>
            <a:r>
              <a:rPr lang="en-US" dirty="0" smtClean="0"/>
              <a:t>),  </a:t>
            </a:r>
            <a:r>
              <a:rPr lang="en-US" dirty="0" err="1" smtClean="0"/>
              <a:t>İlköğretim</a:t>
            </a:r>
            <a:r>
              <a:rPr lang="en-US" dirty="0" smtClean="0"/>
              <a:t> </a:t>
            </a:r>
            <a:r>
              <a:rPr lang="en-US" dirty="0" err="1" smtClean="0"/>
              <a:t>Hayat</a:t>
            </a:r>
            <a:r>
              <a:rPr lang="en-US" dirty="0" smtClean="0"/>
              <a:t> </a:t>
            </a:r>
            <a:r>
              <a:rPr lang="en-US" dirty="0" err="1" smtClean="0"/>
              <a:t>Bilgisi</a:t>
            </a:r>
            <a:r>
              <a:rPr lang="en-US" dirty="0" smtClean="0"/>
              <a:t> (1-3 </a:t>
            </a:r>
            <a:r>
              <a:rPr lang="en-US" dirty="0" err="1" smtClean="0"/>
              <a:t>Sınıflar</a:t>
            </a:r>
            <a:r>
              <a:rPr lang="en-US" dirty="0" smtClean="0"/>
              <a:t>), </a:t>
            </a:r>
            <a:r>
              <a:rPr lang="en-US" dirty="0" err="1" smtClean="0"/>
              <a:t>İlköğretim</a:t>
            </a:r>
            <a:r>
              <a:rPr lang="en-US" dirty="0" smtClean="0"/>
              <a:t> </a:t>
            </a:r>
            <a:r>
              <a:rPr lang="en-US" dirty="0" err="1" smtClean="0"/>
              <a:t>Sosyal</a:t>
            </a:r>
            <a:r>
              <a:rPr lang="en-US" dirty="0" smtClean="0"/>
              <a:t> </a:t>
            </a:r>
            <a:r>
              <a:rPr lang="en-US" dirty="0" err="1" smtClean="0"/>
              <a:t>Bilgiler</a:t>
            </a:r>
            <a:r>
              <a:rPr lang="en-US" dirty="0" smtClean="0"/>
              <a:t> ( 4-5</a:t>
            </a:r>
            <a:r>
              <a:rPr lang="tr-TR" dirty="0" smtClean="0"/>
              <a:t> </a:t>
            </a:r>
            <a:r>
              <a:rPr lang="en-US" dirty="0" err="1" smtClean="0"/>
              <a:t>Sınıflar</a:t>
            </a:r>
            <a:r>
              <a:rPr lang="en-US" dirty="0" smtClean="0"/>
              <a:t>),  </a:t>
            </a:r>
            <a:r>
              <a:rPr lang="en-US" dirty="0" err="1" smtClean="0"/>
              <a:t>İlköğretim</a:t>
            </a:r>
            <a:r>
              <a:rPr lang="en-US" dirty="0" smtClean="0"/>
              <a:t>  Fen  </a:t>
            </a:r>
            <a:r>
              <a:rPr lang="en-US" dirty="0" err="1" smtClean="0"/>
              <a:t>ve</a:t>
            </a:r>
            <a:r>
              <a:rPr lang="en-US" dirty="0" smtClean="0"/>
              <a:t>  </a:t>
            </a:r>
            <a:r>
              <a:rPr lang="en-US" dirty="0" err="1" smtClean="0"/>
              <a:t>Teknoloji</a:t>
            </a:r>
            <a:r>
              <a:rPr lang="en-US" dirty="0" smtClean="0"/>
              <a:t>  (4-5  </a:t>
            </a:r>
            <a:r>
              <a:rPr lang="en-US" dirty="0" err="1" smtClean="0"/>
              <a:t>Sınıflar</a:t>
            </a:r>
            <a:r>
              <a:rPr lang="en-US" dirty="0" smtClean="0"/>
              <a:t>)  </a:t>
            </a:r>
            <a:r>
              <a:rPr lang="en-US" dirty="0" err="1" smtClean="0"/>
              <a:t>dersi</a:t>
            </a:r>
            <a:r>
              <a:rPr lang="en-US" dirty="0" smtClean="0"/>
              <a:t>  </a:t>
            </a:r>
            <a:r>
              <a:rPr lang="en-US" dirty="0" err="1" smtClean="0"/>
              <a:t>öğretim</a:t>
            </a:r>
            <a:r>
              <a:rPr lang="en-US" dirty="0" smtClean="0"/>
              <a:t>  </a:t>
            </a:r>
            <a:r>
              <a:rPr lang="en-US" dirty="0" err="1" smtClean="0"/>
              <a:t>programları</a:t>
            </a:r>
            <a:r>
              <a:rPr lang="en-US" dirty="0" smtClean="0"/>
              <a:t>  2005-2006</a:t>
            </a:r>
            <a:r>
              <a:rPr lang="tr-TR" dirty="0" smtClean="0"/>
              <a:t> </a:t>
            </a:r>
            <a:r>
              <a:rPr lang="en-US" dirty="0" err="1" smtClean="0"/>
              <a:t>Öğretim</a:t>
            </a:r>
            <a:r>
              <a:rPr lang="en-US" dirty="0" smtClean="0"/>
              <a:t> </a:t>
            </a:r>
            <a:r>
              <a:rPr lang="en-US" dirty="0" err="1" smtClean="0"/>
              <a:t>Yılından</a:t>
            </a:r>
            <a:r>
              <a:rPr lang="en-US" dirty="0" smtClean="0"/>
              <a:t> </a:t>
            </a:r>
            <a:r>
              <a:rPr lang="en-US" dirty="0" err="1" smtClean="0"/>
              <a:t>itibaren</a:t>
            </a:r>
            <a:r>
              <a:rPr lang="en-US" dirty="0" smtClean="0"/>
              <a:t> </a:t>
            </a:r>
            <a:r>
              <a:rPr lang="en-US" dirty="0" err="1" smtClean="0"/>
              <a:t>uygulanmak</a:t>
            </a:r>
            <a:r>
              <a:rPr lang="en-US" dirty="0" smtClean="0"/>
              <a:t> </a:t>
            </a:r>
            <a:r>
              <a:rPr lang="en-US" dirty="0" err="1" smtClean="0"/>
              <a:t>üzere</a:t>
            </a:r>
            <a:r>
              <a:rPr lang="en-US" dirty="0" smtClean="0"/>
              <a:t> </a:t>
            </a:r>
            <a:r>
              <a:rPr lang="en-US" dirty="0" err="1" smtClean="0"/>
              <a:t>kabul</a:t>
            </a:r>
            <a:r>
              <a:rPr lang="en-US" dirty="0" smtClean="0"/>
              <a:t> </a:t>
            </a:r>
            <a:r>
              <a:rPr lang="en-US" dirty="0" err="1" smtClean="0"/>
              <a:t>edilmiştir</a:t>
            </a:r>
            <a:r>
              <a:rPr lang="en-US" dirty="0" smtClean="0"/>
              <a:t>. </a:t>
            </a:r>
            <a:endParaRPr lang="tr-TR"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9330" name="Picture 3"/>
          <p:cNvPicPr>
            <a:picLocks noChangeAspect="1" noChangeArrowheads="1"/>
          </p:cNvPicPr>
          <p:nvPr/>
        </p:nvPicPr>
        <p:blipFill>
          <a:blip r:embed="rId2"/>
          <a:srcRect l="25990" t="17000" r="25572" b="11917"/>
          <a:stretch>
            <a:fillRect/>
          </a:stretch>
        </p:blipFill>
        <p:spPr bwMode="auto">
          <a:xfrm>
            <a:off x="971550" y="476250"/>
            <a:ext cx="6840538" cy="62738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sz="quarter" idx="1"/>
          </p:nvPr>
        </p:nvSpPr>
        <p:spPr>
          <a:xfrm>
            <a:off x="457200" y="1557338"/>
            <a:ext cx="8229600" cy="4895850"/>
          </a:xfrm>
        </p:spPr>
        <p:txBody>
          <a:bodyPr/>
          <a:lstStyle/>
          <a:p>
            <a:pPr eaLnBrk="1" hangingPunct="1">
              <a:lnSpc>
                <a:spcPct val="80000"/>
              </a:lnSpc>
            </a:pPr>
            <a:r>
              <a:rPr lang="en-US" sz="2600" dirty="0" smtClean="0"/>
              <a:t>2005 program </a:t>
            </a:r>
            <a:r>
              <a:rPr lang="en-US" sz="2600" dirty="0" err="1" smtClean="0"/>
              <a:t>geliştirme</a:t>
            </a:r>
            <a:r>
              <a:rPr lang="en-US" sz="2600" dirty="0" smtClean="0"/>
              <a:t> </a:t>
            </a:r>
            <a:r>
              <a:rPr lang="en-US" sz="2600" dirty="0" err="1" smtClean="0"/>
              <a:t>çalışmaları</a:t>
            </a:r>
            <a:r>
              <a:rPr lang="en-US" sz="2600" dirty="0" smtClean="0"/>
              <a:t>, </a:t>
            </a:r>
            <a:r>
              <a:rPr lang="en-US" sz="2600" dirty="0" err="1" smtClean="0"/>
              <a:t>bilimsel</a:t>
            </a:r>
            <a:r>
              <a:rPr lang="en-US" sz="2600" dirty="0" smtClean="0"/>
              <a:t> </a:t>
            </a:r>
            <a:r>
              <a:rPr lang="en-US" sz="2600" dirty="0" err="1" smtClean="0"/>
              <a:t>dayanakları</a:t>
            </a:r>
            <a:r>
              <a:rPr lang="en-US" sz="2600" dirty="0" smtClean="0"/>
              <a:t> </a:t>
            </a:r>
            <a:r>
              <a:rPr lang="en-US" sz="2600" dirty="0" err="1" smtClean="0"/>
              <a:t>olan</a:t>
            </a:r>
            <a:r>
              <a:rPr lang="en-US" sz="2600" dirty="0" smtClean="0"/>
              <a:t> </a:t>
            </a:r>
            <a:r>
              <a:rPr lang="en-US" sz="2600" dirty="0" err="1" smtClean="0"/>
              <a:t>kapsamlı</a:t>
            </a:r>
            <a:r>
              <a:rPr lang="en-US" sz="2600" dirty="0" smtClean="0"/>
              <a:t> </a:t>
            </a:r>
            <a:r>
              <a:rPr lang="en-US" sz="2600" dirty="0" err="1" smtClean="0"/>
              <a:t>ve</a:t>
            </a:r>
            <a:r>
              <a:rPr lang="en-US" sz="2600" dirty="0" smtClean="0"/>
              <a:t> </a:t>
            </a:r>
            <a:r>
              <a:rPr lang="en-US" sz="2600" dirty="0" err="1" smtClean="0"/>
              <a:t>sürekli</a:t>
            </a:r>
            <a:r>
              <a:rPr lang="en-US" sz="2600" dirty="0" smtClean="0"/>
              <a:t> </a:t>
            </a:r>
            <a:r>
              <a:rPr lang="en-US" sz="2600" dirty="0" err="1" smtClean="0"/>
              <a:t>bir</a:t>
            </a:r>
            <a:r>
              <a:rPr lang="en-US" sz="2600" dirty="0" smtClean="0"/>
              <a:t> </a:t>
            </a:r>
            <a:r>
              <a:rPr lang="en-US" sz="2600" dirty="0" err="1" smtClean="0"/>
              <a:t>süreç</a:t>
            </a:r>
            <a:r>
              <a:rPr lang="en-US" sz="2600" dirty="0" smtClean="0"/>
              <a:t> </a:t>
            </a:r>
            <a:r>
              <a:rPr lang="en-US" sz="2600" dirty="0" err="1" smtClean="0"/>
              <a:t>olarak</a:t>
            </a:r>
            <a:r>
              <a:rPr lang="en-US" sz="2600" dirty="0" smtClean="0"/>
              <a:t> </a:t>
            </a:r>
            <a:r>
              <a:rPr lang="en-US" sz="2600" dirty="0" err="1" smtClean="0"/>
              <a:t>kabul</a:t>
            </a:r>
            <a:r>
              <a:rPr lang="en-US" sz="2600" dirty="0" smtClean="0"/>
              <a:t> </a:t>
            </a:r>
            <a:r>
              <a:rPr lang="en-US" sz="2600" dirty="0" err="1" smtClean="0"/>
              <a:t>edildiği</a:t>
            </a:r>
            <a:r>
              <a:rPr lang="en-US" sz="2600" dirty="0" smtClean="0"/>
              <a:t> </a:t>
            </a:r>
            <a:r>
              <a:rPr lang="en-US" sz="2600" dirty="0" err="1" smtClean="0"/>
              <a:t>belirtilmiştir</a:t>
            </a:r>
            <a:r>
              <a:rPr lang="en-US" sz="2600" dirty="0" smtClean="0"/>
              <a:t>. </a:t>
            </a:r>
            <a:r>
              <a:rPr lang="en-US" sz="2600" dirty="0" err="1" smtClean="0"/>
              <a:t>Dünyadaki</a:t>
            </a:r>
            <a:r>
              <a:rPr lang="en-US" sz="2600" dirty="0" smtClean="0"/>
              <a:t> son </a:t>
            </a:r>
            <a:r>
              <a:rPr lang="en-US" sz="2600" dirty="0" err="1" smtClean="0"/>
              <a:t>bilimsel</a:t>
            </a:r>
            <a:r>
              <a:rPr lang="en-US" sz="2600" dirty="0" smtClean="0"/>
              <a:t>  </a:t>
            </a:r>
            <a:r>
              <a:rPr lang="en-US" sz="2600" dirty="0" err="1" smtClean="0"/>
              <a:t>gelişmeler</a:t>
            </a:r>
            <a:r>
              <a:rPr lang="en-US" sz="2600" dirty="0" smtClean="0"/>
              <a:t>  </a:t>
            </a:r>
            <a:r>
              <a:rPr lang="en-US" sz="2600" dirty="0" err="1" smtClean="0"/>
              <a:t>ışığında</a:t>
            </a:r>
            <a:r>
              <a:rPr lang="en-US" sz="2600" dirty="0" smtClean="0"/>
              <a:t>   </a:t>
            </a:r>
            <a:r>
              <a:rPr lang="en-US" sz="2600" dirty="0" err="1" smtClean="0"/>
              <a:t>ortaya</a:t>
            </a:r>
            <a:r>
              <a:rPr lang="en-US" sz="2600" dirty="0" smtClean="0"/>
              <a:t>  </a:t>
            </a:r>
            <a:r>
              <a:rPr lang="en-US" sz="2600" dirty="0" err="1" smtClean="0"/>
              <a:t>çıkan</a:t>
            </a:r>
            <a:r>
              <a:rPr lang="en-US" sz="2600" dirty="0" smtClean="0"/>
              <a:t>  </a:t>
            </a:r>
            <a:r>
              <a:rPr lang="en-US" sz="2600" dirty="0" err="1" smtClean="0"/>
              <a:t>bilginin</a:t>
            </a:r>
            <a:r>
              <a:rPr lang="en-US" sz="2600" dirty="0" smtClean="0"/>
              <a:t>  </a:t>
            </a:r>
            <a:r>
              <a:rPr lang="en-US" sz="2600" dirty="0" err="1" smtClean="0"/>
              <a:t>içeriğe</a:t>
            </a:r>
            <a:r>
              <a:rPr lang="en-US" sz="2600" dirty="0" smtClean="0"/>
              <a:t>  </a:t>
            </a:r>
            <a:r>
              <a:rPr lang="en-US" sz="2600" dirty="0" err="1" smtClean="0"/>
              <a:t>yansımasına</a:t>
            </a:r>
            <a:r>
              <a:rPr lang="en-US" sz="2600" dirty="0" smtClean="0"/>
              <a:t>  </a:t>
            </a:r>
            <a:r>
              <a:rPr lang="en-US" sz="2600" dirty="0" err="1" smtClean="0"/>
              <a:t>dikkat</a:t>
            </a:r>
            <a:r>
              <a:rPr lang="en-US" sz="2600" dirty="0" smtClean="0"/>
              <a:t>  </a:t>
            </a:r>
            <a:r>
              <a:rPr lang="en-US" sz="2600" dirty="0" err="1" smtClean="0"/>
              <a:t>edilmiştir</a:t>
            </a:r>
            <a:r>
              <a:rPr lang="en-US" sz="2600" dirty="0" smtClean="0"/>
              <a:t>. </a:t>
            </a:r>
            <a:r>
              <a:rPr lang="en-US" sz="2600" dirty="0" err="1" smtClean="0"/>
              <a:t>Programlar</a:t>
            </a:r>
            <a:r>
              <a:rPr lang="en-US" sz="2600" dirty="0" smtClean="0"/>
              <a:t> </a:t>
            </a:r>
            <a:r>
              <a:rPr lang="en-US" sz="2600" dirty="0" err="1" smtClean="0"/>
              <a:t>hazırlanmadan</a:t>
            </a:r>
            <a:r>
              <a:rPr lang="en-US" sz="2600" dirty="0" smtClean="0"/>
              <a:t> </a:t>
            </a:r>
            <a:r>
              <a:rPr lang="en-US" sz="2600" dirty="0" err="1" smtClean="0"/>
              <a:t>önce</a:t>
            </a:r>
            <a:r>
              <a:rPr lang="en-US" sz="2600" dirty="0" smtClean="0"/>
              <a:t> </a:t>
            </a:r>
            <a:r>
              <a:rPr lang="en-US" sz="2600" dirty="0" err="1" smtClean="0"/>
              <a:t>felsefî</a:t>
            </a:r>
            <a:r>
              <a:rPr lang="en-US" sz="2600" dirty="0" smtClean="0"/>
              <a:t> </a:t>
            </a:r>
            <a:r>
              <a:rPr lang="en-US" sz="2600" dirty="0" err="1" smtClean="0"/>
              <a:t>temeli</a:t>
            </a:r>
            <a:r>
              <a:rPr lang="en-US" sz="2600" dirty="0" smtClean="0"/>
              <a:t> </a:t>
            </a:r>
            <a:r>
              <a:rPr lang="en-US" sz="2600" dirty="0" err="1" smtClean="0"/>
              <a:t>oluşturulmuştur</a:t>
            </a:r>
            <a:r>
              <a:rPr lang="en-US" sz="2600" dirty="0" smtClean="0"/>
              <a:t>. </a:t>
            </a:r>
            <a:r>
              <a:rPr lang="en-US" sz="2600" dirty="0" err="1" smtClean="0"/>
              <a:t>Oluşturulan</a:t>
            </a:r>
            <a:r>
              <a:rPr lang="en-US" sz="2600" dirty="0" smtClean="0"/>
              <a:t> </a:t>
            </a:r>
            <a:r>
              <a:rPr lang="en-US" sz="2600" dirty="0" err="1" smtClean="0"/>
              <a:t>felsefenin</a:t>
            </a:r>
            <a:r>
              <a:rPr lang="en-US" sz="2600" dirty="0" smtClean="0"/>
              <a:t> </a:t>
            </a:r>
            <a:r>
              <a:rPr lang="en-US" sz="2600" dirty="0" err="1" smtClean="0"/>
              <a:t>bir</a:t>
            </a:r>
            <a:r>
              <a:rPr lang="en-US" sz="2600" dirty="0" smtClean="0"/>
              <a:t> </a:t>
            </a:r>
            <a:r>
              <a:rPr lang="en-US" sz="2600" dirty="0" err="1" smtClean="0"/>
              <a:t>sonucu</a:t>
            </a:r>
            <a:r>
              <a:rPr lang="en-US" sz="2600" dirty="0" smtClean="0"/>
              <a:t> </a:t>
            </a:r>
            <a:r>
              <a:rPr lang="en-US" sz="2600" dirty="0" err="1" smtClean="0"/>
              <a:t>olarak</a:t>
            </a:r>
            <a:r>
              <a:rPr lang="en-US" sz="2600" dirty="0" smtClean="0"/>
              <a:t> </a:t>
            </a:r>
            <a:r>
              <a:rPr lang="en-US" sz="2600" dirty="0" err="1" smtClean="0"/>
              <a:t>tüm</a:t>
            </a:r>
            <a:r>
              <a:rPr lang="en-US" sz="2600" dirty="0" smtClean="0"/>
              <a:t> </a:t>
            </a:r>
            <a:r>
              <a:rPr lang="en-US" sz="2600" dirty="0" err="1" smtClean="0"/>
              <a:t>dersler</a:t>
            </a:r>
            <a:r>
              <a:rPr lang="en-US" sz="2600" dirty="0" smtClean="0"/>
              <a:t> </a:t>
            </a:r>
            <a:r>
              <a:rPr lang="en-US" sz="2600" dirty="0" err="1" smtClean="0"/>
              <a:t>için</a:t>
            </a:r>
            <a:r>
              <a:rPr lang="en-US" sz="2600" dirty="0" smtClean="0"/>
              <a:t> </a:t>
            </a:r>
            <a:r>
              <a:rPr lang="en-US" sz="2600" dirty="0" err="1" smtClean="0"/>
              <a:t>yedi</a:t>
            </a:r>
            <a:r>
              <a:rPr lang="en-US" sz="2600" dirty="0" smtClean="0"/>
              <a:t> </a:t>
            </a:r>
            <a:r>
              <a:rPr lang="en-US" sz="2600" dirty="0" err="1" smtClean="0"/>
              <a:t>ortak</a:t>
            </a:r>
            <a:r>
              <a:rPr lang="en-US" sz="2600" dirty="0" smtClean="0"/>
              <a:t> </a:t>
            </a:r>
            <a:r>
              <a:rPr lang="en-US" sz="2600" dirty="0" err="1" smtClean="0"/>
              <a:t>beceri</a:t>
            </a:r>
            <a:r>
              <a:rPr lang="en-US" sz="2600" dirty="0" smtClean="0"/>
              <a:t> </a:t>
            </a:r>
            <a:r>
              <a:rPr lang="en-US" sz="2600" dirty="0" err="1" smtClean="0"/>
              <a:t>saptanmıştır</a:t>
            </a:r>
            <a:r>
              <a:rPr lang="en-US" sz="2600" dirty="0" smtClean="0"/>
              <a:t>.  2005 </a:t>
            </a:r>
            <a:r>
              <a:rPr lang="en-US" sz="2600" dirty="0" err="1" smtClean="0"/>
              <a:t>programlarında</a:t>
            </a:r>
            <a:r>
              <a:rPr lang="en-US" sz="2600" dirty="0" smtClean="0"/>
              <a:t>, 8 </a:t>
            </a:r>
            <a:r>
              <a:rPr lang="en-US" sz="2600" dirty="0" err="1" smtClean="0"/>
              <a:t>yıllık</a:t>
            </a:r>
            <a:r>
              <a:rPr lang="en-US" sz="2600" dirty="0" smtClean="0"/>
              <a:t> </a:t>
            </a:r>
            <a:r>
              <a:rPr lang="en-US" sz="2600" dirty="0" err="1" smtClean="0"/>
              <a:t>kesintisiz</a:t>
            </a:r>
            <a:r>
              <a:rPr lang="en-US" sz="2600" dirty="0" smtClean="0"/>
              <a:t> </a:t>
            </a:r>
            <a:r>
              <a:rPr lang="en-US" sz="2600" dirty="0" err="1" smtClean="0"/>
              <a:t>ilköğretim</a:t>
            </a:r>
            <a:r>
              <a:rPr lang="en-US" sz="2600" dirty="0" smtClean="0"/>
              <a:t> </a:t>
            </a:r>
            <a:r>
              <a:rPr lang="en-US" sz="2600" dirty="0" err="1" smtClean="0"/>
              <a:t>bütünlüğü</a:t>
            </a:r>
            <a:r>
              <a:rPr lang="en-US" sz="2600" dirty="0" smtClean="0"/>
              <a:t> </a:t>
            </a:r>
            <a:r>
              <a:rPr lang="en-US" sz="2600" dirty="0" err="1" smtClean="0"/>
              <a:t>dikkate</a:t>
            </a:r>
            <a:r>
              <a:rPr lang="en-US" sz="2600" dirty="0" smtClean="0"/>
              <a:t> </a:t>
            </a:r>
            <a:r>
              <a:rPr lang="en-US" sz="2600" dirty="0" err="1" smtClean="0"/>
              <a:t>alınarak</a:t>
            </a:r>
            <a:r>
              <a:rPr lang="en-US" sz="2600" dirty="0" smtClean="0"/>
              <a:t>, </a:t>
            </a:r>
            <a:r>
              <a:rPr lang="en-US" sz="2600" dirty="0" err="1" smtClean="0"/>
              <a:t>Avrupa</a:t>
            </a:r>
            <a:r>
              <a:rPr lang="en-US" sz="2600" dirty="0" smtClean="0"/>
              <a:t> </a:t>
            </a:r>
            <a:r>
              <a:rPr lang="en-US" sz="2600" dirty="0" err="1" smtClean="0"/>
              <a:t>Birliği</a:t>
            </a:r>
            <a:r>
              <a:rPr lang="en-US" sz="2600" dirty="0" smtClean="0"/>
              <a:t> </a:t>
            </a:r>
            <a:r>
              <a:rPr lang="en-US" sz="2600" dirty="0" err="1" smtClean="0"/>
              <a:t>normları</a:t>
            </a:r>
            <a:r>
              <a:rPr lang="en-US" sz="2600" dirty="0" smtClean="0"/>
              <a:t> </a:t>
            </a:r>
            <a:r>
              <a:rPr lang="en-US" sz="2600" dirty="0" err="1" smtClean="0"/>
              <a:t>göz</a:t>
            </a:r>
            <a:r>
              <a:rPr lang="en-US" sz="2600" dirty="0" smtClean="0"/>
              <a:t> </a:t>
            </a:r>
            <a:r>
              <a:rPr lang="en-US" sz="2600" dirty="0" err="1" smtClean="0"/>
              <a:t>önünde</a:t>
            </a:r>
            <a:r>
              <a:rPr lang="en-US" sz="2600" dirty="0" smtClean="0"/>
              <a:t>  </a:t>
            </a:r>
            <a:r>
              <a:rPr lang="en-US" sz="2600" dirty="0" err="1" smtClean="0"/>
              <a:t>bulundurularak</a:t>
            </a:r>
            <a:r>
              <a:rPr lang="en-US" sz="2600" dirty="0" smtClean="0"/>
              <a:t>, </a:t>
            </a:r>
            <a:r>
              <a:rPr lang="en-US" sz="2600" b="1" dirty="0" err="1" smtClean="0">
                <a:solidFill>
                  <a:schemeClr val="bg2"/>
                </a:solidFill>
              </a:rPr>
              <a:t>öğrenen</a:t>
            </a:r>
            <a:r>
              <a:rPr lang="en-US" sz="2600" b="1" dirty="0" smtClean="0">
                <a:solidFill>
                  <a:schemeClr val="bg2"/>
                </a:solidFill>
              </a:rPr>
              <a:t> </a:t>
            </a:r>
            <a:r>
              <a:rPr lang="en-US" sz="2600" b="1" dirty="0" err="1" smtClean="0">
                <a:solidFill>
                  <a:schemeClr val="bg2"/>
                </a:solidFill>
              </a:rPr>
              <a:t>merkezli</a:t>
            </a:r>
            <a:r>
              <a:rPr lang="en-US" sz="2600" b="1" dirty="0" smtClean="0">
                <a:solidFill>
                  <a:schemeClr val="bg2"/>
                </a:solidFill>
              </a:rPr>
              <a:t>, </a:t>
            </a:r>
            <a:r>
              <a:rPr lang="en-US" sz="2600" b="1" dirty="0" err="1" smtClean="0">
                <a:solidFill>
                  <a:schemeClr val="bg2"/>
                </a:solidFill>
              </a:rPr>
              <a:t>bilişsel</a:t>
            </a:r>
            <a:r>
              <a:rPr lang="en-US" sz="2600" b="1" dirty="0" smtClean="0">
                <a:solidFill>
                  <a:schemeClr val="bg2"/>
                </a:solidFill>
              </a:rPr>
              <a:t> </a:t>
            </a:r>
            <a:r>
              <a:rPr lang="en-US" sz="2600" b="1" dirty="0" err="1" smtClean="0">
                <a:solidFill>
                  <a:schemeClr val="bg2"/>
                </a:solidFill>
              </a:rPr>
              <a:t>ve</a:t>
            </a:r>
            <a:r>
              <a:rPr lang="en-US" sz="2600" b="1" dirty="0" smtClean="0">
                <a:solidFill>
                  <a:schemeClr val="bg2"/>
                </a:solidFill>
              </a:rPr>
              <a:t> </a:t>
            </a:r>
            <a:r>
              <a:rPr lang="en-US" sz="2600" b="1" dirty="0" err="1" smtClean="0">
                <a:solidFill>
                  <a:schemeClr val="bg2"/>
                </a:solidFill>
              </a:rPr>
              <a:t>yapılandırmacı</a:t>
            </a:r>
            <a:r>
              <a:rPr lang="en-US" sz="2600" b="1" dirty="0" smtClean="0">
                <a:solidFill>
                  <a:schemeClr val="bg2"/>
                </a:solidFill>
              </a:rPr>
              <a:t> </a:t>
            </a:r>
            <a:r>
              <a:rPr lang="en-US" sz="2600" b="1" dirty="0" err="1" smtClean="0">
                <a:solidFill>
                  <a:schemeClr val="bg2"/>
                </a:solidFill>
              </a:rPr>
              <a:t>anlayış</a:t>
            </a:r>
            <a:r>
              <a:rPr lang="en-US" sz="2600" b="1" dirty="0" smtClean="0">
                <a:solidFill>
                  <a:schemeClr val="bg2"/>
                </a:solidFill>
              </a:rPr>
              <a:t>, </a:t>
            </a:r>
            <a:r>
              <a:rPr lang="en-US" sz="2600" b="1" dirty="0" err="1" smtClean="0">
                <a:solidFill>
                  <a:schemeClr val="bg2"/>
                </a:solidFill>
              </a:rPr>
              <a:t>disiplinler</a:t>
            </a:r>
            <a:r>
              <a:rPr lang="en-US" sz="2600" b="1" dirty="0" smtClean="0">
                <a:solidFill>
                  <a:schemeClr val="bg2"/>
                </a:solidFill>
              </a:rPr>
              <a:t> </a:t>
            </a:r>
            <a:r>
              <a:rPr lang="en-US" sz="2600" b="1" dirty="0" err="1" smtClean="0">
                <a:solidFill>
                  <a:schemeClr val="bg2"/>
                </a:solidFill>
              </a:rPr>
              <a:t>arası</a:t>
            </a:r>
            <a:r>
              <a:rPr lang="en-US" sz="2600" b="1" dirty="0" smtClean="0">
                <a:solidFill>
                  <a:schemeClr val="bg2"/>
                </a:solidFill>
              </a:rPr>
              <a:t> </a:t>
            </a:r>
            <a:r>
              <a:rPr lang="en-US" sz="2600" b="1" dirty="0" err="1" smtClean="0">
                <a:solidFill>
                  <a:schemeClr val="bg2"/>
                </a:solidFill>
              </a:rPr>
              <a:t>ve</a:t>
            </a:r>
            <a:r>
              <a:rPr lang="en-US" sz="2600" b="1" dirty="0" smtClean="0">
                <a:solidFill>
                  <a:schemeClr val="bg2"/>
                </a:solidFill>
              </a:rPr>
              <a:t> </a:t>
            </a:r>
            <a:r>
              <a:rPr lang="en-US" sz="2600" b="1" dirty="0" err="1" smtClean="0">
                <a:solidFill>
                  <a:schemeClr val="bg2"/>
                </a:solidFill>
              </a:rPr>
              <a:t>tematik</a:t>
            </a:r>
            <a:r>
              <a:rPr lang="en-US" sz="2600" b="1" dirty="0" smtClean="0">
                <a:solidFill>
                  <a:schemeClr val="bg2"/>
                </a:solidFill>
              </a:rPr>
              <a:t> </a:t>
            </a:r>
            <a:r>
              <a:rPr lang="en-US" sz="2600" b="1" dirty="0" err="1" smtClean="0">
                <a:solidFill>
                  <a:schemeClr val="bg2"/>
                </a:solidFill>
              </a:rPr>
              <a:t>yaklaşım</a:t>
            </a:r>
            <a:r>
              <a:rPr lang="en-US" sz="2600" b="1" dirty="0" smtClean="0">
                <a:solidFill>
                  <a:schemeClr val="bg2"/>
                </a:solidFill>
              </a:rPr>
              <a:t> </a:t>
            </a:r>
            <a:r>
              <a:rPr lang="en-US" sz="2600" b="1" dirty="0" err="1" smtClean="0">
                <a:solidFill>
                  <a:schemeClr val="bg2"/>
                </a:solidFill>
              </a:rPr>
              <a:t>ve</a:t>
            </a:r>
            <a:r>
              <a:rPr lang="en-US" sz="2600" b="1" dirty="0" smtClean="0">
                <a:solidFill>
                  <a:schemeClr val="bg2"/>
                </a:solidFill>
              </a:rPr>
              <a:t> </a:t>
            </a:r>
            <a:r>
              <a:rPr lang="en-US" sz="2600" b="1" dirty="0" err="1" smtClean="0">
                <a:solidFill>
                  <a:schemeClr val="bg2"/>
                </a:solidFill>
              </a:rPr>
              <a:t>sarmallık</a:t>
            </a:r>
            <a:r>
              <a:rPr lang="en-US" sz="2600" b="1" dirty="0" smtClean="0">
                <a:solidFill>
                  <a:schemeClr val="bg2"/>
                </a:solidFill>
              </a:rPr>
              <a:t> </a:t>
            </a:r>
            <a:r>
              <a:rPr lang="en-US" sz="2600" b="1" dirty="0" err="1" smtClean="0">
                <a:solidFill>
                  <a:schemeClr val="bg2"/>
                </a:solidFill>
              </a:rPr>
              <a:t>ilkelerinden</a:t>
            </a:r>
            <a:r>
              <a:rPr lang="en-US" sz="2600" b="1" dirty="0" smtClean="0">
                <a:solidFill>
                  <a:schemeClr val="bg2"/>
                </a:solidFill>
              </a:rPr>
              <a:t> </a:t>
            </a:r>
            <a:r>
              <a:rPr lang="en-US" sz="2600" b="1" dirty="0" err="1" smtClean="0">
                <a:solidFill>
                  <a:schemeClr val="bg2"/>
                </a:solidFill>
              </a:rPr>
              <a:t>yararlanıldığı</a:t>
            </a:r>
            <a:r>
              <a:rPr lang="en-US" sz="2600" b="1" dirty="0" smtClean="0">
                <a:solidFill>
                  <a:schemeClr val="bg2"/>
                </a:solidFill>
              </a:rPr>
              <a:t> </a:t>
            </a:r>
            <a:r>
              <a:rPr lang="en-US" sz="2600" b="1" dirty="0" err="1" smtClean="0">
                <a:solidFill>
                  <a:schemeClr val="bg2"/>
                </a:solidFill>
              </a:rPr>
              <a:t>ifade</a:t>
            </a:r>
            <a:r>
              <a:rPr lang="en-US" sz="2600" b="1" dirty="0" smtClean="0">
                <a:solidFill>
                  <a:schemeClr val="bg2"/>
                </a:solidFill>
              </a:rPr>
              <a:t> </a:t>
            </a:r>
            <a:r>
              <a:rPr lang="en-US" sz="2600" b="1" dirty="0" err="1" smtClean="0">
                <a:solidFill>
                  <a:schemeClr val="bg2"/>
                </a:solidFill>
              </a:rPr>
              <a:t>edilmiştir</a:t>
            </a:r>
            <a:r>
              <a:rPr lang="en-US" sz="2600" b="1" dirty="0" smtClean="0">
                <a:solidFill>
                  <a:schemeClr val="bg2"/>
                </a:solidFill>
              </a:rPr>
              <a:t>. </a:t>
            </a:r>
            <a:endParaRPr lang="tr-TR" sz="2600" b="1" dirty="0" smtClean="0">
              <a:solidFill>
                <a:schemeClr val="bg2"/>
              </a:solidFill>
            </a:endParaRPr>
          </a:p>
        </p:txBody>
      </p:sp>
      <p:sp>
        <p:nvSpPr>
          <p:cNvPr id="105475" name="Text Box 3"/>
          <p:cNvSpPr txBox="1">
            <a:spLocks noChangeArrowheads="1"/>
          </p:cNvSpPr>
          <p:nvPr/>
        </p:nvSpPr>
        <p:spPr bwMode="auto">
          <a:xfrm>
            <a:off x="395288" y="692150"/>
            <a:ext cx="8569325" cy="579438"/>
          </a:xfrm>
          <a:prstGeom prst="rect">
            <a:avLst/>
          </a:prstGeom>
          <a:noFill/>
          <a:ln w="9525">
            <a:noFill/>
            <a:miter lim="800000"/>
            <a:headEnd/>
            <a:tailEnd/>
          </a:ln>
        </p:spPr>
        <p:txBody>
          <a:bodyPr>
            <a:spAutoFit/>
          </a:bodyPr>
          <a:lstStyle/>
          <a:p>
            <a:pPr>
              <a:spcBef>
                <a:spcPct val="50000"/>
              </a:spcBef>
            </a:pPr>
            <a:r>
              <a:rPr lang="en-US" sz="3200">
                <a:solidFill>
                  <a:srgbClr val="FF0000"/>
                </a:solidFill>
              </a:rPr>
              <a:t>2005 Programlarının Temelleri ve Özellikleri: </a:t>
            </a:r>
            <a:endParaRPr lang="tr-TR" sz="320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sz="quarter" idx="1"/>
          </p:nvPr>
        </p:nvSpPr>
        <p:spPr>
          <a:xfrm>
            <a:off x="250825" y="836613"/>
            <a:ext cx="8642350" cy="5030787"/>
          </a:xfrm>
        </p:spPr>
        <p:txBody>
          <a:bodyPr/>
          <a:lstStyle/>
          <a:p>
            <a:pPr eaLnBrk="1" hangingPunct="1">
              <a:lnSpc>
                <a:spcPct val="90000"/>
              </a:lnSpc>
            </a:pPr>
            <a:r>
              <a:rPr lang="en-US" sz="2800" smtClean="0"/>
              <a:t>Programların farklı öğeleri yani temalar, kazanımlar,   beceriler,   etkinlikler,   kişisel   nitelikler   gibi   öğeleri   arasında   ilişki,   ilerleme, devamlılık, uygunluk, denge ve  tutarlılık sağlanmaya çalışılmıştır.	</a:t>
            </a:r>
            <a:endParaRPr lang="tr-TR" sz="2800" smtClean="0"/>
          </a:p>
          <a:p>
            <a:pPr eaLnBrk="1" hangingPunct="1">
              <a:lnSpc>
                <a:spcPct val="90000"/>
              </a:lnSpc>
              <a:buFont typeface="Wingdings" pitchFamily="2" charset="2"/>
              <a:buNone/>
            </a:pPr>
            <a:r>
              <a:rPr lang="tr-TR" sz="2800" smtClean="0"/>
              <a:t>	</a:t>
            </a:r>
            <a:r>
              <a:rPr lang="en-US" sz="2800" smtClean="0"/>
              <a:t>2005 programlarıyla, katı, konu  merkezli,  davranışçı  programdan  zihinsel,  bilişsel  ve  yapılandırıcı  anlayışa  geçilmesi öngörülmüştür.Programların</a:t>
            </a:r>
            <a:r>
              <a:rPr lang="tr-TR" sz="2800" smtClean="0"/>
              <a:t> </a:t>
            </a:r>
            <a:r>
              <a:rPr lang="en-US" sz="2800" smtClean="0"/>
              <a:t>öncelikli	amacı,</a:t>
            </a:r>
            <a:r>
              <a:rPr lang="tr-TR" sz="2800" smtClean="0"/>
              <a:t> </a:t>
            </a:r>
            <a:r>
              <a:rPr lang="en-US" sz="2800" smtClean="0"/>
              <a:t>öğrencilerin</a:t>
            </a:r>
            <a:r>
              <a:rPr lang="tr-TR" sz="2800" smtClean="0"/>
              <a:t> </a:t>
            </a:r>
            <a:r>
              <a:rPr lang="en-US" sz="2800" smtClean="0"/>
              <a:t>temel</a:t>
            </a:r>
            <a:r>
              <a:rPr lang="tr-TR" sz="2800" smtClean="0"/>
              <a:t> </a:t>
            </a:r>
            <a:r>
              <a:rPr lang="en-US" sz="2800" smtClean="0"/>
              <a:t>yaşam</a:t>
            </a:r>
            <a:r>
              <a:rPr lang="tr-TR" sz="2800" smtClean="0"/>
              <a:t> </a:t>
            </a:r>
            <a:r>
              <a:rPr lang="en-US" sz="2800" smtClean="0"/>
              <a:t>becerilerini kazanmalarına ve olumlu kişisel nitelikler geliştirmelerine yardımcı olmaktır.</a:t>
            </a:r>
            <a:endParaRPr lang="tr-TR" sz="280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sz="quarter" idx="1"/>
          </p:nvPr>
        </p:nvSpPr>
        <p:spPr>
          <a:xfrm>
            <a:off x="457200" y="765175"/>
            <a:ext cx="8229600" cy="5616575"/>
          </a:xfrm>
        </p:spPr>
        <p:txBody>
          <a:bodyPr>
            <a:normAutofit/>
          </a:bodyPr>
          <a:lstStyle/>
          <a:p>
            <a:pPr eaLnBrk="1" hangingPunct="1">
              <a:lnSpc>
                <a:spcPct val="90000"/>
              </a:lnSpc>
            </a:pPr>
            <a:r>
              <a:rPr lang="en-US" sz="2800" smtClean="0"/>
              <a:t>Önceki programlarda yaygın biçimde kullanılan hedef davranışlar yerine kullanılan </a:t>
            </a:r>
            <a:r>
              <a:rPr lang="en-US" sz="2800" b="1" smtClean="0">
                <a:solidFill>
                  <a:schemeClr val="bg2"/>
                </a:solidFill>
              </a:rPr>
              <a:t>kazanımlar</a:t>
            </a:r>
            <a:r>
              <a:rPr lang="en-US" sz="2800" smtClean="0"/>
              <a:t>, çocukların  doğrudan gözlenebilir davranışlarının yanı sıra, bilgi, beceri, tutum ve değerleri de içeren ifadeler olarak belirtilmiştir. </a:t>
            </a:r>
            <a:r>
              <a:rPr lang="en-US" sz="2800" b="1" smtClean="0">
                <a:solidFill>
                  <a:schemeClr val="bg2"/>
                </a:solidFill>
              </a:rPr>
              <a:t>Kazanımlar belirlenirken konu bütünlüğünden çok, beceriler esas alınmıştır</a:t>
            </a:r>
            <a:r>
              <a:rPr lang="en-US" sz="2800" smtClean="0"/>
              <a:t>. Ayrıca, derslerin  kazanımları ile diğer derslere ait kazanımlar arasında ilişkiler gözetilmiştir.</a:t>
            </a:r>
            <a:r>
              <a:rPr lang="tr-TR" sz="2800" smtClean="0"/>
              <a:t> </a:t>
            </a:r>
            <a:r>
              <a:rPr lang="en-US" sz="2800" smtClean="0"/>
              <a:t>Programda</a:t>
            </a:r>
            <a:r>
              <a:rPr lang="tr-TR" sz="2800" smtClean="0"/>
              <a:t> </a:t>
            </a:r>
            <a:r>
              <a:rPr lang="en-US" sz="2800" smtClean="0"/>
              <a:t>yer</a:t>
            </a:r>
            <a:r>
              <a:rPr lang="tr-TR" sz="2800" smtClean="0"/>
              <a:t> </a:t>
            </a:r>
            <a:r>
              <a:rPr lang="en-US" sz="2800" smtClean="0"/>
              <a:t>alan</a:t>
            </a:r>
            <a:r>
              <a:rPr lang="tr-TR" sz="2800" smtClean="0"/>
              <a:t> </a:t>
            </a:r>
            <a:r>
              <a:rPr lang="en-US" sz="2800" smtClean="0"/>
              <a:t>kazanımların,öğrenciler</a:t>
            </a:r>
            <a:r>
              <a:rPr lang="tr-TR" sz="2800" smtClean="0"/>
              <a:t> </a:t>
            </a:r>
            <a:r>
              <a:rPr lang="en-US" sz="2800" smtClean="0"/>
              <a:t>tarafından</a:t>
            </a:r>
            <a:r>
              <a:rPr lang="tr-TR" sz="2800" smtClean="0"/>
              <a:t> </a:t>
            </a:r>
            <a:r>
              <a:rPr lang="en-US" sz="2800" smtClean="0"/>
              <a:t>gerçekleştirilecek etkinlikler aracılığıyla elde edilmesi söz konusudur. </a:t>
            </a:r>
            <a:r>
              <a:rPr lang="en-US" sz="2800" b="1" smtClean="0">
                <a:solidFill>
                  <a:srgbClr val="FF0000"/>
                </a:solidFill>
              </a:rPr>
              <a:t>Bu nedenle de öğrenme-öğretme etkinlikleri bu programın en kritik ögesidir.</a:t>
            </a:r>
            <a:r>
              <a:rPr lang="tr-TR" sz="2800" b="1" smtClean="0">
                <a:solidFill>
                  <a:srgbClr val="FF0000"/>
                </a:solidFill>
              </a:rPr>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sz="quarter" idx="1"/>
          </p:nvPr>
        </p:nvSpPr>
        <p:spPr>
          <a:xfrm>
            <a:off x="457200" y="692150"/>
            <a:ext cx="8507413" cy="5905500"/>
          </a:xfrm>
        </p:spPr>
        <p:txBody>
          <a:bodyPr>
            <a:normAutofit/>
          </a:bodyPr>
          <a:lstStyle/>
          <a:p>
            <a:pPr eaLnBrk="1" hangingPunct="1">
              <a:lnSpc>
                <a:spcPct val="80000"/>
              </a:lnSpc>
            </a:pPr>
            <a:r>
              <a:rPr lang="en-US" sz="2800" smtClean="0"/>
              <a:t>Bu çerçevede öğrencinin, kendisine sunulan bilgileri edilgen bir biçimde  öğrenmeye</a:t>
            </a:r>
            <a:r>
              <a:rPr lang="tr-TR" sz="2800" smtClean="0"/>
              <a:t> </a:t>
            </a:r>
            <a:r>
              <a:rPr lang="en-US" sz="2800" smtClean="0"/>
              <a:t>çalışması</a:t>
            </a:r>
            <a:r>
              <a:rPr lang="tr-TR" sz="2800" smtClean="0"/>
              <a:t> </a:t>
            </a:r>
            <a:r>
              <a:rPr lang="en-US" sz="2800" smtClean="0"/>
              <a:t>yerine,  öğrenme-öğretme  sürecine  aktif  olarak  katılması, kendisine  sunulan  uyaranları  yorumlaması,  anlamlandırması  ve  bilgiyi  bizzat  kendisinin yapılandırılması   hedeflenmiş;   neden   sonuç   ilişkisine   dayalı   bir   anlayış   benimsenmiştir. </a:t>
            </a:r>
            <a:r>
              <a:rPr lang="en-US" sz="2800" b="1" smtClean="0">
                <a:solidFill>
                  <a:srgbClr val="FF0000"/>
                </a:solidFill>
              </a:rPr>
              <a:t>Programlar,  etkinliklerle   zenginleştirilerek  öğretmen  merkezlilikten  öğrenci  merkezli  hâle getirilmiş; öğretmek” yerine “öğrenme”yi merkeze alan anlayış benimsenmiş, çocuğun eğlenme gereksinimini de karşılayan ve çocukların zevkle  katıldıkları dersler biçiminde planlanmıştır.</a:t>
            </a:r>
            <a:r>
              <a:rPr lang="en-US" sz="2800" smtClean="0"/>
              <a:t> İçerik ve etkinliklerin düzenlenmesinde çoklu zeka kuramı,  öğrenme stilleri, etkin öğrenme gibi kuramlardan  yararlanıldığı  belirtilmiştir. </a:t>
            </a:r>
            <a:endParaRPr lang="tr-TR" sz="28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sz="quarter" idx="1"/>
          </p:nvPr>
        </p:nvSpPr>
        <p:spPr>
          <a:xfrm>
            <a:off x="457200" y="692150"/>
            <a:ext cx="8229600" cy="5689600"/>
          </a:xfrm>
        </p:spPr>
        <p:txBody>
          <a:bodyPr/>
          <a:lstStyle/>
          <a:p>
            <a:pPr eaLnBrk="1" hangingPunct="1"/>
            <a:r>
              <a:rPr lang="en-US" sz="2800" smtClean="0"/>
              <a:t>Çeşitli  semboller  kullanılarak  programa  açıklamalar kısmı yerleştirilmiştir. Öğrenci merkezli bir öğrenme modeli merkeze alınmış ve buna uygun olarak  hazırlanmış etkinliklere örnekler verilmiştir. Çocukların temel yaşam becerilerinin yanı sıra,   olumlu   kişisel   nitelikler   geliştirmeleri   amaçlanmış;   öğrencilerin   entelektüel   olarak gelişmelerinin yanı sıra beceri ve kişilik  gelişimine de odaklanılmıştır. Ölçme değerlendirme anlayışında ise sadece sonuçları (ürünü) değil, süreci de  belirleyen bir anlayış belirlenmiştir </a:t>
            </a:r>
            <a:endParaRPr lang="tr-TR" sz="28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t>BİR BÜYÜK EĞİTİMCİ: ATATÜRK</a:t>
            </a:r>
            <a:br>
              <a:rPr lang="tr-TR" b="1" i="1" dirty="0" smtClean="0"/>
            </a:br>
            <a:endParaRPr lang="tr-TR" dirty="0"/>
          </a:p>
        </p:txBody>
      </p:sp>
      <p:sp>
        <p:nvSpPr>
          <p:cNvPr id="3" name="2 İçerik Yer Tutucusu"/>
          <p:cNvSpPr>
            <a:spLocks noGrp="1"/>
          </p:cNvSpPr>
          <p:nvPr>
            <p:ph sz="quarter" idx="1"/>
          </p:nvPr>
        </p:nvSpPr>
        <p:spPr/>
        <p:txBody>
          <a:bodyPr>
            <a:normAutofit fontScale="55000" lnSpcReduction="20000"/>
          </a:bodyPr>
          <a:lstStyle/>
          <a:p>
            <a:r>
              <a:rPr lang="tr-TR" dirty="0" smtClean="0"/>
              <a:t>Cumhuriyetin </a:t>
            </a:r>
            <a:r>
              <a:rPr lang="tr-TR" dirty="0"/>
              <a:t>ilk yıllarında eğitim alanında yapılan yenilikler, </a:t>
            </a:r>
            <a:r>
              <a:rPr lang="tr-TR" dirty="0" smtClean="0"/>
              <a:t>ileriyi görebilen </a:t>
            </a:r>
            <a:r>
              <a:rPr lang="tr-TR" dirty="0"/>
              <a:t>lider Atatürk'ün eğitimimize gerçekçi açıdan bakması, sorunları </a:t>
            </a:r>
            <a:r>
              <a:rPr lang="tr-TR" dirty="0" smtClean="0"/>
              <a:t>doğru tespit </a:t>
            </a:r>
            <a:r>
              <a:rPr lang="tr-TR" dirty="0"/>
              <a:t>edip çözüm önerilerini uygulamaya geçirmesinden başka bir şey değildir.</a:t>
            </a:r>
          </a:p>
          <a:p>
            <a:r>
              <a:rPr lang="tr-TR" b="1" dirty="0"/>
              <a:t>Atatürk'e göre eğitimin sorunları ve çözüm önerileri şunlardır</a:t>
            </a:r>
            <a:r>
              <a:rPr lang="tr-TR" b="1" dirty="0" smtClean="0"/>
              <a:t>:</a:t>
            </a:r>
            <a:endParaRPr lang="tr-TR" b="1" dirty="0"/>
          </a:p>
          <a:p>
            <a:r>
              <a:rPr lang="tr-TR" dirty="0"/>
              <a:t>􀂙 Toplumumuzda yaygın olarak bilgisizlik hâkimdir, kısa zamanda</a:t>
            </a:r>
          </a:p>
          <a:p>
            <a:r>
              <a:rPr lang="tr-TR" dirty="0"/>
              <a:t>giderilmelidir.</a:t>
            </a:r>
          </a:p>
          <a:p>
            <a:r>
              <a:rPr lang="tr-TR" dirty="0"/>
              <a:t>􀂙 Kullanılan eğitim yöntemleri uygun değildir, çağdaş olmalıdır.</a:t>
            </a:r>
          </a:p>
          <a:p>
            <a:r>
              <a:rPr lang="tr-TR" dirty="0"/>
              <a:t>􀂙 Çocuk üzerinde aile baskısı vardır, aileler eğitilmelidir.</a:t>
            </a:r>
          </a:p>
          <a:p>
            <a:r>
              <a:rPr lang="tr-TR" dirty="0"/>
              <a:t>􀂙 İstikrarlı bir eğitim politikası yoktur, bir eğitim politikası en kısa zamanda</a:t>
            </a:r>
          </a:p>
          <a:p>
            <a:r>
              <a:rPr lang="tr-TR" dirty="0"/>
              <a:t>oluşturulmalıdır.</a:t>
            </a:r>
          </a:p>
          <a:p>
            <a:r>
              <a:rPr lang="tr-TR" dirty="0"/>
              <a:t>􀂙 Eğitimimiz milli değildir, milli olmalıdır.</a:t>
            </a:r>
          </a:p>
          <a:p>
            <a:r>
              <a:rPr lang="tr-TR" dirty="0"/>
              <a:t>􀂙 Eğitimimiz bilimsel değildir, bilimsel bulgulara dayanmalıdır.</a:t>
            </a:r>
          </a:p>
          <a:p>
            <a:r>
              <a:rPr lang="tr-TR" dirty="0"/>
              <a:t>Atatürk ayrıca 1924 yılında John </a:t>
            </a:r>
            <a:r>
              <a:rPr lang="tr-TR" dirty="0" err="1"/>
              <a:t>Dewey'e</a:t>
            </a:r>
            <a:r>
              <a:rPr lang="tr-TR" dirty="0"/>
              <a:t> eğitimin sorunları ve </a:t>
            </a:r>
            <a:r>
              <a:rPr lang="tr-TR" dirty="0" smtClean="0"/>
              <a:t>çözümleri konusunda </a:t>
            </a:r>
            <a:r>
              <a:rPr lang="tr-TR" dirty="0"/>
              <a:t>2 ay inceleme yaptırtarak sonuçlarını ve çözüm önerilerini içeren 2 </a:t>
            </a:r>
            <a:r>
              <a:rPr lang="tr-TR" dirty="0" smtClean="0"/>
              <a:t>rapor almıştır</a:t>
            </a:r>
            <a:r>
              <a:rPr lang="tr-TR" dirty="0"/>
              <a:t>. Bu Atatürk'ün bilimselliğine, bilimsel tutum ve davranışına, sorunlara</a:t>
            </a:r>
          </a:p>
          <a:p>
            <a:r>
              <a:rPr lang="tr-TR" dirty="0"/>
              <a:t>bilimsel yaklaşılması inancına iyi bir </a:t>
            </a:r>
            <a:r>
              <a:rPr lang="tr-TR" dirty="0" smtClean="0"/>
              <a:t>örnektir.</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a:t/>
            </a:r>
            <a:br>
              <a:rPr lang="tr-TR" sz="3100" b="1" dirty="0"/>
            </a:br>
            <a:r>
              <a:rPr lang="tr-TR" sz="3100" b="1" dirty="0" smtClean="0"/>
              <a:t>İlköğretim mevzuatında yapılan değişiklikler</a:t>
            </a:r>
            <a:br>
              <a:rPr lang="tr-TR" sz="3100" b="1" dirty="0" smtClean="0"/>
            </a:br>
            <a:r>
              <a:rPr lang="tr-TR" sz="3100" b="1" dirty="0" smtClean="0"/>
              <a:t>şunlardır</a:t>
            </a:r>
            <a:br>
              <a:rPr lang="tr-TR" sz="3100" b="1" dirty="0" smtClean="0"/>
            </a:br>
            <a:endParaRPr lang="tr-TR" dirty="0"/>
          </a:p>
        </p:txBody>
      </p:sp>
      <p:sp>
        <p:nvSpPr>
          <p:cNvPr id="3" name="2 İçerik Yer Tutucusu"/>
          <p:cNvSpPr>
            <a:spLocks noGrp="1"/>
          </p:cNvSpPr>
          <p:nvPr>
            <p:ph sz="quarter" idx="1"/>
          </p:nvPr>
        </p:nvSpPr>
        <p:spPr/>
        <p:txBody>
          <a:bodyPr>
            <a:normAutofit fontScale="92500" lnSpcReduction="10000"/>
          </a:bodyPr>
          <a:lstStyle/>
          <a:p>
            <a:pPr marL="0" indent="0">
              <a:buNone/>
            </a:pPr>
            <a:r>
              <a:rPr lang="tr-TR" dirty="0" smtClean="0"/>
              <a:t> </a:t>
            </a:r>
            <a:r>
              <a:rPr lang="tr-TR" dirty="0"/>
              <a:t>1924 anayasasının 87.maddesinde ilköğretimin zorunlu ve parasız </a:t>
            </a:r>
            <a:r>
              <a:rPr lang="tr-TR" dirty="0" smtClean="0"/>
              <a:t>olacağı belirtiliyordu.3 </a:t>
            </a:r>
            <a:r>
              <a:rPr lang="tr-TR" dirty="0"/>
              <a:t>mart 1924 yılında kabul edilen "</a:t>
            </a:r>
            <a:r>
              <a:rPr lang="tr-TR" b="1" dirty="0" err="1"/>
              <a:t>Tevhid</a:t>
            </a:r>
            <a:r>
              <a:rPr lang="tr-TR" b="1" dirty="0"/>
              <a:t>-i Tedrisat"la </a:t>
            </a:r>
            <a:r>
              <a:rPr lang="tr-TR" b="1" dirty="0" smtClean="0"/>
              <a:t>eğitimde </a:t>
            </a:r>
            <a:r>
              <a:rPr lang="tr-TR" dirty="0" smtClean="0"/>
              <a:t>ikilik </a:t>
            </a:r>
            <a:r>
              <a:rPr lang="tr-TR" dirty="0"/>
              <a:t>ortadan kaldırılarak devlet kontrolü sağlanmıştır. Bu kanunla </a:t>
            </a:r>
            <a:r>
              <a:rPr lang="tr-TR" dirty="0" smtClean="0"/>
              <a:t>ayrıca "</a:t>
            </a:r>
            <a:r>
              <a:rPr lang="tr-TR" b="1" dirty="0" smtClean="0"/>
              <a:t>toplu </a:t>
            </a:r>
            <a:r>
              <a:rPr lang="tr-TR" b="1" dirty="0"/>
              <a:t>öğretim" esası getirilmiştir.1926'da kabul edilen 789 sayılı </a:t>
            </a:r>
            <a:r>
              <a:rPr lang="tr-TR" b="1" dirty="0" smtClean="0"/>
              <a:t>maarif </a:t>
            </a:r>
            <a:r>
              <a:rPr lang="tr-TR" dirty="0" smtClean="0"/>
              <a:t>teşkilatı </a:t>
            </a:r>
            <a:r>
              <a:rPr lang="tr-TR" dirty="0"/>
              <a:t>kanununun 20 ve 21. maddesine göre maarif eminlikleri </a:t>
            </a:r>
            <a:r>
              <a:rPr lang="tr-TR" dirty="0" smtClean="0"/>
              <a:t>kurularak denetimde </a:t>
            </a:r>
            <a:r>
              <a:rPr lang="tr-TR" dirty="0"/>
              <a:t>yetki yerelleştirilmiştir.1928'de "Latin Türk Harfleri" kabul </a:t>
            </a:r>
            <a:r>
              <a:rPr lang="tr-TR" dirty="0" smtClean="0"/>
              <a:t>edilerek Türk </a:t>
            </a:r>
            <a:r>
              <a:rPr lang="tr-TR" dirty="0"/>
              <a:t>diline uygun alfabe ve okuma-yazmayı </a:t>
            </a:r>
            <a:r>
              <a:rPr lang="tr-TR" dirty="0" smtClean="0"/>
              <a:t>kolaylaştırma sağlanmıştır.1929'da </a:t>
            </a:r>
            <a:r>
              <a:rPr lang="tr-TR" dirty="0"/>
              <a:t>"</a:t>
            </a:r>
            <a:r>
              <a:rPr lang="tr-TR" b="1" dirty="0" err="1"/>
              <a:t>ilkmektep</a:t>
            </a:r>
            <a:r>
              <a:rPr lang="tr-TR" b="1" dirty="0"/>
              <a:t> talimatnamesi" yayımlanmıştır.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 Öğretim</a:t>
            </a:r>
            <a:endParaRPr lang="tr-TR" dirty="0"/>
          </a:p>
        </p:txBody>
      </p:sp>
      <p:sp>
        <p:nvSpPr>
          <p:cNvPr id="3" name="2 İçerik Yer Tutucusu"/>
          <p:cNvSpPr>
            <a:spLocks noGrp="1"/>
          </p:cNvSpPr>
          <p:nvPr>
            <p:ph sz="quarter" idx="1"/>
          </p:nvPr>
        </p:nvSpPr>
        <p:spPr/>
        <p:txBody>
          <a:bodyPr>
            <a:normAutofit fontScale="92500" lnSpcReduction="20000"/>
          </a:bodyPr>
          <a:lstStyle/>
          <a:p>
            <a:pPr marL="0" indent="0">
              <a:buNone/>
            </a:pPr>
            <a:r>
              <a:rPr lang="tr-TR" dirty="0" smtClean="0"/>
              <a:t>Toplu öğretim sisteminin temeli, derslerin belli "ünite"ler içinde birleştirilerek yapılmasıdır. Herhangi bir olay veya dönem ve nesne hakkında ayrı ayrı dersler tarafından öğrencilere verilecek bilgi ve beceriler, tek bir ünite içinde birleştirilir. Meselâ trafik haftasında bütün derslerde bu konu işlenir; Cumhuriyet Bayramında resim, müzik gibi dersler bile bu konunun daha iyi anlaşılmasına hizmet etmek için bir araya getirilir. Toplu öğretimin dar anlamdaki uygulaması ise, bizde ilkokulların 4-5. Sınıflarında uygulandığı şekliyle, Tarih, Coğrafya ve Yurttaşlık Bilgisi'nin "Sosyal Bilgiler"; Fizik, Kimya ve Biyoloji konularının "Fen ve Tabiat Bilgisi" adı altında toplanarak </a:t>
            </a:r>
            <a:r>
              <a:rPr lang="tr-TR" dirty="0" err="1" smtClean="0"/>
              <a:t>içiçe</a:t>
            </a:r>
            <a:r>
              <a:rPr lang="tr-TR" dirty="0" smtClean="0"/>
              <a:t> verilmesi tarzında yapılmasıdır.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nSpc>
                <a:spcPct val="90000"/>
              </a:lnSpc>
            </a:pPr>
            <a:r>
              <a:rPr lang="en-US" dirty="0" err="1" smtClean="0"/>
              <a:t>Cumhuriyet</a:t>
            </a:r>
            <a:r>
              <a:rPr lang="en-US" dirty="0" smtClean="0"/>
              <a:t> </a:t>
            </a:r>
            <a:r>
              <a:rPr lang="en-US" dirty="0" err="1" smtClean="0"/>
              <a:t>ilanının</a:t>
            </a:r>
            <a:r>
              <a:rPr lang="en-US" dirty="0" smtClean="0"/>
              <a:t> </a:t>
            </a:r>
            <a:r>
              <a:rPr lang="en-US" dirty="0" err="1" smtClean="0"/>
              <a:t>hemen</a:t>
            </a:r>
            <a:r>
              <a:rPr lang="en-US" dirty="0" smtClean="0"/>
              <a:t> </a:t>
            </a:r>
            <a:r>
              <a:rPr lang="en-US" dirty="0" err="1" smtClean="0"/>
              <a:t>ardından</a:t>
            </a:r>
            <a:r>
              <a:rPr lang="en-US" dirty="0" smtClean="0"/>
              <a:t>, 1924 </a:t>
            </a:r>
            <a:r>
              <a:rPr lang="en-US" dirty="0" err="1" smtClean="0"/>
              <a:t>Anayasasında</a:t>
            </a:r>
            <a:r>
              <a:rPr lang="en-US" dirty="0" smtClean="0"/>
              <a:t> </a:t>
            </a:r>
            <a:r>
              <a:rPr lang="en-US" dirty="0" err="1" smtClean="0"/>
              <a:t>ilköğretimin</a:t>
            </a:r>
            <a:r>
              <a:rPr lang="en-US" dirty="0" smtClean="0"/>
              <a:t> 7 </a:t>
            </a:r>
            <a:r>
              <a:rPr lang="en-US" dirty="0" err="1" smtClean="0"/>
              <a:t>ile</a:t>
            </a:r>
            <a:r>
              <a:rPr lang="en-US" dirty="0" smtClean="0"/>
              <a:t> 14 </a:t>
            </a:r>
            <a:r>
              <a:rPr lang="en-US" dirty="0" err="1" smtClean="0"/>
              <a:t>yaş</a:t>
            </a:r>
            <a:r>
              <a:rPr lang="en-US" dirty="0" smtClean="0"/>
              <a:t> </a:t>
            </a:r>
            <a:r>
              <a:rPr lang="en-US" dirty="0" err="1" smtClean="0"/>
              <a:t>arasındaki</a:t>
            </a:r>
            <a:r>
              <a:rPr lang="en-US" dirty="0" smtClean="0"/>
              <a:t> </a:t>
            </a:r>
            <a:r>
              <a:rPr lang="en-US" dirty="0" err="1" smtClean="0"/>
              <a:t>çocuklar</a:t>
            </a:r>
            <a:r>
              <a:rPr lang="en-US" dirty="0" smtClean="0"/>
              <a:t> </a:t>
            </a:r>
            <a:r>
              <a:rPr lang="en-US" dirty="0" err="1" smtClean="0"/>
              <a:t>için</a:t>
            </a:r>
            <a:r>
              <a:rPr lang="en-US" dirty="0" smtClean="0"/>
              <a:t> </a:t>
            </a:r>
            <a:r>
              <a:rPr lang="en-US" dirty="0" err="1" smtClean="0"/>
              <a:t>parasız</a:t>
            </a:r>
            <a:r>
              <a:rPr lang="en-US" dirty="0" smtClean="0"/>
              <a:t> </a:t>
            </a:r>
            <a:r>
              <a:rPr lang="en-US" dirty="0" err="1" smtClean="0"/>
              <a:t>ve</a:t>
            </a:r>
            <a:r>
              <a:rPr lang="en-US" dirty="0" smtClean="0"/>
              <a:t> </a:t>
            </a:r>
            <a:r>
              <a:rPr lang="en-US" dirty="0" err="1" smtClean="0"/>
              <a:t>zorunlu</a:t>
            </a:r>
            <a:r>
              <a:rPr lang="en-US" dirty="0" smtClean="0"/>
              <a:t> hale </a:t>
            </a:r>
            <a:r>
              <a:rPr lang="tr-TR" dirty="0" smtClean="0"/>
              <a:t>getirilmiştir. </a:t>
            </a:r>
            <a:r>
              <a:rPr lang="en-US" dirty="0" err="1" smtClean="0"/>
              <a:t>Ancak</a:t>
            </a:r>
            <a:r>
              <a:rPr lang="en-US" dirty="0" smtClean="0"/>
              <a:t> </a:t>
            </a:r>
            <a:r>
              <a:rPr lang="en-US" dirty="0" err="1" smtClean="0"/>
              <a:t>köy</a:t>
            </a:r>
            <a:r>
              <a:rPr lang="en-US" dirty="0" smtClean="0"/>
              <a:t> </a:t>
            </a:r>
            <a:r>
              <a:rPr lang="en-US" dirty="0" err="1" smtClean="0"/>
              <a:t>okullarının</a:t>
            </a:r>
            <a:r>
              <a:rPr lang="en-US" dirty="0" smtClean="0"/>
              <a:t> en </a:t>
            </a:r>
            <a:r>
              <a:rPr lang="en-US" dirty="0" err="1" smtClean="0"/>
              <a:t>az</a:t>
            </a:r>
            <a:r>
              <a:rPr lang="en-US" dirty="0" smtClean="0"/>
              <a:t> 3 </a:t>
            </a:r>
            <a:r>
              <a:rPr lang="en-US" dirty="0" err="1" smtClean="0"/>
              <a:t>yıllık</a:t>
            </a:r>
            <a:r>
              <a:rPr lang="en-US" dirty="0" smtClean="0"/>
              <a:t> </a:t>
            </a:r>
            <a:r>
              <a:rPr lang="en-US" dirty="0" err="1" smtClean="0"/>
              <a:t>olması</a:t>
            </a:r>
            <a:r>
              <a:rPr lang="en-US" dirty="0" smtClean="0"/>
              <a:t> </a:t>
            </a:r>
            <a:r>
              <a:rPr lang="en-US" dirty="0" err="1" smtClean="0"/>
              <a:t>kabul</a:t>
            </a:r>
            <a:r>
              <a:rPr lang="en-US" dirty="0" smtClean="0"/>
              <a:t> </a:t>
            </a:r>
            <a:r>
              <a:rPr lang="en-US" dirty="0" err="1" smtClean="0"/>
              <a:t>edilmişti</a:t>
            </a:r>
            <a:r>
              <a:rPr lang="en-US" dirty="0" smtClean="0"/>
              <a:t>.  </a:t>
            </a:r>
            <a:r>
              <a:rPr lang="en-US" dirty="0" err="1" smtClean="0"/>
              <a:t>İlköğretim</a:t>
            </a:r>
            <a:r>
              <a:rPr lang="en-US" dirty="0" smtClean="0"/>
              <a:t>; </a:t>
            </a:r>
            <a:r>
              <a:rPr lang="en-US" dirty="0" err="1" smtClean="0"/>
              <a:t>nüfus</a:t>
            </a:r>
            <a:r>
              <a:rPr lang="en-US" dirty="0" smtClean="0"/>
              <a:t> </a:t>
            </a:r>
            <a:r>
              <a:rPr lang="en-US" dirty="0" err="1" smtClean="0"/>
              <a:t>yapısının</a:t>
            </a:r>
            <a:r>
              <a:rPr lang="en-US" dirty="0" smtClean="0"/>
              <a:t> </a:t>
            </a:r>
            <a:r>
              <a:rPr lang="en-US" dirty="0" err="1" smtClean="0"/>
              <a:t>gereklerine</a:t>
            </a:r>
            <a:r>
              <a:rPr lang="en-US" dirty="0" smtClean="0"/>
              <a:t>, </a:t>
            </a:r>
            <a:r>
              <a:rPr lang="en-US" dirty="0" err="1" smtClean="0"/>
              <a:t>ekonomik</a:t>
            </a:r>
            <a:r>
              <a:rPr lang="en-US" dirty="0" smtClean="0"/>
              <a:t> </a:t>
            </a:r>
            <a:r>
              <a:rPr lang="en-US" dirty="0" err="1" smtClean="0"/>
              <a:t>ihtiyaçlara</a:t>
            </a:r>
            <a:r>
              <a:rPr lang="en-US" dirty="0" smtClean="0"/>
              <a:t> </a:t>
            </a:r>
            <a:r>
              <a:rPr lang="en-US" dirty="0" err="1" smtClean="0"/>
              <a:t>ve</a:t>
            </a:r>
            <a:r>
              <a:rPr lang="en-US" dirty="0" smtClean="0"/>
              <a:t> </a:t>
            </a:r>
            <a:r>
              <a:rPr lang="en-US" dirty="0" err="1" smtClean="0"/>
              <a:t>kültürel</a:t>
            </a:r>
            <a:r>
              <a:rPr lang="en-US" dirty="0" smtClean="0"/>
              <a:t> </a:t>
            </a:r>
            <a:r>
              <a:rPr lang="en-US" dirty="0" err="1" smtClean="0"/>
              <a:t>değişmelere</a:t>
            </a:r>
            <a:r>
              <a:rPr lang="en-US" dirty="0" smtClean="0"/>
              <a:t> </a:t>
            </a:r>
            <a:r>
              <a:rPr lang="en-US" dirty="0" err="1" smtClean="0"/>
              <a:t>uymak</a:t>
            </a:r>
            <a:r>
              <a:rPr lang="en-US" dirty="0" smtClean="0"/>
              <a:t> </a:t>
            </a:r>
            <a:r>
              <a:rPr lang="en-US" dirty="0" err="1" smtClean="0"/>
              <a:t>ve</a:t>
            </a:r>
            <a:r>
              <a:rPr lang="en-US" dirty="0" smtClean="0"/>
              <a:t> </a:t>
            </a:r>
            <a:r>
              <a:rPr lang="en-US" dirty="0" err="1" smtClean="0"/>
              <a:t>karşılamak</a:t>
            </a:r>
            <a:r>
              <a:rPr lang="en-US" dirty="0" smtClean="0"/>
              <a:t> </a:t>
            </a:r>
            <a:r>
              <a:rPr lang="en-US" dirty="0" err="1" smtClean="0"/>
              <a:t>üzere</a:t>
            </a:r>
            <a:r>
              <a:rPr lang="en-US" dirty="0" smtClean="0"/>
              <a:t> </a:t>
            </a:r>
            <a:r>
              <a:rPr lang="en-US" dirty="0" err="1" smtClean="0"/>
              <a:t>yapılandırılmıştı</a:t>
            </a:r>
            <a:r>
              <a:rPr lang="tr-TR" dirty="0" smtClean="0"/>
              <a:t>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pPr marL="0" indent="0">
              <a:buNone/>
            </a:pPr>
            <a:r>
              <a:rPr lang="tr-TR" dirty="0" smtClean="0"/>
              <a:t>Mevzuatta </a:t>
            </a:r>
            <a:r>
              <a:rPr lang="tr-TR" dirty="0"/>
              <a:t>yeni rejime uygun olarak düzenlemeler yapılarak </a:t>
            </a:r>
            <a:r>
              <a:rPr lang="tr-TR" dirty="0" smtClean="0"/>
              <a:t>uygulamaya yenilik </a:t>
            </a:r>
            <a:r>
              <a:rPr lang="tr-TR" dirty="0"/>
              <a:t>ve yön verilmeye </a:t>
            </a:r>
            <a:r>
              <a:rPr lang="tr-TR" dirty="0" smtClean="0"/>
              <a:t>çalışılmıştır. Bu </a:t>
            </a:r>
            <a:r>
              <a:rPr lang="tr-TR" dirty="0"/>
              <a:t>dönemde genel ilkokullara "</a:t>
            </a:r>
            <a:r>
              <a:rPr lang="tr-TR" b="1" dirty="0"/>
              <a:t>ilkokul" denmiş ve süresi 5 yıl </a:t>
            </a:r>
            <a:r>
              <a:rPr lang="tr-TR" b="1" dirty="0" smtClean="0"/>
              <a:t>olarak </a:t>
            </a:r>
            <a:r>
              <a:rPr lang="tr-TR" dirty="0" smtClean="0"/>
              <a:t>belirlenmiştir.789 </a:t>
            </a:r>
            <a:r>
              <a:rPr lang="tr-TR" dirty="0"/>
              <a:t>sayılı kanunla da ilkokullar 4 çeşit olarak </a:t>
            </a:r>
            <a:r>
              <a:rPr lang="tr-TR" dirty="0" smtClean="0"/>
              <a:t>belirlenmiştir.Halk </a:t>
            </a:r>
            <a:r>
              <a:rPr lang="tr-TR" dirty="0"/>
              <a:t>mektepleri açılarak halka kısa zamanda yeni harflerle okumu </a:t>
            </a:r>
            <a:r>
              <a:rPr lang="tr-TR" dirty="0" smtClean="0"/>
              <a:t>–yazma öğretilerek </a:t>
            </a:r>
            <a:r>
              <a:rPr lang="tr-TR" dirty="0"/>
              <a:t>okur-yazar seviyesi yükseltilmeye çalışılmıştır. Bu okuma </a:t>
            </a:r>
            <a:r>
              <a:rPr lang="tr-TR" dirty="0" smtClean="0"/>
              <a:t>–yazma seferberlikleri </a:t>
            </a:r>
            <a:r>
              <a:rPr lang="tr-TR" dirty="0"/>
              <a:t>daha sonra da devam etmiştir.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en-US" dirty="0" err="1" smtClean="0">
                <a:solidFill>
                  <a:srgbClr val="FF0000"/>
                </a:solidFill>
              </a:rPr>
              <a:t>Bakanlık</a:t>
            </a:r>
            <a:r>
              <a:rPr lang="en-US" dirty="0" smtClean="0"/>
              <a:t>, 1924-1925 </a:t>
            </a:r>
            <a:r>
              <a:rPr lang="en-US" dirty="0" err="1" smtClean="0"/>
              <a:t>öğretim</a:t>
            </a:r>
            <a:r>
              <a:rPr lang="en-US" dirty="0" smtClean="0"/>
              <a:t> </a:t>
            </a:r>
            <a:r>
              <a:rPr lang="en-US" dirty="0" err="1" smtClean="0"/>
              <a:t>yılından</a:t>
            </a:r>
            <a:r>
              <a:rPr lang="en-US" dirty="0" smtClean="0"/>
              <a:t> </a:t>
            </a:r>
            <a:r>
              <a:rPr lang="en-US" dirty="0" err="1" smtClean="0"/>
              <a:t>itibaren</a:t>
            </a:r>
            <a:r>
              <a:rPr lang="en-US" dirty="0" smtClean="0"/>
              <a:t>, </a:t>
            </a:r>
            <a:r>
              <a:rPr lang="en-US" dirty="0" err="1" smtClean="0"/>
              <a:t>Heyet-i</a:t>
            </a:r>
            <a:r>
              <a:rPr lang="en-US" dirty="0" smtClean="0"/>
              <a:t> </a:t>
            </a:r>
            <a:r>
              <a:rPr lang="en-US" dirty="0" err="1" smtClean="0"/>
              <a:t>İlmiye'ye</a:t>
            </a:r>
            <a:r>
              <a:rPr lang="en-US" dirty="0" smtClean="0"/>
              <a:t> </a:t>
            </a:r>
            <a:r>
              <a:rPr lang="en-US" dirty="0" err="1" smtClean="0"/>
              <a:t>onaylattırdığı</a:t>
            </a:r>
            <a:r>
              <a:rPr lang="en-US" dirty="0" smtClean="0"/>
              <a:t>, </a:t>
            </a:r>
            <a:r>
              <a:rPr lang="en-US" dirty="0" err="1" smtClean="0"/>
              <a:t>ilköğretimin</a:t>
            </a:r>
            <a:r>
              <a:rPr lang="en-US" dirty="0" smtClean="0"/>
              <a:t>, </a:t>
            </a:r>
            <a:r>
              <a:rPr lang="en-US" dirty="0" err="1" smtClean="0"/>
              <a:t>altı</a:t>
            </a:r>
            <a:r>
              <a:rPr lang="en-US" dirty="0" smtClean="0"/>
              <a:t> </a:t>
            </a:r>
            <a:r>
              <a:rPr lang="en-US" dirty="0" err="1" smtClean="0"/>
              <a:t>yıldan</a:t>
            </a:r>
            <a:r>
              <a:rPr lang="en-US" dirty="0" smtClean="0"/>
              <a:t> </a:t>
            </a:r>
            <a:r>
              <a:rPr lang="en-US" dirty="0" err="1" smtClean="0"/>
              <a:t>beş</a:t>
            </a:r>
            <a:r>
              <a:rPr lang="en-US" dirty="0" smtClean="0"/>
              <a:t> </a:t>
            </a:r>
            <a:r>
              <a:rPr lang="en-US" dirty="0" err="1" smtClean="0"/>
              <a:t>yıla</a:t>
            </a:r>
            <a:r>
              <a:rPr lang="en-US" dirty="0" smtClean="0"/>
              <a:t> </a:t>
            </a:r>
            <a:r>
              <a:rPr lang="en-US" dirty="0" err="1" smtClean="0"/>
              <a:t>indirilmesi</a:t>
            </a:r>
            <a:r>
              <a:rPr lang="en-US" dirty="0" smtClean="0"/>
              <a:t> </a:t>
            </a:r>
            <a:r>
              <a:rPr lang="en-US" dirty="0" err="1" smtClean="0"/>
              <a:t>kararını</a:t>
            </a:r>
            <a:r>
              <a:rPr lang="en-US" dirty="0" smtClean="0"/>
              <a:t> </a:t>
            </a:r>
            <a:r>
              <a:rPr lang="en-US" dirty="0" err="1" smtClean="0"/>
              <a:t>da</a:t>
            </a:r>
            <a:r>
              <a:rPr lang="en-US" dirty="0" smtClean="0"/>
              <a:t> </a:t>
            </a:r>
            <a:r>
              <a:rPr lang="en-US" dirty="0" err="1" smtClean="0"/>
              <a:t>tartışmalar</a:t>
            </a:r>
            <a:r>
              <a:rPr lang="en-US" dirty="0" smtClean="0"/>
              <a:t> </a:t>
            </a:r>
            <a:r>
              <a:rPr lang="en-US" dirty="0" err="1" smtClean="0"/>
              <a:t>içinde</a:t>
            </a:r>
            <a:r>
              <a:rPr lang="en-US" dirty="0" smtClean="0"/>
              <a:t> </a:t>
            </a:r>
            <a:r>
              <a:rPr lang="en-US" dirty="0" err="1" smtClean="0"/>
              <a:t>uygulamaya</a:t>
            </a:r>
            <a:r>
              <a:rPr lang="en-US" dirty="0" smtClean="0"/>
              <a:t> </a:t>
            </a:r>
            <a:r>
              <a:rPr lang="en-US" dirty="0" err="1" smtClean="0"/>
              <a:t>başlamış</a:t>
            </a:r>
            <a:r>
              <a:rPr lang="tr-TR" dirty="0" smtClean="0"/>
              <a:t> </a:t>
            </a:r>
            <a:r>
              <a:rPr lang="en-US" dirty="0" err="1" smtClean="0"/>
              <a:t>böylece</a:t>
            </a:r>
            <a:r>
              <a:rPr lang="en-US" dirty="0" smtClean="0"/>
              <a:t> </a:t>
            </a:r>
            <a:r>
              <a:rPr lang="en-US" dirty="0" err="1" smtClean="0"/>
              <a:t>Osmanlı</a:t>
            </a:r>
            <a:r>
              <a:rPr lang="en-US" dirty="0" smtClean="0"/>
              <a:t> </a:t>
            </a:r>
            <a:r>
              <a:rPr lang="en-US" dirty="0" err="1" smtClean="0"/>
              <a:t>döneminde</a:t>
            </a:r>
            <a:r>
              <a:rPr lang="en-US" dirty="0" smtClean="0"/>
              <a:t> </a:t>
            </a:r>
            <a:r>
              <a:rPr lang="en-US" dirty="0" err="1" smtClean="0"/>
              <a:t>altı</a:t>
            </a:r>
            <a:r>
              <a:rPr lang="en-US" dirty="0" smtClean="0"/>
              <a:t> </a:t>
            </a:r>
            <a:r>
              <a:rPr lang="en-US" dirty="0" err="1" smtClean="0"/>
              <a:t>yıl</a:t>
            </a:r>
            <a:r>
              <a:rPr lang="en-US" dirty="0" smtClean="0"/>
              <a:t> </a:t>
            </a:r>
            <a:r>
              <a:rPr lang="en-US" dirty="0" err="1" smtClean="0"/>
              <a:t>olan</a:t>
            </a:r>
            <a:r>
              <a:rPr lang="en-US" dirty="0" smtClean="0"/>
              <a:t> </a:t>
            </a:r>
            <a:r>
              <a:rPr lang="en-US" dirty="0" err="1" smtClean="0"/>
              <a:t>ilkokul</a:t>
            </a:r>
            <a:r>
              <a:rPr lang="en-US" dirty="0" smtClean="0"/>
              <a:t> </a:t>
            </a:r>
            <a:r>
              <a:rPr lang="en-US" dirty="0" err="1" smtClean="0"/>
              <a:t>süresi</a:t>
            </a:r>
            <a:r>
              <a:rPr lang="en-US" dirty="0" smtClean="0"/>
              <a:t> </a:t>
            </a:r>
            <a:r>
              <a:rPr lang="en-US" dirty="0" err="1" smtClean="0"/>
              <a:t>beş</a:t>
            </a:r>
            <a:r>
              <a:rPr lang="en-US" dirty="0" smtClean="0"/>
              <a:t> </a:t>
            </a:r>
            <a:r>
              <a:rPr lang="en-US" dirty="0" err="1" smtClean="0"/>
              <a:t>yıla</a:t>
            </a:r>
            <a:r>
              <a:rPr lang="en-US" dirty="0" smtClean="0"/>
              <a:t> </a:t>
            </a:r>
            <a:r>
              <a:rPr lang="en-US" dirty="0" err="1" smtClean="0"/>
              <a:t>indirilerek</a:t>
            </a:r>
            <a:r>
              <a:rPr lang="en-US" dirty="0" smtClean="0"/>
              <a:t> </a:t>
            </a:r>
            <a:r>
              <a:rPr lang="en-US" dirty="0" err="1" smtClean="0"/>
              <a:t>devreler</a:t>
            </a:r>
            <a:r>
              <a:rPr lang="en-US" dirty="0" smtClean="0"/>
              <a:t> </a:t>
            </a:r>
            <a:r>
              <a:rPr lang="en-US" dirty="0" err="1" smtClean="0"/>
              <a:t>ortadan</a:t>
            </a:r>
            <a:r>
              <a:rPr lang="en-US" dirty="0" smtClean="0"/>
              <a:t> </a:t>
            </a:r>
            <a:r>
              <a:rPr lang="en-US" dirty="0" err="1" smtClean="0"/>
              <a:t>kaldırılmış</a:t>
            </a:r>
            <a:r>
              <a:rPr lang="en-US" dirty="0" smtClean="0"/>
              <a:t> </a:t>
            </a:r>
            <a:r>
              <a:rPr lang="en-US" dirty="0" err="1" smtClean="0"/>
              <a:t>ve</a:t>
            </a:r>
            <a:r>
              <a:rPr lang="en-US" dirty="0" smtClean="0"/>
              <a:t> </a:t>
            </a:r>
            <a:r>
              <a:rPr lang="en-US" dirty="0" err="1" smtClean="0"/>
              <a:t>beş</a:t>
            </a:r>
            <a:r>
              <a:rPr lang="en-US" dirty="0" smtClean="0"/>
              <a:t> </a:t>
            </a:r>
            <a:r>
              <a:rPr lang="en-US" dirty="0" err="1" smtClean="0"/>
              <a:t>sınıflı</a:t>
            </a:r>
            <a:r>
              <a:rPr lang="en-US" dirty="0" smtClean="0"/>
              <a:t> </a:t>
            </a:r>
            <a:r>
              <a:rPr lang="en-US" dirty="0" err="1" smtClean="0"/>
              <a:t>bir</a:t>
            </a:r>
            <a:r>
              <a:rPr lang="en-US" dirty="0" smtClean="0"/>
              <a:t> </a:t>
            </a:r>
            <a:r>
              <a:rPr lang="en-US" dirty="0" err="1" smtClean="0"/>
              <a:t>bütün</a:t>
            </a:r>
            <a:r>
              <a:rPr lang="en-US" dirty="0" smtClean="0"/>
              <a:t> </a:t>
            </a:r>
            <a:r>
              <a:rPr lang="en-US" dirty="0" err="1" smtClean="0"/>
              <a:t>olarak</a:t>
            </a:r>
            <a:r>
              <a:rPr lang="en-US" dirty="0" smtClean="0"/>
              <a:t> </a:t>
            </a:r>
            <a:r>
              <a:rPr lang="en-US" dirty="0" err="1" smtClean="0"/>
              <a:t>ele</a:t>
            </a:r>
            <a:r>
              <a:rPr lang="en-US" dirty="0" smtClean="0"/>
              <a:t> </a:t>
            </a:r>
            <a:r>
              <a:rPr lang="en-US" dirty="0" err="1" smtClean="0"/>
              <a:t>alınmıştı</a:t>
            </a:r>
            <a:r>
              <a:rPr lang="tr-TR" dirty="0" smtClean="0"/>
              <a:t>r</a:t>
            </a:r>
            <a:r>
              <a:rPr lang="en-US" dirty="0" smtClean="0"/>
              <a:t>. </a:t>
            </a:r>
            <a:endParaRPr lang="tr-TR" dirty="0" smtClean="0"/>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36</TotalTime>
  <Words>2482</Words>
  <Application>Microsoft Office PowerPoint</Application>
  <PresentationFormat>Ekran Gösterisi (4:3)</PresentationFormat>
  <Paragraphs>307</Paragraphs>
  <Slides>40</Slides>
  <Notes>0</Notes>
  <HiddenSlides>0</HiddenSlides>
  <MMClips>0</MMClips>
  <ScaleCrop>false</ScaleCrop>
  <HeadingPairs>
    <vt:vector size="4" baseType="variant">
      <vt:variant>
        <vt:lpstr>Tema</vt:lpstr>
      </vt:variant>
      <vt:variant>
        <vt:i4>1</vt:i4>
      </vt:variant>
      <vt:variant>
        <vt:lpstr>Slayt Başlıkları</vt:lpstr>
      </vt:variant>
      <vt:variant>
        <vt:i4>40</vt:i4>
      </vt:variant>
    </vt:vector>
  </HeadingPairs>
  <TitlesOfParts>
    <vt:vector size="41" baseType="lpstr">
      <vt:lpstr>Ortalama</vt:lpstr>
      <vt:lpstr>Türk Eğitim Tarihi 5</vt:lpstr>
      <vt:lpstr> CUMHURİYET DÖNEMİNDE İLKÖĞRETİM </vt:lpstr>
      <vt:lpstr>Slayt 3</vt:lpstr>
      <vt:lpstr>BİR BÜYÜK EĞİTİMCİ: ATATÜRK </vt:lpstr>
      <vt:lpstr> İlköğretim mevzuatında yapılan değişiklikler şunlardır </vt:lpstr>
      <vt:lpstr>Toplu Öğretim</vt:lpstr>
      <vt:lpstr>Slayt 7</vt:lpstr>
      <vt:lpstr>Slayt 8</vt:lpstr>
      <vt:lpstr>Slayt 9</vt:lpstr>
      <vt:lpstr>1926 İlkokul Programı</vt:lpstr>
      <vt:lpstr>Slayt 11</vt:lpstr>
      <vt:lpstr>Slayt 12</vt:lpstr>
      <vt:lpstr>1926 İlkokul Programı Haftalık Ders Dağıtım Çizelgesi </vt:lpstr>
      <vt:lpstr>Slayt 14</vt:lpstr>
      <vt:lpstr>Slayt 15</vt:lpstr>
      <vt:lpstr>Slayt 16</vt:lpstr>
      <vt:lpstr>1936 İlkokul Programı  Haftalık Ders Dağıtım Çizelgesi</vt:lpstr>
      <vt:lpstr>Slayt 18</vt:lpstr>
      <vt:lpstr>Slayt 19</vt:lpstr>
      <vt:lpstr>Slayt 20</vt:lpstr>
      <vt:lpstr>1948 İlkokul Programı Haftalık Ders Dağıtım Çizelgesi </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Eğitim Tarihi 5</dc:title>
  <dc:creator>Enstitü_müdürü</dc:creator>
  <cp:lastModifiedBy>Enstitü_müdürü</cp:lastModifiedBy>
  <cp:revision>5</cp:revision>
  <dcterms:created xsi:type="dcterms:W3CDTF">2014-05-05T06:36:31Z</dcterms:created>
  <dcterms:modified xsi:type="dcterms:W3CDTF">2014-05-05T07:13:17Z</dcterms:modified>
</cp:coreProperties>
</file>