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3" r:id="rId3"/>
    <p:sldId id="274" r:id="rId4"/>
    <p:sldId id="275" r:id="rId5"/>
    <p:sldId id="276" r:id="rId6"/>
    <p:sldId id="277" r:id="rId7"/>
    <p:sldId id="278"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20.03.2018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805297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20.03.2018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6906611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20.03.2018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3831830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C4BA1D8-CD39-4C84-B717-DF4E492E4D7A}" type="datetimeFigureOut">
              <a:rPr lang="tr-TR" smtClean="0"/>
              <a:t>20.03.2018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803246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C4BA1D8-CD39-4C84-B717-DF4E492E4D7A}" type="datetimeFigureOut">
              <a:rPr lang="tr-TR" smtClean="0"/>
              <a:t>20.03.2018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293865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C4BA1D8-CD39-4C84-B717-DF4E492E4D7A}" type="datetimeFigureOut">
              <a:rPr lang="tr-TR" smtClean="0"/>
              <a:t>20.03.2018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209861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C4BA1D8-CD39-4C84-B717-DF4E492E4D7A}" type="datetimeFigureOut">
              <a:rPr lang="tr-TR" smtClean="0"/>
              <a:t>20.03.2018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693948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C4BA1D8-CD39-4C84-B717-DF4E492E4D7A}" type="datetimeFigureOut">
              <a:rPr lang="tr-TR" smtClean="0"/>
              <a:t>20.03.2018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585608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C4BA1D8-CD39-4C84-B717-DF4E492E4D7A}" type="datetimeFigureOut">
              <a:rPr lang="tr-TR" smtClean="0"/>
              <a:t>20.03.2018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3891472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4BA1D8-CD39-4C84-B717-DF4E492E4D7A}" type="datetimeFigureOut">
              <a:rPr lang="tr-TR" smtClean="0"/>
              <a:t>20.03.2018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1100238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C4BA1D8-CD39-4C84-B717-DF4E492E4D7A}" type="datetimeFigureOut">
              <a:rPr lang="tr-TR" smtClean="0"/>
              <a:t>20.03.2018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5407066-5AC9-49E0-9FB6-5578D1D66947}" type="slidenum">
              <a:rPr lang="tr-TR" smtClean="0"/>
              <a:t>‹#›</a:t>
            </a:fld>
            <a:endParaRPr lang="tr-TR"/>
          </a:p>
        </p:txBody>
      </p:sp>
    </p:spTree>
    <p:extLst>
      <p:ext uri="{BB962C8B-B14F-4D97-AF65-F5344CB8AC3E}">
        <p14:creationId xmlns:p14="http://schemas.microsoft.com/office/powerpoint/2010/main" val="270916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BA1D8-CD39-4C84-B717-DF4E492E4D7A}" type="datetimeFigureOut">
              <a:rPr lang="tr-TR" smtClean="0"/>
              <a:t>20.03.2018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407066-5AC9-49E0-9FB6-5578D1D66947}" type="slidenum">
              <a:rPr lang="tr-TR" smtClean="0"/>
              <a:t>‹#›</a:t>
            </a:fld>
            <a:endParaRPr lang="tr-TR"/>
          </a:p>
        </p:txBody>
      </p:sp>
    </p:spTree>
    <p:extLst>
      <p:ext uri="{BB962C8B-B14F-4D97-AF65-F5344CB8AC3E}">
        <p14:creationId xmlns:p14="http://schemas.microsoft.com/office/powerpoint/2010/main" val="1558320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effectLst>
                  <a:outerShdw blurRad="38100" dist="38100" dir="2700000" algn="tl">
                    <a:srgbClr val="000000">
                      <a:alpha val="43137"/>
                    </a:srgbClr>
                  </a:outerShdw>
                </a:effectLst>
              </a:rPr>
              <a:t>GÖRÜŞME: BİR ETKİLEŞİM</a:t>
            </a:r>
            <a:endParaRPr lang="tr-TR"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p:txBody>
          <a:bodyPr/>
          <a:lstStyle/>
          <a:p>
            <a:r>
              <a:rPr lang="tr-TR" dirty="0" smtClean="0"/>
              <a:t>Bir görüşme en az iki kişi arasında olur. </a:t>
            </a:r>
          </a:p>
          <a:p>
            <a:r>
              <a:rPr lang="tr-TR" dirty="0" smtClean="0"/>
              <a:t>Bazen her seferinde birden fazla kişiyle görüşmek yapmak oldukça kullanışlı olabilir.</a:t>
            </a:r>
          </a:p>
          <a:p>
            <a:r>
              <a:rPr lang="tr-TR" dirty="0" smtClean="0"/>
              <a:t>Çocuklar genelde konuşmaya cesaret etmek için yanlarında birinin olmasına gereksinim duyarlar.</a:t>
            </a:r>
          </a:p>
          <a:p>
            <a:r>
              <a:rPr lang="tr-TR" dirty="0" smtClean="0"/>
              <a:t>Bazı konular küçük bir grupla ya da bir odak grupla tartışılmaya daha uygundur.</a:t>
            </a:r>
            <a:endParaRPr lang="tr-TR" dirty="0"/>
          </a:p>
        </p:txBody>
      </p:sp>
    </p:spTree>
    <p:extLst>
      <p:ext uri="{BB962C8B-B14F-4D97-AF65-F5344CB8AC3E}">
        <p14:creationId xmlns:p14="http://schemas.microsoft.com/office/powerpoint/2010/main" val="18994051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6166" y="261230"/>
            <a:ext cx="10515600" cy="4351338"/>
          </a:xfrm>
        </p:spPr>
        <p:txBody>
          <a:bodyPr>
            <a:normAutofit fontScale="85000" lnSpcReduction="20000"/>
          </a:bodyPr>
          <a:lstStyle/>
          <a:p>
            <a:r>
              <a:rPr lang="tr-TR" dirty="0" smtClean="0"/>
              <a:t>Genelde araştırmacılar tarafından oluşturulan sorular, görüşmeler başlamadan öce belirlenir ve görüşme boyunca değiştirilmeden kalırlar (</a:t>
            </a:r>
            <a:r>
              <a:rPr lang="tr-TR" i="1" dirty="0" smtClean="0"/>
              <a:t>yapılandırılmış görüşme</a:t>
            </a:r>
            <a:r>
              <a:rPr lang="tr-TR" dirty="0" smtClean="0"/>
              <a:t>).</a:t>
            </a:r>
          </a:p>
          <a:p>
            <a:endParaRPr lang="tr-TR" dirty="0" smtClean="0"/>
          </a:p>
          <a:p>
            <a:r>
              <a:rPr lang="tr-TR" dirty="0" smtClean="0"/>
              <a:t>Bazı durumlarda sorular yalnızca araştırma odağının yönlendirdiği bir etkileşim ve diyalog sırasında da geliştirilebilirler (</a:t>
            </a:r>
            <a:r>
              <a:rPr lang="tr-TR" i="1" dirty="0" smtClean="0"/>
              <a:t>yapılandırılmamış</a:t>
            </a:r>
            <a:r>
              <a:rPr lang="tr-TR" dirty="0" smtClean="0"/>
              <a:t> ya da </a:t>
            </a:r>
            <a:r>
              <a:rPr lang="tr-TR" i="1" dirty="0" smtClean="0"/>
              <a:t>etkileşimli görüşme</a:t>
            </a:r>
            <a:r>
              <a:rPr lang="tr-TR" dirty="0" smtClean="0"/>
              <a:t>).</a:t>
            </a:r>
          </a:p>
          <a:p>
            <a:endParaRPr lang="tr-TR" dirty="0" smtClean="0"/>
          </a:p>
          <a:p>
            <a:r>
              <a:rPr lang="tr-TR" dirty="0" smtClean="0"/>
              <a:t>Görüşmeler için hazırladığınız sorular bir sözleşme gibi bağlayıcı değildir. Görüşme sorularınızı bir grup katılımcıya sormadan daha iyi bir hale getirmelisiniz. İşe yarar sorular oluşturmak için çok çalışsanız da, sorularınızın değişime açık olduğunu kabul etmelisiniz. Böylece onları uyarlayabilir, onlardan vazgeçebilir, başka sorularla yer değiştirebilir, soru listenize ve </a:t>
            </a:r>
            <a:r>
              <a:rPr lang="tr-TR" i="1" dirty="0" smtClean="0"/>
              <a:t>görüşme planınıza </a:t>
            </a:r>
            <a:r>
              <a:rPr lang="tr-TR" dirty="0" smtClean="0"/>
              <a:t>yeni sorular ekleyebilirisiniz.</a:t>
            </a:r>
          </a:p>
        </p:txBody>
      </p:sp>
    </p:spTree>
    <p:extLst>
      <p:ext uri="{BB962C8B-B14F-4D97-AF65-F5344CB8AC3E}">
        <p14:creationId xmlns:p14="http://schemas.microsoft.com/office/powerpoint/2010/main" val="12477053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58595"/>
          </a:xfrm>
        </p:spPr>
        <p:txBody>
          <a:bodyPr>
            <a:normAutofit/>
          </a:bodyPr>
          <a:lstStyle/>
          <a:p>
            <a:r>
              <a:rPr lang="tr-TR" sz="3200" b="1" dirty="0" smtClean="0"/>
              <a:t>SORULAR GELİŞTİRME</a:t>
            </a:r>
            <a:endParaRPr lang="tr-TR" sz="3200" b="1" dirty="0"/>
          </a:p>
        </p:txBody>
      </p:sp>
      <p:sp>
        <p:nvSpPr>
          <p:cNvPr id="3" name="İçerik Yer Tutucusu 2"/>
          <p:cNvSpPr>
            <a:spLocks noGrp="1"/>
          </p:cNvSpPr>
          <p:nvPr>
            <p:ph idx="1"/>
          </p:nvPr>
        </p:nvSpPr>
        <p:spPr>
          <a:xfrm>
            <a:off x="838200" y="1123720"/>
            <a:ext cx="10515600" cy="5053243"/>
          </a:xfrm>
        </p:spPr>
        <p:txBody>
          <a:bodyPr/>
          <a:lstStyle/>
          <a:p>
            <a:pPr marL="0" indent="0">
              <a:buNone/>
            </a:pPr>
            <a:r>
              <a:rPr lang="tr-TR" b="1" dirty="0" smtClean="0"/>
              <a:t>Soru İçeriği</a:t>
            </a:r>
          </a:p>
          <a:p>
            <a:pPr marL="0" indent="0">
              <a:buNone/>
            </a:pPr>
            <a:r>
              <a:rPr lang="tr-TR" dirty="0" smtClean="0"/>
              <a:t>Araştırmacı görüşme yapmadan önce katılımcı gözlemci olarak öğrenme deneyimi yaşar ve bu deneyim soru oluşturmanın temelini oluşturur. Elbette katılımcı gözlem her zaman soru oluşturma sürecinden önce gerçekleşmeyebilir. O zaman ne olacak? </a:t>
            </a:r>
          </a:p>
          <a:p>
            <a:pPr marL="0" indent="0">
              <a:buNone/>
            </a:pPr>
            <a:endParaRPr lang="tr-TR" dirty="0" smtClean="0"/>
          </a:p>
          <a:p>
            <a:pPr marL="0" indent="0">
              <a:buNone/>
            </a:pPr>
            <a:r>
              <a:rPr lang="tr-TR" dirty="0" smtClean="0"/>
              <a:t>Konunuza dönün ve sorun: Eğer anlamak istediğim buysa, hangi katılımcıya neyi sormalıyım?</a:t>
            </a:r>
          </a:p>
          <a:p>
            <a:pPr marL="0" indent="0">
              <a:buNone/>
            </a:pPr>
            <a:endParaRPr lang="tr-TR" dirty="0" smtClean="0"/>
          </a:p>
          <a:p>
            <a:pPr marL="0" indent="0">
              <a:buNone/>
            </a:pPr>
            <a:r>
              <a:rPr lang="tr-TR" dirty="0"/>
              <a:t> </a:t>
            </a:r>
            <a:r>
              <a:rPr lang="tr-TR" dirty="0" smtClean="0"/>
              <a:t>Nitel araştırmaya yeni başlayanlar araştırma soruları ile görüşme sorularını birbirine karıştırırlar.</a:t>
            </a:r>
            <a:endParaRPr lang="tr-TR" dirty="0"/>
          </a:p>
        </p:txBody>
      </p:sp>
    </p:spTree>
    <p:extLst>
      <p:ext uri="{BB962C8B-B14F-4D97-AF65-F5344CB8AC3E}">
        <p14:creationId xmlns:p14="http://schemas.microsoft.com/office/powerpoint/2010/main" val="27131045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smtClean="0"/>
              <a:t>Araştırma sorularınız neyi anlamak istediğinizi, </a:t>
            </a:r>
            <a:r>
              <a:rPr lang="tr-TR" sz="2800" b="1" i="1" dirty="0" smtClean="0"/>
              <a:t>görüşme</a:t>
            </a:r>
            <a:r>
              <a:rPr lang="tr-TR" sz="2800" b="1" dirty="0" smtClean="0"/>
              <a:t> sorularınız ise bu anlayışı kazanmak için insanlara sormanız gerekenleri içerir.</a:t>
            </a:r>
            <a:endParaRPr lang="tr-TR" sz="2800" b="1" dirty="0"/>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Araştırma ve görüşme soruları arasında bir ilişki olması gerekse de görüşme soruları araştırma sorularından daha bağlamsal ve özel olma eğilimi gösterirler.</a:t>
            </a:r>
          </a:p>
          <a:p>
            <a:pPr marL="0" indent="0">
              <a:buNone/>
            </a:pPr>
            <a:r>
              <a:rPr lang="tr-TR" b="1" dirty="0" smtClean="0"/>
              <a:t>Soru Geliştirme Sanatı</a:t>
            </a:r>
          </a:p>
          <a:p>
            <a:pPr marL="0" indent="0">
              <a:buNone/>
            </a:pPr>
            <a:r>
              <a:rPr lang="tr-TR" dirty="0" smtClean="0"/>
              <a:t>Sorularınızı geçmiş, gelecek ve şimdiki zaman için sorabilirsiniz. Ancak geleceğe ilişkin farazi sorular zengin betimlemeler sağlamadıkları gibi veri analizi sırasında da kullanışlı olmazlar. Örneğin; Gelecek 10 yıl içinde spor tıbbi kliniğinin nasıl olmasını istersiniz? Sorusuna verilecek cevap bir dilek listesinden öteye gidemez. Elbette istisnalar olabilir. Ancak öykülerin, betimlemelerin elde edilmesi ve görüşmecinin anlatısında daha derine inmesi için geçmiş ve şimdiki zaman kipinde sorulan sorular daha geniş bir alan sağlar.</a:t>
            </a:r>
            <a:endParaRPr lang="tr-TR" dirty="0"/>
          </a:p>
        </p:txBody>
      </p:sp>
    </p:spTree>
    <p:extLst>
      <p:ext uri="{BB962C8B-B14F-4D97-AF65-F5344CB8AC3E}">
        <p14:creationId xmlns:p14="http://schemas.microsoft.com/office/powerpoint/2010/main" val="36665428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2800" b="1" dirty="0" smtClean="0"/>
              <a:t>Kullanılabilecek soru türlerinden biri de varsayım sorusudur. Bu sorular, «görüşmecinin söyleyecek bir şeyi olduğunu» varsaydığınız noktalarda sorulur.</a:t>
            </a:r>
            <a:endParaRPr lang="tr-TR" sz="2800" b="1" dirty="0"/>
          </a:p>
        </p:txBody>
      </p:sp>
      <p:sp>
        <p:nvSpPr>
          <p:cNvPr id="3" name="İçerik Yer Tutucusu 2"/>
          <p:cNvSpPr>
            <a:spLocks noGrp="1"/>
          </p:cNvSpPr>
          <p:nvPr>
            <p:ph idx="1"/>
          </p:nvPr>
        </p:nvSpPr>
        <p:spPr/>
        <p:txBody>
          <a:bodyPr/>
          <a:lstStyle/>
          <a:p>
            <a:r>
              <a:rPr lang="tr-TR" dirty="0" smtClean="0"/>
              <a:t>Görüşme yapmada yeni olanlar «Gönüllü işinizden memnun musunuz?» gibi kısa yanıtlı sorularla başlama gereksinimi duyarlar. Bu soruları «Hangi yönlerden memnunsunuz?», «Hangi yönlerden memnun değilsiniz?» gibi daha fazla açık uçlu sorular takip eder.</a:t>
            </a:r>
          </a:p>
          <a:p>
            <a:pPr marL="0" indent="0">
              <a:buNone/>
            </a:pPr>
            <a:endParaRPr lang="tr-TR" dirty="0" smtClean="0"/>
          </a:p>
          <a:p>
            <a:r>
              <a:rPr lang="tr-TR" dirty="0" smtClean="0"/>
              <a:t>Genelde memnuniyetin işin bir parçası olduğunu önceden varsayabilir ve «Şimdi size gönüllü işiniz hakkındaki memnuniyetinizi ve memnuniyetsizliğinizi soracağım. Sizi memnun eden yönlerle başlayalım» gibi bir ifadeyle başlayabilirsiniz.</a:t>
            </a:r>
            <a:endParaRPr lang="tr-TR" dirty="0"/>
          </a:p>
        </p:txBody>
      </p:sp>
    </p:spTree>
    <p:extLst>
      <p:ext uri="{BB962C8B-B14F-4D97-AF65-F5344CB8AC3E}">
        <p14:creationId xmlns:p14="http://schemas.microsoft.com/office/powerpoint/2010/main" val="2659268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sz="2800" b="1" dirty="0" smtClean="0"/>
              <a:t>Varsayım soruları kullanışlıdır. Ancak yönlendirici sorular için aynı şey söylenemez. Bu ikisi bazen kolayca karıştırılabilir. Yönlendirici sorularda görüşmeci yanıtın gitmesini istediği yönü açıkça belli eder. Şöyle bir soruyla başladığınızı hayal edin,</a:t>
            </a:r>
            <a:endParaRPr lang="tr-TR" sz="2800" b="1" dirty="0"/>
          </a:p>
        </p:txBody>
      </p:sp>
      <p:sp>
        <p:nvSpPr>
          <p:cNvPr id="3" name="İçerik Yer Tutucusu 2"/>
          <p:cNvSpPr>
            <a:spLocks noGrp="1"/>
          </p:cNvSpPr>
          <p:nvPr>
            <p:ph idx="1"/>
          </p:nvPr>
        </p:nvSpPr>
        <p:spPr/>
        <p:txBody>
          <a:bodyPr/>
          <a:lstStyle/>
          <a:p>
            <a:r>
              <a:rPr lang="tr-TR" dirty="0" smtClean="0"/>
              <a:t>«Öyle görünüyor ki birçok insan kendine odaklanmış durumda, kendileri ya da aileleri etkilenmediği sürece çevresel sorunlar, evsizlik, yoksulluk gibi konular hakkında asla düşünmüyorlar. Gönüllü işler sizin için ne anlam ifade ediyor?» Eğer soru böyle sorulursa katılımcı size sırf kız arkadaşı yazıldı diye bahar tatilini İnsanlık için Habitat programında geçirdiğini açık yüreklilikle söyleyebilir mi? </a:t>
            </a:r>
            <a:endParaRPr lang="tr-TR" dirty="0"/>
          </a:p>
          <a:p>
            <a:endParaRPr lang="tr-TR" dirty="0" smtClean="0"/>
          </a:p>
          <a:p>
            <a:r>
              <a:rPr lang="tr-TR" dirty="0" smtClean="0"/>
              <a:t>Bazı soruların ısınma soruları olarak hazırlanması diğer soruların da sonda sorulması uygundur. Sorularınızın biçimi ve içeriği konusunda tatmin olduğunuzda soruları sıralama konusunu düşünmeye başlayın.</a:t>
            </a:r>
            <a:endParaRPr lang="tr-TR" dirty="0"/>
          </a:p>
        </p:txBody>
      </p:sp>
    </p:spTree>
    <p:extLst>
      <p:ext uri="{BB962C8B-B14F-4D97-AF65-F5344CB8AC3E}">
        <p14:creationId xmlns:p14="http://schemas.microsoft.com/office/powerpoint/2010/main" val="741665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4"/>
            <a:ext cx="10515600" cy="6344147"/>
          </a:xfrm>
        </p:spPr>
        <p:txBody>
          <a:bodyPr>
            <a:normAutofit/>
          </a:bodyPr>
          <a:lstStyle/>
          <a:p>
            <a:r>
              <a:rPr lang="tr-TR" sz="2800" b="1" dirty="0" smtClean="0"/>
              <a:t>Yanıtlaması kolay ve yanıtlayana başa çıkılabilir olduğu mesajını veren ve bu yüzden görüşmenin başlangıcında kullanılması uygun olacak sorular hangileridir?</a:t>
            </a:r>
            <a:br>
              <a:rPr lang="tr-TR" sz="2800" b="1" dirty="0" smtClean="0"/>
            </a:br>
            <a:r>
              <a:rPr lang="tr-TR" sz="2800" dirty="0" smtClean="0"/>
              <a:t/>
            </a:r>
            <a:br>
              <a:rPr lang="tr-TR" sz="2800" dirty="0" smtClean="0"/>
            </a:br>
            <a:r>
              <a:rPr lang="tr-TR" sz="2800" dirty="0" smtClean="0"/>
              <a:t>Sonra soracağınız sorular için temel oluşturacak ya da güvene dayalı bir ilişki geliştirmek için gereksinim duyacağınız zamanı verecek ve bu yüzden başlangıç soruları olmaya uygun olan sorular hangileridir?</a:t>
            </a:r>
            <a:br>
              <a:rPr lang="tr-TR" sz="2800" dirty="0" smtClean="0"/>
            </a:br>
            <a:r>
              <a:rPr lang="tr-TR" sz="2800" dirty="0"/>
              <a:t/>
            </a:r>
            <a:br>
              <a:rPr lang="tr-TR" sz="2800" dirty="0"/>
            </a:br>
            <a:r>
              <a:rPr lang="tr-TR" sz="2800" b="1" dirty="0" smtClean="0"/>
              <a:t>Hangi sorular özel bir sıra içinde sorulmalıdır? Bir sorunun yanıtının diğer soruya verilecek yanıt üzerindeki etkisini en aza indirmek için hangi sorular mümkün olduğunca birbirinden uzak aralıklarla sorulmalıdır?</a:t>
            </a:r>
            <a:br>
              <a:rPr lang="tr-TR" sz="2800" b="1" dirty="0" smtClean="0"/>
            </a:br>
            <a:r>
              <a:rPr lang="tr-TR" sz="2800" b="1" dirty="0"/>
              <a:t/>
            </a:r>
            <a:br>
              <a:rPr lang="tr-TR" sz="2800" b="1" dirty="0"/>
            </a:br>
            <a:r>
              <a:rPr lang="tr-TR" sz="2800" dirty="0" err="1" smtClean="0"/>
              <a:t>Özetleyici</a:t>
            </a:r>
            <a:r>
              <a:rPr lang="tr-TR" sz="2800" dirty="0" smtClean="0"/>
              <a:t>, toparlayıcı ve yansıtıcı bir yapıya sahip oldukları için en sonda sorulması gereken sorular hangileridir? Örneğin;</a:t>
            </a:r>
            <a:br>
              <a:rPr lang="tr-TR" sz="2800" dirty="0" smtClean="0"/>
            </a:br>
            <a:r>
              <a:rPr lang="tr-TR" sz="2800" dirty="0" smtClean="0"/>
              <a:t>«Yaşadığınız bu olay hakkında kendiniz hakkında ne öğrendiniz?» ya da «Başkalarına ne gibi önerilerde bulunursunuz?»</a:t>
            </a:r>
            <a:endParaRPr lang="tr-TR" sz="2800" dirty="0"/>
          </a:p>
        </p:txBody>
      </p:sp>
    </p:spTree>
    <p:extLst>
      <p:ext uri="{BB962C8B-B14F-4D97-AF65-F5344CB8AC3E}">
        <p14:creationId xmlns:p14="http://schemas.microsoft.com/office/powerpoint/2010/main" val="11386639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1575</TotalTime>
  <Words>572</Words>
  <Application>Microsoft Office PowerPoint</Application>
  <PresentationFormat>Geniş ekran</PresentationFormat>
  <Paragraphs>30</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GÖRÜŞME: BİR ETKİLEŞİM</vt:lpstr>
      <vt:lpstr>PowerPoint Sunusu</vt:lpstr>
      <vt:lpstr>SORULAR GELİŞTİRME</vt:lpstr>
      <vt:lpstr>Araştırma sorularınız neyi anlamak istediğinizi, görüşme sorularınız ise bu anlayışı kazanmak için insanlara sormanız gerekenleri içerir.</vt:lpstr>
      <vt:lpstr>Kullanılabilecek soru türlerinden biri de varsayım sorusudur. Bu sorular, «görüşmecinin söyleyecek bir şeyi olduğunu» varsaydığınız noktalarda sorulur.</vt:lpstr>
      <vt:lpstr>Varsayım soruları kullanışlıdır. Ancak yönlendirici sorular için aynı şey söylenemez. Bu ikisi bazen kolayca karıştırılabilir. Yönlendirici sorularda görüşmeci yanıtın gitmesini istediği yönü açıkça belli eder. Şöyle bir soruyla başladığınızı hayal edin,</vt:lpstr>
      <vt:lpstr>Yanıtlaması kolay ve yanıtlayana başa çıkılabilir olduğu mesajını veren ve bu yüzden görüşmenin başlangıcında kullanılması uygun olacak sorular hangileridir?  Sonra soracağınız sorular için temel oluşturacak ya da güvene dayalı bir ilişki geliştirmek için gereksinim duyacağınız zamanı verecek ve bu yüzden başlangıç soruları olmaya uygun olan sorular hangileridir?  Hangi sorular özel bir sıra içinde sorulmalıdır? Bir sorunun yanıtının diğer soruya verilecek yanıt üzerindeki etkisini en aza indirmek için hangi sorular mümkün olduğunca birbirinden uzak aralıklarla sorulmalıdır?  Özetleyici, toparlayıcı ve yansıtıcı bir yapıya sahip oldukları için en sonda sorulması gereken sorular hangileridir? Örneğin; «Yaşadığınız bu olay hakkında kendiniz hakkında ne öğrendiniz?» ya da «Başkalarına ne gibi önerilerde bulunursunuz?»</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KATILIMCI GÖZLEM</dc:title>
  <dc:creator>Ebf_Dekan_Yardımcısı</dc:creator>
  <cp:lastModifiedBy>Windows Kullanıcısı</cp:lastModifiedBy>
  <cp:revision>142</cp:revision>
  <dcterms:created xsi:type="dcterms:W3CDTF">2015-10-02T06:37:27Z</dcterms:created>
  <dcterms:modified xsi:type="dcterms:W3CDTF">2018-03-20T10:32:29Z</dcterms:modified>
</cp:coreProperties>
</file>