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74" autoAdjust="0"/>
    <p:restoredTop sz="94660"/>
  </p:normalViewPr>
  <p:slideViewPr>
    <p:cSldViewPr snapToGrid="0">
      <p:cViewPr varScale="1">
        <p:scale>
          <a:sx n="87" d="100"/>
          <a:sy n="87" d="100"/>
        </p:scale>
        <p:origin x="76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3BAEE-E0CE-4FDA-B66D-C741E8289069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5CEBE-4123-4F6C-8D2D-D342FD211F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6201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4F11-EA90-48E4-A693-24693E19C8D3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599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8143-73A0-4883-8B22-9297F2E29AD8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70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F440-0546-4D91-A2FB-C2DFB431C496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077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D5ED-6047-4065-9C36-9012CAD8985D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26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EAC7B48-416B-47BA-BE37-207077F44BFA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11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872B-20FD-44C2-BBB8-E51930FC7099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854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7ABC-1797-46E8-AB1D-B639827F8F4E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408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2810-350B-487F-AEA2-61C49AE4F5F9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152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FA61C-9530-4B4B-8AAB-BF69B6D3B17B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612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61F70-9420-41D8-B270-0BCEAE7D09A9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818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5A5AF-2E6A-4628-BFAF-2E7890853203}" type="datetime1">
              <a:rPr lang="tr-TR" smtClean="0"/>
              <a:t>1.05.2020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777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1098D8D8-CC34-43DF-B4BC-70B679F2ED28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768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35907-EB9C-4E11-8A9B-D25B0AD8D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023E776-45C0-4AD4-BBE6-9B98964E25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37524" y="2064729"/>
            <a:ext cx="3676960" cy="3193069"/>
          </a:xfrm>
        </p:spPr>
        <p:txBody>
          <a:bodyPr anchor="ctr">
            <a:normAutofit/>
          </a:bodyPr>
          <a:lstStyle/>
          <a:p>
            <a:pPr algn="ctr"/>
            <a:r>
              <a:rPr lang="tr-TR" sz="3000" b="1" dirty="0">
                <a:solidFill>
                  <a:schemeClr val="bg1">
                    <a:lumMod val="50000"/>
                  </a:schemeClr>
                </a:solidFill>
              </a:rPr>
              <a:t>HISIMLIK </a:t>
            </a:r>
          </a:p>
          <a:p>
            <a:pPr algn="ctr"/>
            <a:r>
              <a:rPr lang="tr-TR" sz="3000" b="1" dirty="0">
                <a:solidFill>
                  <a:schemeClr val="bg1">
                    <a:lumMod val="50000"/>
                  </a:schemeClr>
                </a:solidFill>
              </a:rPr>
              <a:t>VE </a:t>
            </a:r>
          </a:p>
          <a:p>
            <a:pPr algn="ctr"/>
            <a:r>
              <a:rPr lang="tr-TR" sz="3000" b="1" dirty="0">
                <a:solidFill>
                  <a:schemeClr val="bg1">
                    <a:lumMod val="50000"/>
                  </a:schemeClr>
                </a:solidFill>
              </a:rPr>
              <a:t>İKAMETGAH</a:t>
            </a:r>
            <a:endParaRPr lang="tr-TR" sz="30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CFDD4A-4FA1-4CD9-90D5-E253C2040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14818" y="720071"/>
            <a:ext cx="5417868" cy="5417858"/>
            <a:chOff x="1311770" y="720071"/>
            <a:chExt cx="5417868" cy="5417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4AB5B6FA-7B4F-437A-9C78-144C7DCD1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1770" y="720071"/>
              <a:ext cx="5417868" cy="5417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4199C21-6AE0-4F6F-AA96-6FFF97BB9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8390" y="1006688"/>
              <a:ext cx="4844628" cy="4844620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8D44FA44-40AD-4670-A004-39E255C3E3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7507" y="1316890"/>
            <a:ext cx="4606394" cy="4224216"/>
          </a:xfrm>
        </p:spPr>
        <p:txBody>
          <a:bodyPr>
            <a:normAutofit/>
          </a:bodyPr>
          <a:lstStyle/>
          <a:p>
            <a:pPr algn="ctr"/>
            <a:r>
              <a:rPr lang="tr-TR" sz="6000" dirty="0">
                <a:solidFill>
                  <a:srgbClr val="FFFFFF"/>
                </a:solidFill>
              </a:rPr>
              <a:t>TEMEL HUKUK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9C69FA7-0958-4ED9-A0DF-E87A0C137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45208" y="3388657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E8762B4-87F9-4A7C-A6AC-13E708DCF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7A48-49B1-4825-83F5-4CCE9D6EE3C5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D912884-6990-4461-AE1F-05A2EDB2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3DD15E5-88B5-4184-9B07-B9C838494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583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818ED3-1325-4D86-ADAC-F2470CD51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Soru</a:t>
            </a:r>
          </a:p>
          <a:p>
            <a:pPr marL="0" indent="0" algn="just">
              <a:buNone/>
            </a:pPr>
            <a:r>
              <a:rPr lang="tr-TR" dirty="0"/>
              <a:t>Henüz reşit olmamış çocukların İkametgahı neresidir.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tr-TR" dirty="0"/>
              <a:t>Doğmuş oldukları yer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tr-TR" dirty="0"/>
              <a:t>Nüfusa kayıtlı bulundukları yer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tr-TR" dirty="0"/>
              <a:t>Vasilerinin ikametgahlarının bulunduğu yer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tr-TR" dirty="0"/>
              <a:t>İradeleriyle seçtikleri yer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tr-TR" dirty="0"/>
              <a:t>Velilerinin ikametgahlarının bulunduğu yer</a:t>
            </a:r>
            <a:endParaRPr lang="tr-TR" b="1" dirty="0"/>
          </a:p>
          <a:p>
            <a:pPr marL="0" indent="0" algn="just">
              <a:buNone/>
            </a:pPr>
            <a:r>
              <a:rPr lang="tr-TR" b="1" dirty="0"/>
              <a:t>Cevap</a:t>
            </a:r>
          </a:p>
          <a:p>
            <a:pPr marL="0" indent="0" algn="just">
              <a:buNone/>
            </a:pPr>
            <a:r>
              <a:rPr lang="tr-TR" dirty="0"/>
              <a:t>Reşit bulunmayan çocukların ikametgahları, velayetleri altındaki ana babalarının ikametgahlarıdır.</a:t>
            </a:r>
            <a:br>
              <a:rPr lang="tr-TR" dirty="0"/>
            </a:br>
            <a:endParaRPr lang="tr-TR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45205276-E4CF-48F6-A316-68CBB4B3E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>
                <a:solidFill>
                  <a:schemeClr val="bg1">
                    <a:shade val="97000"/>
                    <a:satMod val="150000"/>
                  </a:schemeClr>
                </a:solidFill>
              </a:rPr>
              <a:t>Örnek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8C43FC8-58DF-4C19-9A95-1CC4E5F9B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B4583C4-A782-4DF6-88C8-E3FD047415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9F1BAD9-F0C1-4C9F-995E-B462DC527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10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186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EDD253-6FE3-405D-ADB9-EE6E286C09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Soru</a:t>
            </a:r>
          </a:p>
          <a:p>
            <a:pPr marL="0" indent="0" algn="just">
              <a:buNone/>
            </a:pPr>
            <a:r>
              <a:rPr lang="tr-TR" dirty="0"/>
              <a:t>Vesayet altındaki kişilerin ikametgahı aşağıdakilerden hangisidir?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tr-TR" dirty="0"/>
              <a:t>Yerleşmek niyeti ile oturdukları yer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tr-TR" dirty="0"/>
              <a:t>Vesayet makamının bulunduğu yer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tr-TR" dirty="0"/>
              <a:t>Velilerinin ikametgahı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tr-TR" dirty="0"/>
              <a:t>Fiilen oturdukları yer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tr-TR" dirty="0"/>
              <a:t>Hiçbiri</a:t>
            </a:r>
          </a:p>
          <a:p>
            <a:pPr marL="0" indent="0" algn="just">
              <a:buNone/>
            </a:pPr>
            <a:r>
              <a:rPr lang="tr-TR" b="1" dirty="0"/>
              <a:t>Cevap</a:t>
            </a:r>
          </a:p>
          <a:p>
            <a:pPr marL="0" indent="0" algn="just">
              <a:buNone/>
            </a:pPr>
            <a:r>
              <a:rPr lang="tr-TR" dirty="0"/>
              <a:t>Vesayet altındaki kişilerin ikametgahı vesayet makamının bulunduğu yer sayılmaktadır.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BA4A4918-A84E-4999-8A40-12B79245E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>
                <a:solidFill>
                  <a:schemeClr val="bg1">
                    <a:shade val="97000"/>
                    <a:satMod val="150000"/>
                  </a:schemeClr>
                </a:solidFill>
              </a:rPr>
              <a:t>Örnek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5842632-0EAE-4815-A668-6E8B5301B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E61AD41-E260-4D6F-A224-B0FC3F0259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F29131-A79F-4D55-BE19-1CC52A9E0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11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076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EB3DE4-3F60-4A3A-8515-2EB5AC95B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Soru</a:t>
            </a:r>
          </a:p>
          <a:p>
            <a:pPr marL="0" indent="0" algn="just">
              <a:buNone/>
            </a:pPr>
            <a:r>
              <a:rPr lang="tr-TR" dirty="0"/>
              <a:t>Bir evlenme akdi nedeniyle meydana gelen hısımlığa ne denir?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tr-TR" dirty="0"/>
              <a:t>Kan Hısımlığı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tr-TR" dirty="0"/>
              <a:t>Sıhri Hısımlık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tr-TR" dirty="0"/>
              <a:t>Civar Hısımlığı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tr-TR" dirty="0"/>
              <a:t>Usul – Füru Hısımlığı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tr-TR" dirty="0"/>
              <a:t>Suni Hısımlık</a:t>
            </a:r>
          </a:p>
          <a:p>
            <a:pPr marL="0" indent="0" algn="just">
              <a:buNone/>
            </a:pPr>
            <a:r>
              <a:rPr lang="tr-TR" b="1" dirty="0"/>
              <a:t>Cevap</a:t>
            </a:r>
          </a:p>
          <a:p>
            <a:pPr marL="0" indent="0" algn="just">
              <a:buNone/>
            </a:pPr>
            <a:r>
              <a:rPr lang="tr-TR" dirty="0"/>
              <a:t>B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6C3C8FF8-05B1-43C0-8D0B-5A47F7E67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>
                <a:solidFill>
                  <a:schemeClr val="bg1">
                    <a:shade val="97000"/>
                    <a:satMod val="150000"/>
                  </a:schemeClr>
                </a:solidFill>
              </a:rPr>
              <a:t>Örnek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5AE53E6-195F-4BD8-ADCE-CE87EC2BE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DF26347-6764-4DAA-BA75-464CA630D4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65137B6-B6A8-45E1-A540-F84F6D721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12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220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92CC35AE-BE49-46D9-869C-33A663B08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>
                <a:solidFill>
                  <a:srgbClr val="FFFFFF"/>
                </a:solidFill>
              </a:rPr>
              <a:t>HISIMLIK</a:t>
            </a:r>
            <a:endParaRPr lang="tr-TR" sz="3000">
              <a:solidFill>
                <a:srgbClr val="FFFFFF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6B13E3-9383-4845-A667-79B840407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5142658" cy="5407212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Hısımlık</a:t>
            </a:r>
          </a:p>
          <a:p>
            <a:pPr algn="just"/>
            <a:r>
              <a:rPr lang="tr-TR" dirty="0"/>
              <a:t>Hakiki şahıslar arasında kan ve akdi bir bağ dolayısıyla meydana gelen yakınlık ilişkisidir.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896AA17-3861-429C-B035-341CA3698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E0877AE-5B33-4CDB-961B-344D77D0D5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25C4F6F-FBF5-47B1-AACB-50273CBC6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697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C92B1764-A34D-49E2-8C76-4C0C189C9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>
                <a:solidFill>
                  <a:srgbClr val="FFFFFF"/>
                </a:solidFill>
              </a:rPr>
              <a:t>HISIMLIK TÜRLERİ</a:t>
            </a:r>
            <a:endParaRPr lang="tr-TR" sz="300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F442FB-0825-437E-A852-8CD28D978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7886" y="725394"/>
            <a:ext cx="5605861" cy="5407212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1. Kan Hısımlığı</a:t>
            </a:r>
          </a:p>
          <a:p>
            <a:pPr marL="0" indent="0" algn="just">
              <a:buNone/>
            </a:pPr>
            <a:r>
              <a:rPr lang="tr-TR" dirty="0"/>
              <a:t>Bir kimse ile onun kendilerine kan bağıyla bağıl bulunduğu kimseler arasındaki hısımlıktır. İkiye ayrılır.</a:t>
            </a:r>
          </a:p>
          <a:p>
            <a:pPr marL="617220" lvl="1" indent="-342900" algn="just">
              <a:buFont typeface="+mj-lt"/>
              <a:buAutoNum type="alphaUcPeriod"/>
            </a:pPr>
            <a:r>
              <a:rPr lang="tr-TR" sz="2000" b="1" dirty="0" err="1"/>
              <a:t>Usül</a:t>
            </a:r>
            <a:r>
              <a:rPr lang="tr-TR" sz="2000" b="1" dirty="0"/>
              <a:t>-Füru Hısımlığı: </a:t>
            </a:r>
            <a:r>
              <a:rPr lang="tr-TR" sz="2000" dirty="0"/>
              <a:t>Birbirlerinin </a:t>
            </a:r>
            <a:r>
              <a:rPr lang="tr-TR" sz="2000" dirty="0" err="1"/>
              <a:t>sulbünden</a:t>
            </a:r>
            <a:r>
              <a:rPr lang="tr-TR" sz="2000" dirty="0"/>
              <a:t> veya sadrından gelen, yani birbirlerinden türeyen, şahıslar arasındaki hısımlıktır. Bu tür hısımlığa </a:t>
            </a:r>
            <a:r>
              <a:rPr lang="tr-TR" sz="2000" b="1" dirty="0"/>
              <a:t>düz çizgi hısımlığı da </a:t>
            </a:r>
            <a:r>
              <a:rPr lang="tr-TR" sz="2000" dirty="0"/>
              <a:t>denir.</a:t>
            </a:r>
          </a:p>
          <a:p>
            <a:pPr marL="617220" lvl="1" indent="-342900" algn="just">
              <a:buFont typeface="+mj-lt"/>
              <a:buAutoNum type="alphaUcPeriod"/>
            </a:pPr>
            <a:r>
              <a:rPr lang="tr-TR" sz="2000" b="1" dirty="0"/>
              <a:t>Civar Hısımlığı: </a:t>
            </a:r>
            <a:r>
              <a:rPr lang="tr-TR" sz="2000" dirty="0"/>
              <a:t>Birbirinin </a:t>
            </a:r>
            <a:r>
              <a:rPr lang="tr-TR" sz="2000" dirty="0" err="1"/>
              <a:t>sulbünden</a:t>
            </a:r>
            <a:r>
              <a:rPr lang="tr-TR" sz="2000" dirty="0"/>
              <a:t> gelmeyip de ortak bir </a:t>
            </a:r>
            <a:r>
              <a:rPr lang="tr-TR" sz="2000" dirty="0" err="1"/>
              <a:t>sulbden</a:t>
            </a:r>
            <a:r>
              <a:rPr lang="tr-TR" sz="2000" dirty="0"/>
              <a:t> gelenler arasındaki hısımlıktır. Kan hısımlığının derecesi nesillerin adedi ile belli olur.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E2F234-1DDA-427E-8CAC-697C8A69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B087276-CA17-4F7D-9798-42C4BD3CDA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0B63CD3-5D14-48C6-97E2-B1D6BC6DB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319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5C0A45A7-CF6F-4CA0-A471-11D4B47FC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>
                <a:solidFill>
                  <a:srgbClr val="FFFFFF"/>
                </a:solidFill>
              </a:rPr>
              <a:t>HISIMLIK TÜRLERİ</a:t>
            </a:r>
            <a:endParaRPr lang="tr-TR" sz="300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C9A702-C2D1-454E-B9B2-9A07103469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0518" y="725394"/>
            <a:ext cx="5513229" cy="5407212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2. Akdi Hısımlık</a:t>
            </a:r>
          </a:p>
          <a:p>
            <a:pPr marL="0" indent="0" algn="just">
              <a:buNone/>
            </a:pPr>
            <a:r>
              <a:rPr lang="tr-TR" dirty="0"/>
              <a:t>Kan bağından doğmayıp da bir sözleşmeden ileri gelen hısımlıktır. İki grupta incelenir.</a:t>
            </a:r>
            <a:endParaRPr lang="tr-TR" b="1" dirty="0"/>
          </a:p>
          <a:p>
            <a:pPr marL="731520" lvl="1" indent="-457200" algn="just">
              <a:buFont typeface="+mj-lt"/>
              <a:buAutoNum type="alphaUcPeriod"/>
            </a:pPr>
            <a:r>
              <a:rPr lang="tr-TR" b="1" dirty="0"/>
              <a:t>Sıhri Hısımlık: </a:t>
            </a:r>
            <a:r>
              <a:rPr lang="tr-TR" dirty="0"/>
              <a:t>Evlenme akdi dolayısıyla meydana gelen hısımlıktır. Karının anası, babası, kardeşleri, kardeş çocukları; büyük ana ve babaları ile kocası sıhri hısımdır. Bu hısımlığa </a:t>
            </a:r>
            <a:r>
              <a:rPr lang="tr-TR" b="1" dirty="0"/>
              <a:t>kayın hısımlığı da </a:t>
            </a:r>
            <a:r>
              <a:rPr lang="tr-TR" dirty="0"/>
              <a:t>denir.</a:t>
            </a:r>
          </a:p>
          <a:p>
            <a:pPr marL="731520" lvl="1" indent="-457200" algn="just">
              <a:buFont typeface="+mj-lt"/>
              <a:buAutoNum type="alphaUcPeriod"/>
            </a:pPr>
            <a:r>
              <a:rPr lang="tr-TR" b="1" dirty="0"/>
              <a:t>Suni Hısımlık: </a:t>
            </a:r>
            <a:r>
              <a:rPr lang="tr-TR" dirty="0"/>
              <a:t>Evlat edinme akdi dolayısıyla meydana gelen hısımlıktır.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D05F1ED-0299-4E61-B086-B6B5FD718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874BED2-26F3-45A5-9E90-AFD7A92DD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3EFC98F-AFC0-4573-A55E-E3E9FBE7D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355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53EE48E1-0745-4999-92A3-C79800119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>
                <a:solidFill>
                  <a:srgbClr val="FFFFFF"/>
                </a:solidFill>
              </a:rPr>
              <a:t>İKAMETGAH</a:t>
            </a:r>
            <a:endParaRPr lang="tr-TR" sz="300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5F89D12-B957-49EE-999F-EFEF805E1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6376" y="725394"/>
            <a:ext cx="5477371" cy="5407212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İkametgah</a:t>
            </a:r>
          </a:p>
          <a:p>
            <a:pPr algn="just"/>
            <a:r>
              <a:rPr lang="tr-TR" dirty="0"/>
              <a:t>Şahısların, ülkenin belli bir yerinde oturduğu ve iş ilişkilerinin toplandığı yer ikametgahları olmaktadır.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A52B2AF-2343-4D9F-8B28-F08917C1D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6E37C43-0ED1-47BB-B2E7-DAEAF1EC7D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0BBF8F-AF3C-440C-8E86-1B2640A6C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117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0919B049-E5D1-4BCA-A9C8-1C6E93577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>
                <a:solidFill>
                  <a:srgbClr val="FFFFFF"/>
                </a:solidFill>
              </a:rPr>
              <a:t>İKAMETGAH TÜRLERİ</a:t>
            </a:r>
            <a:endParaRPr lang="tr-TR" sz="300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19F3798-12A6-43D1-A7A1-C3D029822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7886" y="725394"/>
            <a:ext cx="5605861" cy="5407212"/>
          </a:xfrm>
        </p:spPr>
        <p:txBody>
          <a:bodyPr anchor="ctr"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tr-TR" b="1" dirty="0"/>
              <a:t>İradi ikametgah: </a:t>
            </a:r>
            <a:r>
              <a:rPr lang="tr-TR" dirty="0"/>
              <a:t>Bir kimsenin kendi isteği ile seçebileceği ikametgahtır. Bir yerin ikametgah sayılabilmesi için, her şeyden önce şahsın o yerde oturması ve ayrıca bunun yerleşme niyetiyle olması gerekir.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b="1" dirty="0"/>
              <a:t>İtibari İkametgah: </a:t>
            </a:r>
            <a:r>
              <a:rPr lang="tr-TR" dirty="0"/>
              <a:t>iradi bir ikametgahı bulunmayan şahıslar hakkında söz konusu olur.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b="1" dirty="0"/>
              <a:t>Kanuni ikametgah: </a:t>
            </a:r>
            <a:r>
              <a:rPr lang="tr-TR" dirty="0"/>
              <a:t>Bazı şahıslar hakkında bizzat kanunun tayin ettiği ikametgahtır. Kanuni ikametgahı olan şahıslar evli kadınlar, küçükler ve vesayet altındakilerdir.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E7889E7-3E11-4137-81B4-354CF8746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F1C3FB3-3A85-41A3-915E-7C9FECA784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FCF488F-A3C6-4A5A-9C3F-770EF99F9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338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19AA32F1-5B07-4DCB-9DC9-EA8FB1C65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2300" b="1">
                <a:solidFill>
                  <a:srgbClr val="FFFFFF"/>
                </a:solidFill>
              </a:rPr>
              <a:t>İKAMETGAHIN TABİ OLDUĞU İLKELER</a:t>
            </a:r>
            <a:endParaRPr lang="tr-TR" sz="230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E9635E-88E4-4E1C-AC42-ABE52ECE6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9154" y="725394"/>
            <a:ext cx="4598377" cy="5407212"/>
          </a:xfrm>
        </p:spPr>
        <p:txBody>
          <a:bodyPr anchor="ctr"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tr-TR" b="1" dirty="0"/>
              <a:t>İkametgahın Gerekliliği: </a:t>
            </a:r>
            <a:r>
              <a:rPr lang="tr-TR" dirty="0"/>
              <a:t>Herkesin mutlaka bir ikametgahının bulunması gerekir.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b="1" dirty="0"/>
              <a:t>İkametgahın Tekliği İlkesi: </a:t>
            </a:r>
            <a:r>
              <a:rPr lang="tr-TR" dirty="0"/>
              <a:t>Herkesin ancak bir tek ikametgahı bulunabilir.</a:t>
            </a:r>
            <a:br>
              <a:rPr lang="tr-TR" dirty="0"/>
            </a:br>
            <a:br>
              <a:rPr lang="tr-TR" dirty="0"/>
            </a:br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C6C5BEA-731F-40AB-888A-C751F2AE6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9AD442A-BEDB-4DB7-873C-20E7665B5F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8C6E398-9D17-47D5-8EEC-B7E669A6C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7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187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8062F1-6417-479A-B726-77D73E690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Soru</a:t>
            </a:r>
          </a:p>
          <a:p>
            <a:pPr marL="0" indent="0" algn="just">
              <a:buNone/>
            </a:pPr>
            <a:r>
              <a:rPr lang="tr-TR" dirty="0"/>
              <a:t>Aşağıdaki hısımlık türlerinden hangisi bir sözleşmeden doğar?</a:t>
            </a:r>
            <a:endParaRPr lang="tr-TR" b="1" dirty="0"/>
          </a:p>
          <a:p>
            <a:pPr marL="457200" indent="-457200" algn="just">
              <a:buFont typeface="+mj-lt"/>
              <a:buAutoNum type="alphaUcPeriod"/>
            </a:pPr>
            <a:r>
              <a:rPr lang="tr-TR" dirty="0"/>
              <a:t>Usul hısımlığı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tr-TR" dirty="0"/>
              <a:t>Füru hısımlığı 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tr-TR" dirty="0"/>
              <a:t>Sıhri hısımlık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tr-TR" dirty="0"/>
              <a:t>Kan hısımlığı </a:t>
            </a:r>
          </a:p>
          <a:p>
            <a:pPr marL="457200" indent="-457200" algn="just">
              <a:buFont typeface="+mj-lt"/>
              <a:buAutoNum type="alphaUcPeriod"/>
            </a:pPr>
            <a:r>
              <a:rPr lang="tr-TR" dirty="0"/>
              <a:t>Civar hısımlığı</a:t>
            </a:r>
            <a:endParaRPr lang="tr-TR" b="1" dirty="0"/>
          </a:p>
          <a:p>
            <a:pPr marL="0" indent="0" algn="just">
              <a:buNone/>
            </a:pPr>
            <a:r>
              <a:rPr lang="tr-TR" b="1" dirty="0"/>
              <a:t>Cevap</a:t>
            </a:r>
          </a:p>
          <a:p>
            <a:pPr marL="0" indent="0" algn="just">
              <a:buNone/>
            </a:pPr>
            <a:r>
              <a:rPr lang="tr-TR" dirty="0"/>
              <a:t>Sıhri hısımlık, evlilik akdinden kaynaklanır. Bu tür hısımlığa “kayın hısımlığı” da denir.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E70B2E36-BB32-4DBB-A3C4-61853B57C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>
                <a:solidFill>
                  <a:schemeClr val="bg1">
                    <a:shade val="97000"/>
                    <a:satMod val="150000"/>
                  </a:schemeClr>
                </a:solidFill>
              </a:rPr>
              <a:t>Örnek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79AC176-E93F-4BEF-B543-8A4784FBE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962156E-65FA-4B0E-8AA6-029540FA17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BFE8366-D3C0-434B-9353-6F0C9C42B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8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805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318C30-4D59-44F2-827A-BA7EF841F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tr-TR" b="1" dirty="0"/>
              <a:t>Soru</a:t>
            </a:r>
          </a:p>
          <a:p>
            <a:pPr marL="0" indent="0" algn="just">
              <a:buNone/>
            </a:pPr>
            <a:r>
              <a:rPr lang="tr-TR" dirty="0"/>
              <a:t>Bir kimsenin bizzat kendi isteği ile seçtiği bir İkametgahı yoksa, kanunun ona bir ikametgah tayin eder. Buna İtibarı ikametgah denir.” Bu durum İkametgahın hangi özelliğini gösterir?</a:t>
            </a:r>
            <a:endParaRPr lang="tr-TR" b="1" dirty="0"/>
          </a:p>
          <a:p>
            <a:pPr marL="457200" indent="-457200" algn="just">
              <a:buAutoNum type="alphaUcParenR"/>
            </a:pPr>
            <a:r>
              <a:rPr lang="tr-TR" dirty="0"/>
              <a:t>Gerekliliğini</a:t>
            </a:r>
          </a:p>
          <a:p>
            <a:pPr marL="457200" indent="-457200" algn="just">
              <a:buAutoNum type="alphaUcParenR"/>
            </a:pPr>
            <a:r>
              <a:rPr lang="tr-TR" dirty="0"/>
              <a:t>Tekliğini </a:t>
            </a:r>
          </a:p>
          <a:p>
            <a:pPr marL="457200" indent="-457200" algn="just">
              <a:buAutoNum type="alphaUcParenR"/>
            </a:pPr>
            <a:r>
              <a:rPr lang="tr-TR" dirty="0"/>
              <a:t>Kanuniliğini</a:t>
            </a:r>
          </a:p>
          <a:p>
            <a:pPr marL="457200" indent="-457200" algn="just">
              <a:buAutoNum type="alphaUcParenR"/>
            </a:pPr>
            <a:r>
              <a:rPr lang="tr-TR" dirty="0"/>
              <a:t>Devamlılığını </a:t>
            </a:r>
          </a:p>
          <a:p>
            <a:pPr marL="457200" indent="-457200" algn="just">
              <a:buAutoNum type="alphaUcParenR"/>
            </a:pPr>
            <a:r>
              <a:rPr lang="tr-TR" dirty="0"/>
              <a:t>Merkezliğini</a:t>
            </a:r>
          </a:p>
          <a:p>
            <a:pPr marL="0" indent="0" algn="just">
              <a:buNone/>
            </a:pPr>
            <a:r>
              <a:rPr lang="tr-TR" b="1" dirty="0"/>
              <a:t>Cevap</a:t>
            </a:r>
          </a:p>
          <a:p>
            <a:pPr marL="0" indent="0" algn="just">
              <a:buNone/>
            </a:pPr>
            <a:r>
              <a:rPr lang="tr-TR" dirty="0"/>
              <a:t>“İkametgahın gerekliği” ilkesi her şahsın bir ikametgahının bulunması sonucunu yaratır.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67EBADCE-C4A8-4B06-BF48-ECBF71F41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>
                <a:solidFill>
                  <a:schemeClr val="bg1">
                    <a:shade val="97000"/>
                    <a:satMod val="150000"/>
                  </a:schemeClr>
                </a:solidFill>
              </a:rPr>
              <a:t>Örnek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6D99304-769F-4C8E-9DC8-F47F979FB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D465EE3-063E-4A3D-B515-DBCCD09FE8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EF5DF62-23A5-4B78-97E2-302D0784F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9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805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hta Yazı">
  <a:themeElements>
    <a:clrScheme name="Kırmızı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Özel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Tahta Yazı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581</Words>
  <Application>Microsoft Office PowerPoint</Application>
  <PresentationFormat>Geniş ekran</PresentationFormat>
  <Paragraphs>113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Calibri</vt:lpstr>
      <vt:lpstr>Rockwell Extra Bold</vt:lpstr>
      <vt:lpstr>Times New Roman</vt:lpstr>
      <vt:lpstr>Wingdings</vt:lpstr>
      <vt:lpstr>Tahta Yazı</vt:lpstr>
      <vt:lpstr>TEMEL HUKUK</vt:lpstr>
      <vt:lpstr>HISIMLIK</vt:lpstr>
      <vt:lpstr>HISIMLIK TÜRLERİ</vt:lpstr>
      <vt:lpstr>HISIMLIK TÜRLERİ</vt:lpstr>
      <vt:lpstr>İKAMETGAH</vt:lpstr>
      <vt:lpstr>İKAMETGAH TÜRLERİ</vt:lpstr>
      <vt:lpstr>İKAMETGAHIN TABİ OLDUĞU İLKELER</vt:lpstr>
      <vt:lpstr>Örnek</vt:lpstr>
      <vt:lpstr>Örnek</vt:lpstr>
      <vt:lpstr>Örnek</vt:lpstr>
      <vt:lpstr>Örnek</vt:lpstr>
      <vt:lpstr>Örnek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HUKUK</dc:title>
  <dc:creator>hüseyin k.erdem</dc:creator>
  <cp:lastModifiedBy>hüseyin k.erdem</cp:lastModifiedBy>
  <cp:revision>1</cp:revision>
  <dcterms:created xsi:type="dcterms:W3CDTF">2020-04-30T22:28:04Z</dcterms:created>
  <dcterms:modified xsi:type="dcterms:W3CDTF">2020-04-30T22:29:13Z</dcterms:modified>
</cp:coreProperties>
</file>