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5" r:id="rId3"/>
    <p:sldId id="296" r:id="rId4"/>
    <p:sldId id="297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615521-A0BE-4ABC-A671-2056DEDE39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3225D0-48B9-4040-8AD3-C7F475695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D4ADD3-4D31-4934-A18E-EC7582C05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0C20BF-9592-4450-A2D0-5050298F7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11CCFC-BC37-4B6C-92EF-F1022671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16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BC3A05-9410-41BF-ABE1-2A0A17D9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F32D099-C651-4C4D-BAEE-FB5173D49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6CDEA4-0DCB-4125-A71A-F306554E7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FDB4E1-A799-4412-8817-01AD0B7E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9F281B-8B87-492B-8611-FA5B0FF7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31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57A30AD-88EA-499F-9CC7-5C672BD9AE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EF790A-AE53-43EE-B330-E6A8F78CCA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0C651-02FC-4A60-A55F-4ED0786D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1971F4-61DD-4784-BFF5-5DA9974A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BBC4F6-46A6-40CD-BA5D-C5293F350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9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8A0EF2-7906-4D5D-BDF5-540A71CF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8371E7-E4D3-41A9-BDCE-640D30C21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F1A49A-9DA1-4250-A0BC-FFDFB0A2E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06EC60-0C8C-4C1A-A5E5-C9E2C312E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B65E2D-746E-483A-AA0A-10233C390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750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70730F-85E3-4C63-8920-190F0A2D1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C9175AB-A42F-4FF3-AC56-20738BDF7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1CC15C-82E2-4ED6-862B-EFABF8A4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6A50F3-3FEA-430F-8152-F1984BA6A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07F302-E592-4405-8067-7B4254C1B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356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C9E12E-E356-4C95-BE56-14552A618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D10680-9E4C-48F4-A2E4-BE3E20328A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574988-45C1-49D8-9492-729A0050E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12AF97D-E571-48E4-9D9C-F263E8FE0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F4FC174-0D97-4FCA-AC4C-BD12BC1A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27CC8FD-31BB-4BCA-8405-CE8E7891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918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88B3EF-6D1E-402A-8F01-5278159C8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284F0BB-1CA3-4531-89B2-2EBA57A37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93F3A0A-1C55-41A4-837B-7793330E8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3A18989-C5DA-416B-88A7-D3A2F43C7B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897EB95-1E5E-40A8-A964-B40C8B052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A67E919-1113-438E-9625-3F90806DB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E1A449B-94A7-486C-988F-89D1C1B0B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57E75E1-CC26-467D-AEF5-7EEF49551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842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9447C2-D45C-4482-A710-2CDAB5293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2F61D94-87C4-4D1E-83B4-D7849B714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6AB3E44-7768-46E9-8C63-29534C82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4072CC3-8BC7-48A2-A6BE-6873E6E4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3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0A67E36-6B33-4A48-B299-A2434220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4A456D8-2B07-4FFB-AD71-3C060AA4D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99A0D1-C87A-4761-B757-C6CFF1E0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98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CF45F4-5BBC-4D8B-BE79-EF182618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91C7A6-63FF-44BE-9BF4-E44A366D1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FF115A1-5F9C-496F-9927-56EC1BBDD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CB6C99C-9FE2-479B-A67E-B17F11B5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8946EF2-BF78-4AA6-96B6-A196B2B8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06609B1-58C8-4233-9BF2-79B06F37C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016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5F5807-993F-4B6E-BD76-E9AAC6F0E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B7E53C-E0FB-4F78-B798-84FB4E1A7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A9E1755-C70F-48DD-BBEF-B43ECC228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0A16229-4523-4D71-85D8-7ABADAE2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5EF9B51-B4F7-4C0F-94D0-8FA46D864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EB8AE7-4DF6-497E-AD38-18E5ACD84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41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3D8814E-4C49-4DE2-B2F3-3A87452DD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37313A-530D-4700-97B0-C25DD0AC2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F0016E-0549-4249-9F80-1C90FABE42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33408-E28A-4B53-A039-B1A7B0DCC62F}" type="datetimeFigureOut">
              <a:rPr lang="tr-TR" smtClean="0"/>
              <a:t>15.12.2021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8B2A11-1EBA-4E40-8883-825517AC9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6664D-2336-4B4C-A340-C85AE9043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5C51D-1674-4249-908C-EB420B19B7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940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7901" y="177233"/>
            <a:ext cx="8596668" cy="1320800"/>
          </a:xfrm>
        </p:spPr>
        <p:txBody>
          <a:bodyPr/>
          <a:lstStyle/>
          <a:p>
            <a:r>
              <a:rPr lang="tr-TR" dirty="0"/>
              <a:t>QTF </a:t>
            </a:r>
            <a:r>
              <a:rPr lang="tr-TR" b="1" dirty="0">
                <a:solidFill>
                  <a:srgbClr val="7030A0"/>
                </a:solidFill>
              </a:rPr>
              <a:t>Biyo</a:t>
            </a:r>
            <a:r>
              <a:rPr lang="tr-TR" dirty="0"/>
              <a:t>sensör Literatür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</p:nvPr>
        </p:nvGraphicFramePr>
        <p:xfrm>
          <a:off x="354330" y="1283707"/>
          <a:ext cx="11384280" cy="5443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6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99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85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5888">
                <a:tc>
                  <a:txBody>
                    <a:bodyPr/>
                    <a:lstStyle/>
                    <a:p>
                      <a:r>
                        <a:rPr lang="tr-TR" dirty="0"/>
                        <a:t>Makale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Kişi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Dergi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Yıl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888">
                <a:tc>
                  <a:txBody>
                    <a:bodyPr/>
                    <a:lstStyle/>
                    <a:p>
                      <a:r>
                        <a:rPr lang="en-US" sz="1400" dirty="0"/>
                        <a:t>Quartz tuning fork biosensor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Xiaodi</a:t>
                      </a:r>
                      <a:r>
                        <a:rPr lang="tr-TR" dirty="0"/>
                        <a:t> Su et.al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Biosensors and Bioelectronics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2002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958">
                <a:tc>
                  <a:txBody>
                    <a:bodyPr/>
                    <a:lstStyle/>
                    <a:p>
                      <a:r>
                        <a:rPr lang="en-US" sz="1400" dirty="0"/>
                        <a:t>Evaluation of Pseudomonas aeruginosa biofilm formation using piezoelectric tuning forks mass sensors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K. </a:t>
                      </a:r>
                      <a:r>
                        <a:rPr lang="tr-TR" dirty="0" err="1"/>
                        <a:t>Waszczuk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Procedia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846">
                <a:tc>
                  <a:txBody>
                    <a:bodyPr/>
                    <a:lstStyle/>
                    <a:p>
                      <a:r>
                        <a:rPr lang="en-US" sz="1400" dirty="0"/>
                        <a:t>Piezoelectric Tuning Fork Mass Sensors as a Novel Tool for Determination of Antibiotic Activity on Pseudomonas Aeruginosa Biofilm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G.Gula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Procedia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5305">
                <a:tc>
                  <a:txBody>
                    <a:bodyPr/>
                    <a:lstStyle/>
                    <a:p>
                      <a:r>
                        <a:rPr lang="en-US" sz="1400" dirty="0"/>
                        <a:t>Integrated carbon nanotube </a:t>
                      </a:r>
                      <a:r>
                        <a:rPr lang="en-US" sz="1400" dirty="0" err="1"/>
                        <a:t>fibre</a:t>
                      </a:r>
                      <a:r>
                        <a:rPr lang="en-US" sz="1400" dirty="0"/>
                        <a:t>–quartz tuning fork biosensor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S. </a:t>
                      </a:r>
                      <a:r>
                        <a:rPr lang="tr-TR" dirty="0" err="1"/>
                        <a:t>Vlassov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Proceedings of the Estonian Academy of Sciences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0846">
                <a:tc>
                  <a:txBody>
                    <a:bodyPr/>
                    <a:lstStyle/>
                    <a:p>
                      <a:r>
                        <a:rPr lang="en-US" sz="1400" dirty="0"/>
                        <a:t>Quartz tuning fork studies on the surface properties of Pseudomonas aeruginosa during early stages of biofilm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Jorge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Otero</a:t>
                      </a:r>
                      <a:r>
                        <a:rPr lang="tr-TR" dirty="0"/>
                        <a:t> et.al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Colloids and Surfaces B: </a:t>
                      </a:r>
                      <a:r>
                        <a:rPr lang="en-US" dirty="0" err="1"/>
                        <a:t>Biointerfaces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009">
                <a:tc>
                  <a:txBody>
                    <a:bodyPr/>
                    <a:lstStyle/>
                    <a:p>
                      <a:r>
                        <a:rPr lang="en-US" sz="1400" dirty="0"/>
                        <a:t>Quartz Tuning Fork as in-situ Sensor of Bacterial Biofilm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Tomasz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Piasecki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Procedia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87675">
                <a:tc>
                  <a:txBody>
                    <a:bodyPr/>
                    <a:lstStyle/>
                    <a:p>
                      <a:r>
                        <a:rPr lang="en-US" sz="1400" dirty="0"/>
                        <a:t>Application of quartz tuning forks for detection of endotoxins and Gram-negative bacterial cells by monitoring of Limulus </a:t>
                      </a:r>
                      <a:r>
                        <a:rPr lang="en-US" sz="1400" dirty="0" err="1"/>
                        <a:t>Amebocyte</a:t>
                      </a:r>
                      <a:r>
                        <a:rPr lang="en-US" sz="1400" dirty="0"/>
                        <a:t> Lysate coagulation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Andrzej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Chałupniak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Biosensors and Bioelectronics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2014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7" name="Resi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0557">
            <a:off x="6582712" y="1510080"/>
            <a:ext cx="4132125" cy="611823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0557">
            <a:off x="6582712" y="5595935"/>
            <a:ext cx="4132125" cy="611823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235" y="2348276"/>
            <a:ext cx="1430235" cy="14825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235" y="3122845"/>
            <a:ext cx="1430235" cy="14825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386" y="1952989"/>
            <a:ext cx="1261978" cy="93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72709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9556"/>
            <a:ext cx="8785330" cy="3071419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1254" y="1129548"/>
            <a:ext cx="2264657" cy="1154072"/>
          </a:xfrm>
          <a:prstGeom prst="rect">
            <a:avLst/>
          </a:prstGeom>
        </p:spPr>
      </p:pic>
      <p:pic>
        <p:nvPicPr>
          <p:cNvPr id="6" name="İçerik Yer Tutucusu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828" y="2406650"/>
            <a:ext cx="5439172" cy="4351338"/>
          </a:xfrm>
          <a:prstGeom prst="rect">
            <a:avLst/>
          </a:prstGeom>
        </p:spPr>
      </p:pic>
      <p:pic>
        <p:nvPicPr>
          <p:cNvPr id="11" name="İçerik Yer Tutucusu 10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102342" y="2283620"/>
            <a:ext cx="1027000" cy="1825778"/>
          </a:xfr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14" y="2049968"/>
            <a:ext cx="3129860" cy="96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1729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Tezin Ana Motivasyonu</a:t>
            </a:r>
            <a:endParaRPr lang="en-US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79" y="1462174"/>
            <a:ext cx="8058150" cy="17430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3126494" y="3426547"/>
                <a:ext cx="5241307" cy="7910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𝜂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494" y="3426547"/>
                <a:ext cx="5241307" cy="79105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İçerik Yer Tutucusu 3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586" y="4870390"/>
            <a:ext cx="3739623" cy="1987610"/>
          </a:xfr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997" y="4217597"/>
            <a:ext cx="248716" cy="729636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924" y="4167015"/>
            <a:ext cx="248716" cy="729636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3019" y="4167015"/>
            <a:ext cx="248716" cy="72963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6851" y="4140754"/>
            <a:ext cx="248716" cy="72963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9199" flipH="1">
            <a:off x="3982885" y="3391604"/>
            <a:ext cx="180678" cy="80301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9199" flipH="1">
            <a:off x="5931058" y="3353181"/>
            <a:ext cx="180678" cy="803014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9199" flipH="1">
            <a:off x="6786557" y="3421438"/>
            <a:ext cx="180678" cy="803014"/>
          </a:xfrm>
          <a:prstGeom prst="rect">
            <a:avLst/>
          </a:prstGeom>
        </p:spPr>
      </p:pic>
      <p:pic>
        <p:nvPicPr>
          <p:cNvPr id="15" name="Resim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9199" flipH="1">
            <a:off x="7733311" y="3419691"/>
            <a:ext cx="180678" cy="803014"/>
          </a:xfrm>
          <a:prstGeom prst="rect">
            <a:avLst/>
          </a:prstGeom>
        </p:spPr>
      </p:pic>
      <p:sp>
        <p:nvSpPr>
          <p:cNvPr id="16" name="Metin kutusu 15"/>
          <p:cNvSpPr txBox="1"/>
          <p:nvPr/>
        </p:nvSpPr>
        <p:spPr>
          <a:xfrm>
            <a:off x="8672660" y="405353"/>
            <a:ext cx="29505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Bu etkilerin tamamı rezonans frekansında bir kaymaya neden olur. O halde tek bir etkiye göre rezonanstaki kaymayı tespit edebilirsek, kütle hassas biyosensör üretimi için de büyük bir adım atmış oluruz.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4303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QTF’in</a:t>
            </a:r>
            <a:r>
              <a:rPr lang="en-US" dirty="0"/>
              <a:t> </a:t>
            </a:r>
            <a:r>
              <a:rPr lang="en-US" dirty="0" err="1"/>
              <a:t>Avantajları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145" y="1690688"/>
            <a:ext cx="2434915" cy="28876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027"/>
          <a:stretch/>
        </p:blipFill>
        <p:spPr>
          <a:xfrm>
            <a:off x="4037567" y="4180756"/>
            <a:ext cx="4209421" cy="2677245"/>
          </a:xfrm>
          <a:prstGeom prst="rect">
            <a:avLst/>
          </a:prstGeom>
        </p:spPr>
      </p:pic>
      <p:grpSp>
        <p:nvGrpSpPr>
          <p:cNvPr id="7" name="Group 5"/>
          <p:cNvGrpSpPr/>
          <p:nvPr/>
        </p:nvGrpSpPr>
        <p:grpSpPr>
          <a:xfrm rot="20785334">
            <a:off x="7785654" y="1370062"/>
            <a:ext cx="3387617" cy="3354877"/>
            <a:chOff x="5285892" y="527389"/>
            <a:chExt cx="3237182" cy="3205897"/>
          </a:xfrm>
        </p:grpSpPr>
        <p:sp>
          <p:nvSpPr>
            <p:cNvPr id="8" name="Ellipse 98"/>
            <p:cNvSpPr/>
            <p:nvPr/>
          </p:nvSpPr>
          <p:spPr bwMode="auto">
            <a:xfrm rot="235593">
              <a:off x="5285892" y="3127648"/>
              <a:ext cx="2352803" cy="491122"/>
            </a:xfrm>
            <a:prstGeom prst="ellipse">
              <a:avLst/>
            </a:prstGeom>
            <a:gradFill flip="none" rotWithShape="1">
              <a:gsLst>
                <a:gs pos="100000">
                  <a:srgbClr val="FFFFFF">
                    <a:alpha val="0"/>
                  </a:srgbClr>
                </a:gs>
                <a:gs pos="0">
                  <a:schemeClr val="tx1">
                    <a:lumMod val="50000"/>
                    <a:lumOff val="50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 algn="ctr">
              <a:noFill/>
              <a:prstDash val="solid"/>
            </a:ln>
            <a:effectLst/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sz="14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 rot="686020">
              <a:off x="5895181" y="2415490"/>
              <a:ext cx="2333625" cy="66422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10" name="Group 8"/>
            <p:cNvGrpSpPr/>
            <p:nvPr/>
          </p:nvGrpSpPr>
          <p:grpSpPr>
            <a:xfrm rot="366406">
              <a:off x="6134314" y="527389"/>
              <a:ext cx="2388760" cy="2388760"/>
              <a:chOff x="3585786" y="274020"/>
              <a:chExt cx="2388760" cy="2388760"/>
            </a:xfrm>
          </p:grpSpPr>
          <p:grpSp>
            <p:nvGrpSpPr>
              <p:cNvPr id="12" name="Group 10"/>
              <p:cNvGrpSpPr/>
              <p:nvPr/>
            </p:nvGrpSpPr>
            <p:grpSpPr>
              <a:xfrm>
                <a:off x="3585786" y="274020"/>
                <a:ext cx="2388760" cy="2388760"/>
                <a:chOff x="3585786" y="274020"/>
                <a:chExt cx="2388760" cy="2388760"/>
              </a:xfrm>
            </p:grpSpPr>
            <p:sp>
              <p:nvSpPr>
                <p:cNvPr id="14" name="Oval 13"/>
                <p:cNvSpPr/>
                <p:nvPr/>
              </p:nvSpPr>
              <p:spPr>
                <a:xfrm rot="427788" flipH="1">
                  <a:off x="3585786" y="274020"/>
                  <a:ext cx="2388760" cy="238876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>
                    <a:solidFill>
                      <a:srgbClr val="0070C0"/>
                    </a:solidFill>
                    <a:effectLst>
                      <a:innerShdw blurRad="63500" dist="50800" dir="16200000">
                        <a:prstClr val="black">
                          <a:alpha val="50000"/>
                        </a:prstClr>
                      </a:innerShdw>
                    </a:effectLst>
                  </a:endParaRPr>
                </a:p>
              </p:txBody>
            </p:sp>
            <p:sp>
              <p:nvSpPr>
                <p:cNvPr id="15" name="Oval 14"/>
                <p:cNvSpPr/>
                <p:nvPr/>
              </p:nvSpPr>
              <p:spPr>
                <a:xfrm rot="574328" flipH="1">
                  <a:off x="3788901" y="375878"/>
                  <a:ext cx="2062431" cy="1790691"/>
                </a:xfrm>
                <a:prstGeom prst="ellipse">
                  <a:avLst/>
                </a:prstGeom>
                <a:gradFill flip="none" rotWithShape="1">
                  <a:gsLst>
                    <a:gs pos="67000">
                      <a:schemeClr val="bg1">
                        <a:lumMod val="85000"/>
                        <a:alpha val="0"/>
                      </a:schemeClr>
                    </a:gs>
                    <a:gs pos="0">
                      <a:schemeClr val="bg1">
                        <a:alpha val="78000"/>
                      </a:schemeClr>
                    </a:gs>
                  </a:gsLst>
                  <a:lin ang="5400000" scaled="0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400"/>
                </a:p>
              </p:txBody>
            </p:sp>
          </p:grpSp>
          <p:sp>
            <p:nvSpPr>
              <p:cNvPr id="13" name="Rectangle 11"/>
              <p:cNvSpPr/>
              <p:nvPr/>
            </p:nvSpPr>
            <p:spPr>
              <a:xfrm rot="448260" flipH="1">
                <a:off x="3847319" y="1158795"/>
                <a:ext cx="1937039" cy="6764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000" b="1" dirty="0">
                    <a:ln w="900" cmpd="sng">
                      <a:solidFill>
                        <a:schemeClr val="accent3">
                          <a:lumMod val="60000"/>
                          <a:lumOff val="40000"/>
                          <a:alpha val="55000"/>
                        </a:schemeClr>
                      </a:solidFill>
                      <a:prstDash val="solid"/>
                    </a:ln>
                    <a:solidFill>
                      <a:schemeClr val="accent1">
                        <a:satMod val="200000"/>
                        <a:tint val="3000"/>
                      </a:schemeClr>
                    </a:solidFill>
                    <a:effectLst>
                      <a:outerShdw blurRad="63500" sx="102000" sy="102000" algn="ctr" rotWithShape="0">
                        <a:prstClr val="black">
                          <a:alpha val="40000"/>
                        </a:prstClr>
                      </a:outerShdw>
                    </a:effectLst>
                    <a:latin typeface="Impact" pitchFamily="34" charset="0"/>
                  </a:rPr>
                  <a:t>QTF</a:t>
                </a:r>
              </a:p>
            </p:txBody>
          </p:sp>
        </p:grpSp>
        <p:sp>
          <p:nvSpPr>
            <p:cNvPr id="11" name="Oval 10"/>
            <p:cNvSpPr/>
            <p:nvPr/>
          </p:nvSpPr>
          <p:spPr>
            <a:xfrm rot="1336209">
              <a:off x="5533442" y="2824296"/>
              <a:ext cx="2840595" cy="908990"/>
            </a:xfrm>
            <a:prstGeom prst="ellipse">
              <a:avLst/>
            </a:prstGeom>
            <a:solidFill>
              <a:srgbClr val="FF0000"/>
            </a:solidFill>
            <a:ln w="34925">
              <a:solidFill>
                <a:srgbClr val="FFFFFF"/>
              </a:solidFill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  <a:scene3d>
              <a:camera prst="isometricOffAxis1Top"/>
              <a:lightRig rig="threePt" dir="t">
                <a:rot lat="0" lon="0" rev="0"/>
              </a:lightRig>
            </a:scene3d>
            <a:sp3d extrusionH="38100" prstMaterial="clear">
              <a:bevelT w="260350" h="50800" prst="softRound"/>
              <a:bevelB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16" name="Group 14"/>
          <p:cNvGrpSpPr/>
          <p:nvPr/>
        </p:nvGrpSpPr>
        <p:grpSpPr>
          <a:xfrm rot="695090">
            <a:off x="1026133" y="1480127"/>
            <a:ext cx="2996371" cy="3269934"/>
            <a:chOff x="558066" y="496585"/>
            <a:chExt cx="2952620" cy="3222188"/>
          </a:xfrm>
        </p:grpSpPr>
        <p:sp>
          <p:nvSpPr>
            <p:cNvPr id="17" name="Oval 16"/>
            <p:cNvSpPr/>
            <p:nvPr/>
          </p:nvSpPr>
          <p:spPr>
            <a:xfrm rot="20958298">
              <a:off x="742841" y="2408382"/>
              <a:ext cx="2333625" cy="664224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grpSp>
          <p:nvGrpSpPr>
            <p:cNvPr id="18" name="Group 16"/>
            <p:cNvGrpSpPr/>
            <p:nvPr/>
          </p:nvGrpSpPr>
          <p:grpSpPr>
            <a:xfrm>
              <a:off x="558066" y="496585"/>
              <a:ext cx="2952620" cy="3222188"/>
              <a:chOff x="937560" y="375602"/>
              <a:chExt cx="2952620" cy="3222188"/>
            </a:xfrm>
          </p:grpSpPr>
          <p:grpSp>
            <p:nvGrpSpPr>
              <p:cNvPr id="19" name="Group 17"/>
              <p:cNvGrpSpPr/>
              <p:nvPr/>
            </p:nvGrpSpPr>
            <p:grpSpPr>
              <a:xfrm rot="21215437">
                <a:off x="937560" y="375602"/>
                <a:ext cx="2388760" cy="2388760"/>
                <a:chOff x="937154" y="372850"/>
                <a:chExt cx="2388760" cy="2388760"/>
              </a:xfrm>
            </p:grpSpPr>
            <p:grpSp>
              <p:nvGrpSpPr>
                <p:cNvPr id="21" name="Group 19"/>
                <p:cNvGrpSpPr/>
                <p:nvPr/>
              </p:nvGrpSpPr>
              <p:grpSpPr>
                <a:xfrm>
                  <a:off x="937154" y="372850"/>
                  <a:ext cx="2388760" cy="2388760"/>
                  <a:chOff x="937154" y="372850"/>
                  <a:chExt cx="2388760" cy="2388760"/>
                </a:xfrm>
              </p:grpSpPr>
              <p:sp>
                <p:nvSpPr>
                  <p:cNvPr id="23" name="Oval 22"/>
                  <p:cNvSpPr/>
                  <p:nvPr/>
                </p:nvSpPr>
                <p:spPr>
                  <a:xfrm rot="21289473">
                    <a:off x="937154" y="372850"/>
                    <a:ext cx="2388760" cy="238876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00B0F0"/>
                      </a:gs>
                      <a:gs pos="100000">
                        <a:srgbClr val="0054D0"/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b="1" dirty="0">
                      <a:solidFill>
                        <a:srgbClr val="0070C0"/>
                      </a:solidFill>
                      <a:effectLst>
                        <a:innerShdw blurRad="63500" dist="50800" dir="16200000">
                          <a:prstClr val="black">
                            <a:alpha val="50000"/>
                          </a:prstClr>
                        </a:innerShdw>
                      </a:effectLst>
                    </a:endParaRP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 rot="21142933">
                    <a:off x="1072330" y="473143"/>
                    <a:ext cx="2062431" cy="1790691"/>
                  </a:xfrm>
                  <a:prstGeom prst="ellipse">
                    <a:avLst/>
                  </a:prstGeom>
                  <a:gradFill flip="none" rotWithShape="1">
                    <a:gsLst>
                      <a:gs pos="67000">
                        <a:schemeClr val="bg1">
                          <a:lumMod val="85000"/>
                          <a:alpha val="0"/>
                        </a:schemeClr>
                      </a:gs>
                      <a:gs pos="0">
                        <a:schemeClr val="bg1">
                          <a:alpha val="78000"/>
                        </a:schemeClr>
                      </a:gs>
                    </a:gsLst>
                    <a:lin ang="5400000" scaled="0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/>
                  </a:p>
                </p:txBody>
              </p:sp>
            </p:grpSp>
            <p:sp>
              <p:nvSpPr>
                <p:cNvPr id="22" name="Rectangle 20"/>
                <p:cNvSpPr/>
                <p:nvPr/>
              </p:nvSpPr>
              <p:spPr>
                <a:xfrm rot="21289473">
                  <a:off x="1142231" y="1241278"/>
                  <a:ext cx="1937039" cy="69755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4000" b="1" dirty="0">
                      <a:ln w="900" cmpd="sng">
                        <a:solidFill>
                          <a:schemeClr val="accent3">
                            <a:lumMod val="60000"/>
                            <a:lumOff val="40000"/>
                            <a:alpha val="55000"/>
                          </a:schemeClr>
                        </a:solidFill>
                        <a:prstDash val="solid"/>
                      </a:ln>
                      <a:solidFill>
                        <a:schemeClr val="accent1">
                          <a:satMod val="200000"/>
                          <a:tint val="3000"/>
                        </a:schemeClr>
                      </a:solidFill>
                      <a:effectLst>
                        <a:outerShdw blurRad="63500" sx="102000" sy="102000" algn="ctr" rotWithShape="0">
                          <a:prstClr val="black">
                            <a:alpha val="40000"/>
                          </a:prstClr>
                        </a:outerShdw>
                      </a:effectLst>
                      <a:latin typeface="Impact" pitchFamily="34" charset="0"/>
                    </a:rPr>
                    <a:t>QCM</a:t>
                  </a:r>
                </a:p>
              </p:txBody>
            </p:sp>
          </p:grpSp>
          <p:sp>
            <p:nvSpPr>
              <p:cNvPr id="20" name="Oval 19"/>
              <p:cNvSpPr/>
              <p:nvPr/>
            </p:nvSpPr>
            <p:spPr>
              <a:xfrm rot="21365147">
                <a:off x="1049585" y="2688800"/>
                <a:ext cx="2840595" cy="908990"/>
              </a:xfrm>
              <a:prstGeom prst="ellipse">
                <a:avLst/>
              </a:prstGeom>
              <a:solidFill>
                <a:srgbClr val="0054D0"/>
              </a:solidFill>
              <a:ln w="34925">
                <a:solidFill>
                  <a:srgbClr val="FFFFFF"/>
                </a:solidFill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cene3d>
                <a:camera prst="isometricOffAxis1Top"/>
                <a:lightRig rig="threePt" dir="t">
                  <a:rot lat="0" lon="0" rev="0"/>
                </a:lightRig>
              </a:scene3d>
              <a:sp3d extrusionH="38100" prstMaterial="clear">
                <a:bevelT w="260350" h="50800" prst="softRound"/>
                <a:bevelB prst="softRound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/>
              </a:p>
            </p:txBody>
          </p:sp>
        </p:grpSp>
      </p:grpSp>
      <p:sp>
        <p:nvSpPr>
          <p:cNvPr id="25" name="TextBox 24"/>
          <p:cNvSpPr txBox="1"/>
          <p:nvPr/>
        </p:nvSpPr>
        <p:spPr>
          <a:xfrm>
            <a:off x="618845" y="4765020"/>
            <a:ext cx="34162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Yüksek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Maliyet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Sensör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Cihaz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Taşınabilir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Değil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TextBox 24"/>
          <p:cNvSpPr txBox="1"/>
          <p:nvPr/>
        </p:nvSpPr>
        <p:spPr>
          <a:xfrm>
            <a:off x="8412730" y="4549676"/>
            <a:ext cx="3034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Düşük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Maliyet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Sensör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Cihaz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</a:p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Taşınabilir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Doğrudan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sinyal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okuma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IoT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Uyumlu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GPS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destekli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Akıllı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telefon</a:t>
            </a:r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uyumlu</a:t>
            </a:r>
            <a:endParaRPr lang="tr-T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Kararlı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415" y="370950"/>
            <a:ext cx="2781777" cy="1130037"/>
          </a:xfrm>
          <a:prstGeom prst="rect">
            <a:avLst/>
          </a:prstGeom>
        </p:spPr>
      </p:pic>
      <p:grpSp>
        <p:nvGrpSpPr>
          <p:cNvPr id="27" name="Grup 26"/>
          <p:cNvGrpSpPr/>
          <p:nvPr/>
        </p:nvGrpSpPr>
        <p:grpSpPr>
          <a:xfrm>
            <a:off x="8837985" y="4536642"/>
            <a:ext cx="319318" cy="400110"/>
            <a:chOff x="517675" y="1720918"/>
            <a:chExt cx="319318" cy="400110"/>
          </a:xfrm>
        </p:grpSpPr>
        <p:pic>
          <p:nvPicPr>
            <p:cNvPr id="28" name="Resim 2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194" y="1782881"/>
              <a:ext cx="314280" cy="295038"/>
            </a:xfrm>
            <a:prstGeom prst="rect">
              <a:avLst/>
            </a:prstGeom>
          </p:spPr>
        </p:pic>
        <p:sp>
          <p:nvSpPr>
            <p:cNvPr id="29" name="Dikdörtgen 28"/>
            <p:cNvSpPr/>
            <p:nvPr/>
          </p:nvSpPr>
          <p:spPr>
            <a:xfrm>
              <a:off x="517675" y="1720918"/>
              <a:ext cx="319318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2000" b="0" cap="none" spc="0" dirty="0">
                  <a:ln w="0"/>
                  <a:solidFill>
                    <a:schemeClr val="bg1"/>
                  </a:solidFill>
                  <a:effectLst/>
                </a:rPr>
                <a:t>1</a:t>
              </a:r>
            </a:p>
          </p:txBody>
        </p:sp>
      </p:grpSp>
      <p:grpSp>
        <p:nvGrpSpPr>
          <p:cNvPr id="30" name="Grup 29"/>
          <p:cNvGrpSpPr/>
          <p:nvPr/>
        </p:nvGrpSpPr>
        <p:grpSpPr>
          <a:xfrm>
            <a:off x="534967" y="5553950"/>
            <a:ext cx="319318" cy="400110"/>
            <a:chOff x="10561733" y="1758405"/>
            <a:chExt cx="319318" cy="400110"/>
          </a:xfrm>
        </p:grpSpPr>
        <p:pic>
          <p:nvPicPr>
            <p:cNvPr id="31" name="Resim 3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64252" y="1820368"/>
              <a:ext cx="314280" cy="295038"/>
            </a:xfrm>
            <a:prstGeom prst="rect">
              <a:avLst/>
            </a:prstGeom>
          </p:spPr>
        </p:pic>
        <p:sp>
          <p:nvSpPr>
            <p:cNvPr id="32" name="Dikdörtgen 31"/>
            <p:cNvSpPr/>
            <p:nvPr/>
          </p:nvSpPr>
          <p:spPr>
            <a:xfrm>
              <a:off x="10561733" y="1758405"/>
              <a:ext cx="319318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r-TR" sz="2000" b="0" cap="none" spc="0" dirty="0">
                  <a:ln w="0"/>
                  <a:solidFill>
                    <a:schemeClr val="bg1"/>
                  </a:solidFill>
                  <a:effectLst/>
                </a:rPr>
                <a:t>2</a:t>
              </a:r>
            </a:p>
          </p:txBody>
        </p:sp>
      </p:grpSp>
      <p:sp>
        <p:nvSpPr>
          <p:cNvPr id="6" name="Metin kutusu 5"/>
          <p:cNvSpPr txBox="1"/>
          <p:nvPr/>
        </p:nvSpPr>
        <p:spPr>
          <a:xfrm>
            <a:off x="3315320" y="4598664"/>
            <a:ext cx="55005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solidFill>
                  <a:srgbClr val="FF0000"/>
                </a:solidFill>
              </a:rPr>
              <a:t>Kararlılık</a:t>
            </a:r>
            <a:r>
              <a:rPr lang="en-US" sz="6600" b="1" dirty="0">
                <a:solidFill>
                  <a:srgbClr val="FF0000"/>
                </a:solidFill>
              </a:rPr>
              <a:t> </a:t>
            </a:r>
            <a:r>
              <a:rPr lang="en-US" sz="6600" b="1" dirty="0" err="1">
                <a:solidFill>
                  <a:srgbClr val="FF0000"/>
                </a:solidFill>
              </a:rPr>
              <a:t>sorunu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8050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6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234</Words>
  <Application>Microsoft Office PowerPoint</Application>
  <PresentationFormat>Geniş ekran</PresentationFormat>
  <Paragraphs>53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Impact</vt:lpstr>
      <vt:lpstr>Office Teması</vt:lpstr>
      <vt:lpstr>QTF Biyosensör Literatür</vt:lpstr>
      <vt:lpstr>PowerPoint Sunusu</vt:lpstr>
      <vt:lpstr>Tezin Ana Motivasyonu</vt:lpstr>
      <vt:lpstr>QTF’in Avantajları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Biyosensörler:  Biyoekonomik önemi ve gelecek perspektifi</dc:title>
  <dc:creator>Altay.Unal</dc:creator>
  <cp:lastModifiedBy>Altay.Unal</cp:lastModifiedBy>
  <cp:revision>7</cp:revision>
  <dcterms:created xsi:type="dcterms:W3CDTF">2021-12-15T17:28:50Z</dcterms:created>
  <dcterms:modified xsi:type="dcterms:W3CDTF">2021-12-15T17:35:08Z</dcterms:modified>
</cp:coreProperties>
</file>