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5" r:id="rId10"/>
    <p:sldId id="266" r:id="rId11"/>
    <p:sldId id="267" r:id="rId12"/>
    <p:sldId id="268" r:id="rId13"/>
    <p:sldId id="269" r:id="rId14"/>
    <p:sldId id="270" r:id="rId15"/>
    <p:sldId id="281" r:id="rId16"/>
    <p:sldId id="272" r:id="rId17"/>
    <p:sldId id="271" r:id="rId18"/>
    <p:sldId id="273" r:id="rId19"/>
    <p:sldId id="274" r:id="rId20"/>
    <p:sldId id="275" r:id="rId21"/>
    <p:sldId id="276" r:id="rId22"/>
    <p:sldId id="277" r:id="rId23"/>
    <p:sldId id="286" r:id="rId24"/>
    <p:sldId id="288" r:id="rId25"/>
    <p:sldId id="278" r:id="rId26"/>
    <p:sldId id="289" r:id="rId27"/>
    <p:sldId id="291" r:id="rId28"/>
    <p:sldId id="293" r:id="rId29"/>
    <p:sldId id="290" r:id="rId30"/>
    <p:sldId id="292" r:id="rId31"/>
    <p:sldId id="294" r:id="rId32"/>
    <p:sldId id="295" r:id="rId33"/>
    <p:sldId id="296" r:id="rId34"/>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271" autoAdjust="0"/>
    <p:restoredTop sz="94634" autoAdjust="0"/>
  </p:normalViewPr>
  <p:slideViewPr>
    <p:cSldViewPr>
      <p:cViewPr varScale="1">
        <p:scale>
          <a:sx n="61" d="100"/>
          <a:sy n="61" d="100"/>
        </p:scale>
        <p:origin x="-528" y="-82"/>
      </p:cViewPr>
      <p:guideLst>
        <p:guide orient="horz" pos="2160"/>
        <p:guide pos="2880"/>
      </p:guideLst>
    </p:cSldViewPr>
  </p:slideViewPr>
  <p:outlineViewPr>
    <p:cViewPr>
      <p:scale>
        <a:sx n="33" d="100"/>
        <a:sy n="33" d="100"/>
      </p:scale>
      <p:origin x="0" y="15797"/>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Title 28"/>
          <p:cNvSpPr>
            <a:spLocks noGrp="1"/>
          </p:cNvSpPr>
          <p:nvPr>
            <p:ph type="ctrTitle"/>
          </p:nvPr>
        </p:nvSpPr>
        <p:spPr>
          <a:xfrm>
            <a:off x="381000" y="4853411"/>
            <a:ext cx="8458200" cy="1222375"/>
          </a:xfrm>
        </p:spPr>
        <p:txBody>
          <a:bodyPr anchor="t"/>
          <a:lstStyle/>
          <a:p>
            <a:r>
              <a:rPr kumimoji="0" lang="en-US" smtClean="0"/>
              <a:t>Click to edit Master title style</a:t>
            </a:r>
            <a:endParaRPr kumimoji="0" lang="en-US"/>
          </a:p>
        </p:txBody>
      </p:sp>
      <p:sp>
        <p:nvSpPr>
          <p:cNvPr id="9" name="Subtitle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16" name="Date Placeholder 15"/>
          <p:cNvSpPr>
            <a:spLocks noGrp="1"/>
          </p:cNvSpPr>
          <p:nvPr>
            <p:ph type="dt" sz="half" idx="10"/>
          </p:nvPr>
        </p:nvSpPr>
        <p:spPr/>
        <p:txBody>
          <a:bodyPr/>
          <a:lstStyle/>
          <a:p>
            <a:fld id="{D3C5C4BF-2DA2-4FCD-BC51-794387228F86}" type="datetimeFigureOut">
              <a:rPr lang="tr-TR" smtClean="0"/>
              <a:t>04.03.2015</a:t>
            </a:fld>
            <a:endParaRPr lang="tr-TR"/>
          </a:p>
        </p:txBody>
      </p:sp>
      <p:sp>
        <p:nvSpPr>
          <p:cNvPr id="2" name="Footer Placeholder 1"/>
          <p:cNvSpPr>
            <a:spLocks noGrp="1"/>
          </p:cNvSpPr>
          <p:nvPr>
            <p:ph type="ftr" sz="quarter" idx="11"/>
          </p:nvPr>
        </p:nvSpPr>
        <p:spPr/>
        <p:txBody>
          <a:bodyPr/>
          <a:lstStyle/>
          <a:p>
            <a:endParaRPr lang="tr-TR"/>
          </a:p>
        </p:txBody>
      </p:sp>
      <p:sp>
        <p:nvSpPr>
          <p:cNvPr id="15" name="Slide Number Placeholder 14"/>
          <p:cNvSpPr>
            <a:spLocks noGrp="1"/>
          </p:cNvSpPr>
          <p:nvPr>
            <p:ph type="sldNum" sz="quarter" idx="12"/>
          </p:nvPr>
        </p:nvSpPr>
        <p:spPr>
          <a:xfrm>
            <a:off x="8229600" y="6473952"/>
            <a:ext cx="758952" cy="246888"/>
          </a:xfrm>
        </p:spPr>
        <p:txBody>
          <a:bodyPr/>
          <a:lstStyle/>
          <a:p>
            <a:fld id="{A3AC2669-BE77-4107-B53F-8D9CA59A88DE}"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3C5C4BF-2DA2-4FCD-BC51-794387228F86}" type="datetimeFigureOut">
              <a:rPr lang="tr-TR" smtClean="0"/>
              <a:t>04.03.2015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A3AC2669-BE77-4107-B53F-8D9CA59A88DE}"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549276"/>
            <a:ext cx="18288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549276"/>
            <a:ext cx="62484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3C5C4BF-2DA2-4FCD-BC51-794387228F86}" type="datetimeFigureOut">
              <a:rPr lang="tr-TR" smtClean="0"/>
              <a:t>04.03.2015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A3AC2669-BE77-4107-B53F-8D9CA59A88DE}"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2" name="Title 21"/>
          <p:cNvSpPr>
            <a:spLocks noGrp="1"/>
          </p:cNvSpPr>
          <p:nvPr>
            <p:ph type="title"/>
          </p:nvPr>
        </p:nvSpPr>
        <p:spPr/>
        <p:txBody>
          <a:bodyPr/>
          <a:lstStyle/>
          <a:p>
            <a:r>
              <a:rPr kumimoji="0" lang="en-US" smtClean="0"/>
              <a:t>Click to edit Master title style</a:t>
            </a:r>
            <a:endParaRPr kumimoji="0" lang="en-US"/>
          </a:p>
        </p:txBody>
      </p:sp>
      <p:sp>
        <p:nvSpPr>
          <p:cNvPr id="27" name="Content Placeholder 26"/>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Date Placeholder 24"/>
          <p:cNvSpPr>
            <a:spLocks noGrp="1"/>
          </p:cNvSpPr>
          <p:nvPr>
            <p:ph type="dt" sz="half" idx="10"/>
          </p:nvPr>
        </p:nvSpPr>
        <p:spPr/>
        <p:txBody>
          <a:bodyPr/>
          <a:lstStyle/>
          <a:p>
            <a:fld id="{D3C5C4BF-2DA2-4FCD-BC51-794387228F86}" type="datetimeFigureOut">
              <a:rPr lang="tr-TR" smtClean="0"/>
              <a:t>04.03.2015</a:t>
            </a:fld>
            <a:endParaRPr lang="tr-TR"/>
          </a:p>
        </p:txBody>
      </p:sp>
      <p:sp>
        <p:nvSpPr>
          <p:cNvPr id="19" name="Footer Placeholder 18"/>
          <p:cNvSpPr>
            <a:spLocks noGrp="1"/>
          </p:cNvSpPr>
          <p:nvPr>
            <p:ph type="ftr" sz="quarter" idx="11"/>
          </p:nvPr>
        </p:nvSpPr>
        <p:spPr>
          <a:xfrm>
            <a:off x="3581400" y="76200"/>
            <a:ext cx="2895600" cy="288925"/>
          </a:xfrm>
        </p:spPr>
        <p:txBody>
          <a:bodyPr/>
          <a:lstStyle/>
          <a:p>
            <a:endParaRPr lang="tr-TR"/>
          </a:p>
        </p:txBody>
      </p:sp>
      <p:sp>
        <p:nvSpPr>
          <p:cNvPr id="16" name="Slide Number Placeholder 15"/>
          <p:cNvSpPr>
            <a:spLocks noGrp="1"/>
          </p:cNvSpPr>
          <p:nvPr>
            <p:ph type="sldNum" sz="quarter" idx="12"/>
          </p:nvPr>
        </p:nvSpPr>
        <p:spPr>
          <a:xfrm>
            <a:off x="8229600" y="6473952"/>
            <a:ext cx="758952" cy="246888"/>
          </a:xfrm>
        </p:spPr>
        <p:txBody>
          <a:bodyPr/>
          <a:lstStyle/>
          <a:p>
            <a:fld id="{A3AC2669-BE77-4107-B53F-8D9CA59A88DE}"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Text Placeholder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9" name="Date Placeholder 18"/>
          <p:cNvSpPr>
            <a:spLocks noGrp="1"/>
          </p:cNvSpPr>
          <p:nvPr>
            <p:ph type="dt" sz="half" idx="10"/>
          </p:nvPr>
        </p:nvSpPr>
        <p:spPr/>
        <p:txBody>
          <a:bodyPr/>
          <a:lstStyle/>
          <a:p>
            <a:fld id="{D3C5C4BF-2DA2-4FCD-BC51-794387228F86}" type="datetimeFigureOut">
              <a:rPr lang="tr-TR" smtClean="0"/>
              <a:t>04.03.2015</a:t>
            </a:fld>
            <a:endParaRPr lang="tr-TR"/>
          </a:p>
        </p:txBody>
      </p:sp>
      <p:sp>
        <p:nvSpPr>
          <p:cNvPr id="11" name="Footer Placeholder 10"/>
          <p:cNvSpPr>
            <a:spLocks noGrp="1"/>
          </p:cNvSpPr>
          <p:nvPr>
            <p:ph type="ftr" sz="quarter" idx="11"/>
          </p:nvPr>
        </p:nvSpPr>
        <p:spPr/>
        <p:txBody>
          <a:bodyPr/>
          <a:lstStyle/>
          <a:p>
            <a:endParaRPr lang="tr-TR"/>
          </a:p>
        </p:txBody>
      </p:sp>
      <p:sp>
        <p:nvSpPr>
          <p:cNvPr id="16" name="Slide Number Placeholder 15"/>
          <p:cNvSpPr>
            <a:spLocks noGrp="1"/>
          </p:cNvSpPr>
          <p:nvPr>
            <p:ph type="sldNum" sz="quarter" idx="12"/>
          </p:nvPr>
        </p:nvSpPr>
        <p:spPr/>
        <p:txBody>
          <a:bodyPr/>
          <a:lstStyle/>
          <a:p>
            <a:fld id="{A3AC2669-BE77-4107-B53F-8D9CA59A88DE}" type="slidenum">
              <a:rPr lang="tr-TR" smtClean="0"/>
              <a:t>‹#›</a:t>
            </a:fld>
            <a:endParaRPr lang="tr-TR"/>
          </a:p>
        </p:txBody>
      </p:sp>
      <p:sp>
        <p:nvSpPr>
          <p:cNvPr id="8" name="Title 7"/>
          <p:cNvSpPr>
            <a:spLocks noGrp="1"/>
          </p:cNvSpPr>
          <p:nvPr>
            <p:ph type="title"/>
          </p:nvPr>
        </p:nvSpPr>
        <p:spPr>
          <a:xfrm>
            <a:off x="180475" y="2947085"/>
            <a:ext cx="8686800" cy="1184825"/>
          </a:xfrm>
        </p:spPr>
        <p:txBody>
          <a:bodyPr rtlCol="0" anchor="t"/>
          <a:lstStyle>
            <a:lvl1pPr algn="r">
              <a:defRPr/>
            </a:lvl1pPr>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0" name="Title 19"/>
          <p:cNvSpPr>
            <a:spLocks noGrp="1"/>
          </p:cNvSpPr>
          <p:nvPr>
            <p:ph type="title"/>
          </p:nvPr>
        </p:nvSpPr>
        <p:spPr>
          <a:xfrm>
            <a:off x="301752" y="457200"/>
            <a:ext cx="8686800" cy="841248"/>
          </a:xfrm>
        </p:spPr>
        <p:txBody>
          <a:bodyPr/>
          <a:lstStyle/>
          <a:p>
            <a:r>
              <a:rPr kumimoji="0" lang="en-US" smtClean="0"/>
              <a:t>Click to edit Master title style</a:t>
            </a:r>
            <a:endParaRPr kumimoji="0" lang="en-US"/>
          </a:p>
        </p:txBody>
      </p:sp>
      <p:sp>
        <p:nvSpPr>
          <p:cNvPr id="14" name="Content Placeholder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0"/>
          </p:nvPr>
        </p:nvSpPr>
        <p:spPr/>
        <p:txBody>
          <a:bodyPr/>
          <a:lstStyle/>
          <a:p>
            <a:fld id="{D3C5C4BF-2DA2-4FCD-BC51-794387228F86}" type="datetimeFigureOut">
              <a:rPr lang="tr-TR" smtClean="0"/>
              <a:t>04.03.2015</a:t>
            </a:fld>
            <a:endParaRPr lang="tr-TR"/>
          </a:p>
        </p:txBody>
      </p:sp>
      <p:sp>
        <p:nvSpPr>
          <p:cNvPr id="10" name="Footer Placeholder 9"/>
          <p:cNvSpPr>
            <a:spLocks noGrp="1"/>
          </p:cNvSpPr>
          <p:nvPr>
            <p:ph type="ftr" sz="quarter" idx="11"/>
          </p:nvPr>
        </p:nvSpPr>
        <p:spPr/>
        <p:txBody>
          <a:bodyPr/>
          <a:lstStyle/>
          <a:p>
            <a:endParaRPr lang="tr-TR"/>
          </a:p>
        </p:txBody>
      </p:sp>
      <p:sp>
        <p:nvSpPr>
          <p:cNvPr id="31" name="Slide Number Placeholder 30"/>
          <p:cNvSpPr>
            <a:spLocks noGrp="1"/>
          </p:cNvSpPr>
          <p:nvPr>
            <p:ph type="sldNum" sz="quarter" idx="12"/>
          </p:nvPr>
        </p:nvSpPr>
        <p:spPr/>
        <p:txBody>
          <a:bodyPr/>
          <a:lstStyle/>
          <a:p>
            <a:fld id="{A3AC2669-BE77-4107-B53F-8D9CA59A88DE}"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9" name="Title 28"/>
          <p:cNvSpPr>
            <a:spLocks noGrp="1"/>
          </p:cNvSpPr>
          <p:nvPr>
            <p:ph type="title"/>
          </p:nvPr>
        </p:nvSpPr>
        <p:spPr>
          <a:xfrm>
            <a:off x="304800" y="5410200"/>
            <a:ext cx="8610600" cy="882650"/>
          </a:xfrm>
        </p:spPr>
        <p:txBody>
          <a:bodyPr anchor="ctr"/>
          <a:lstStyle>
            <a:lvl1pPr>
              <a:defRPr/>
            </a:lvl1pPr>
          </a:lstStyle>
          <a:p>
            <a:r>
              <a:rPr kumimoji="0" lang="en-US" smtClean="0"/>
              <a:t>Click to edit Master title style</a:t>
            </a:r>
            <a:endParaRPr kumimoji="0" lang="en-US"/>
          </a:p>
        </p:txBody>
      </p:sp>
      <p:sp>
        <p:nvSpPr>
          <p:cNvPr id="13" name="Text Placeholder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25" name="Text Placeholder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Content Placeholder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8" name="Content Placeholder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0"/>
          </p:nvPr>
        </p:nvSpPr>
        <p:spPr/>
        <p:txBody>
          <a:bodyPr/>
          <a:lstStyle/>
          <a:p>
            <a:fld id="{D3C5C4BF-2DA2-4FCD-BC51-794387228F86}" type="datetimeFigureOut">
              <a:rPr lang="tr-TR" smtClean="0"/>
              <a:t>04.03.2015</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a:xfrm>
            <a:off x="8229600" y="6477000"/>
            <a:ext cx="762000" cy="246888"/>
          </a:xfrm>
        </p:spPr>
        <p:txBody>
          <a:bodyPr/>
          <a:lstStyle/>
          <a:p>
            <a:fld id="{A3AC2669-BE77-4107-B53F-8D9CA59A88DE}" type="slidenum">
              <a:rPr lang="tr-TR" smtClean="0"/>
              <a:t>‹#›</a:t>
            </a:fld>
            <a:endParaRPr lang="tr-TR"/>
          </a:p>
        </p:txBody>
      </p:sp>
      <p:sp>
        <p:nvSpPr>
          <p:cNvPr id="11" name="Straight Connector 10"/>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0" name="Title 29"/>
          <p:cNvSpPr>
            <a:spLocks noGrp="1"/>
          </p:cNvSpPr>
          <p:nvPr>
            <p:ph type="title"/>
          </p:nvPr>
        </p:nvSpPr>
        <p:spPr>
          <a:xfrm>
            <a:off x="301752" y="457200"/>
            <a:ext cx="8686800" cy="841248"/>
          </a:xfrm>
        </p:spPr>
        <p:txBody>
          <a:body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fld id="{D3C5C4BF-2DA2-4FCD-BC51-794387228F86}" type="datetimeFigureOut">
              <a:rPr lang="tr-TR" smtClean="0"/>
              <a:t>04.03.2015</a:t>
            </a:fld>
            <a:endParaRPr lang="tr-TR"/>
          </a:p>
        </p:txBody>
      </p:sp>
      <p:sp>
        <p:nvSpPr>
          <p:cNvPr id="21" name="Footer Placeholder 20"/>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A3AC2669-BE77-4107-B53F-8D9CA59A88DE}"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D3C5C4BF-2DA2-4FCD-BC51-794387228F86}" type="datetimeFigureOut">
              <a:rPr lang="tr-TR" smtClean="0"/>
              <a:t>04.03.2015</a:t>
            </a:fld>
            <a:endParaRPr lang="tr-TR"/>
          </a:p>
        </p:txBody>
      </p:sp>
      <p:sp>
        <p:nvSpPr>
          <p:cNvPr id="24" name="Footer Placeholder 23"/>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A3AC2669-BE77-4107-B53F-8D9CA59A88DE}"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Straight Connector 7"/>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Title 11"/>
          <p:cNvSpPr>
            <a:spLocks noGrp="1"/>
          </p:cNvSpPr>
          <p:nvPr>
            <p:ph type="title"/>
          </p:nvPr>
        </p:nvSpPr>
        <p:spPr>
          <a:xfrm>
            <a:off x="457200" y="5486400"/>
            <a:ext cx="8458200" cy="520700"/>
          </a:xfrm>
        </p:spPr>
        <p:txBody>
          <a:bodyPr anchor="ctr"/>
          <a:lstStyle>
            <a:lvl1pPr algn="l">
              <a:buNone/>
              <a:defRPr sz="2000" b="1"/>
            </a:lvl1pPr>
          </a:lstStyle>
          <a:p>
            <a:r>
              <a:rPr kumimoji="0" lang="en-US" smtClean="0"/>
              <a:t>Click to edit Master title style</a:t>
            </a:r>
            <a:endParaRPr kumimoji="0" lang="en-US"/>
          </a:p>
        </p:txBody>
      </p:sp>
      <p:sp>
        <p:nvSpPr>
          <p:cNvPr id="26" name="Text Placeholder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14" name="Content Placeholder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Date Placeholder 24"/>
          <p:cNvSpPr>
            <a:spLocks noGrp="1"/>
          </p:cNvSpPr>
          <p:nvPr>
            <p:ph type="dt" sz="half" idx="10"/>
          </p:nvPr>
        </p:nvSpPr>
        <p:spPr/>
        <p:txBody>
          <a:bodyPr/>
          <a:lstStyle/>
          <a:p>
            <a:fld id="{D3C5C4BF-2DA2-4FCD-BC51-794387228F86}" type="datetimeFigureOut">
              <a:rPr lang="tr-TR" smtClean="0"/>
              <a:t>04.03.2015</a:t>
            </a:fld>
            <a:endParaRPr lang="tr-TR"/>
          </a:p>
        </p:txBody>
      </p:sp>
      <p:sp>
        <p:nvSpPr>
          <p:cNvPr id="29" name="Footer Placeholder 28"/>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A3AC2669-BE77-4107-B53F-8D9CA59A88DE}"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3" name="Picture Placeholder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en-US" smtClean="0"/>
              <a:t>Click icon to add picture</a:t>
            </a:r>
            <a:endParaRPr kumimoji="0" lang="en-US" dirty="0"/>
          </a:p>
        </p:txBody>
      </p:sp>
      <p:sp>
        <p:nvSpPr>
          <p:cNvPr id="7" name="Date Placeholder 6"/>
          <p:cNvSpPr>
            <a:spLocks noGrp="1"/>
          </p:cNvSpPr>
          <p:nvPr>
            <p:ph type="dt" sz="half" idx="10"/>
          </p:nvPr>
        </p:nvSpPr>
        <p:spPr/>
        <p:txBody>
          <a:bodyPr/>
          <a:lstStyle/>
          <a:p>
            <a:fld id="{D3C5C4BF-2DA2-4FCD-BC51-794387228F86}" type="datetimeFigureOut">
              <a:rPr lang="tr-TR" smtClean="0"/>
              <a:t>04.03.2015</a:t>
            </a:fld>
            <a:endParaRPr lang="tr-TR"/>
          </a:p>
        </p:txBody>
      </p:sp>
      <p:sp>
        <p:nvSpPr>
          <p:cNvPr id="5" name="Footer Placeholder 4"/>
          <p:cNvSpPr>
            <a:spLocks noGrp="1"/>
          </p:cNvSpPr>
          <p:nvPr>
            <p:ph type="ftr" sz="quarter" idx="11"/>
          </p:nvPr>
        </p:nvSpPr>
        <p:spPr/>
        <p:txBody>
          <a:bodyPr/>
          <a:lstStyle/>
          <a:p>
            <a:endParaRPr lang="tr-TR"/>
          </a:p>
        </p:txBody>
      </p:sp>
      <p:sp>
        <p:nvSpPr>
          <p:cNvPr id="31" name="Slide Number Placeholder 30"/>
          <p:cNvSpPr>
            <a:spLocks noGrp="1"/>
          </p:cNvSpPr>
          <p:nvPr>
            <p:ph type="sldNum" sz="quarter" idx="12"/>
          </p:nvPr>
        </p:nvSpPr>
        <p:spPr/>
        <p:txBody>
          <a:bodyPr/>
          <a:lstStyle/>
          <a:p>
            <a:fld id="{A3AC2669-BE77-4107-B53F-8D9CA59A88DE}" type="slidenum">
              <a:rPr lang="tr-TR" smtClean="0"/>
              <a:t>‹#›</a:t>
            </a:fld>
            <a:endParaRPr lang="tr-TR"/>
          </a:p>
        </p:txBody>
      </p:sp>
      <p:sp>
        <p:nvSpPr>
          <p:cNvPr id="17" name="Title 16"/>
          <p:cNvSpPr>
            <a:spLocks noGrp="1"/>
          </p:cNvSpPr>
          <p:nvPr>
            <p:ph type="title"/>
          </p:nvPr>
        </p:nvSpPr>
        <p:spPr>
          <a:xfrm>
            <a:off x="381000" y="4993760"/>
            <a:ext cx="5867400" cy="522288"/>
          </a:xfrm>
        </p:spPr>
        <p:txBody>
          <a:bodyPr anchor="ctr"/>
          <a:lstStyle>
            <a:lvl1pPr algn="l">
              <a:buNone/>
              <a:defRPr sz="2000" b="1"/>
            </a:lvl1pPr>
          </a:lstStyle>
          <a:p>
            <a:r>
              <a:rPr kumimoji="0" lang="en-US" smtClean="0"/>
              <a:t>Click to edit Master title style</a:t>
            </a:r>
            <a:endParaRPr kumimoji="0" lang="en-US"/>
          </a:p>
        </p:txBody>
      </p:sp>
      <p:sp>
        <p:nvSpPr>
          <p:cNvPr id="26" name="Text Placeholder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Text Placeholder 7"/>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1" name="Date Placeholder 10"/>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fld id="{D3C5C4BF-2DA2-4FCD-BC51-794387228F86}" type="datetimeFigureOut">
              <a:rPr lang="tr-TR" smtClean="0"/>
              <a:t>04.03.2015</a:t>
            </a:fld>
            <a:endParaRPr lang="tr-TR"/>
          </a:p>
        </p:txBody>
      </p:sp>
      <p:sp>
        <p:nvSpPr>
          <p:cNvPr id="28" name="Footer Placeholder 27"/>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tr-TR"/>
          </a:p>
        </p:txBody>
      </p:sp>
      <p:sp>
        <p:nvSpPr>
          <p:cNvPr id="5" name="Slide Number Placeholder 4"/>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A3AC2669-BE77-4107-B53F-8D9CA59A88DE}" type="slidenum">
              <a:rPr lang="tr-TR" smtClean="0"/>
              <a:t>‹#›</a:t>
            </a:fld>
            <a:endParaRPr lang="tr-TR"/>
          </a:p>
        </p:txBody>
      </p:sp>
      <p:sp>
        <p:nvSpPr>
          <p:cNvPr id="10" name="Title Placeholder 9"/>
          <p:cNvSpPr>
            <a:spLocks noGrp="1"/>
          </p:cNvSpPr>
          <p:nvPr>
            <p:ph type="title"/>
          </p:nvPr>
        </p:nvSpPr>
        <p:spPr>
          <a:xfrm>
            <a:off x="304800" y="457200"/>
            <a:ext cx="8686800" cy="838200"/>
          </a:xfrm>
          <a:prstGeom prst="rect">
            <a:avLst/>
          </a:prstGeom>
        </p:spPr>
        <p:txBody>
          <a:bodyPr vert="horz" anchor="ctr">
            <a:normAutofit/>
          </a:bodyPr>
          <a:lstStyle/>
          <a:p>
            <a:r>
              <a:rPr kumimoji="0" lang="en-US" smtClean="0"/>
              <a:t>Click to edit Master title style</a:t>
            </a:r>
            <a:endParaRPr kumimoji="0" lang="en-US"/>
          </a:p>
        </p:txBody>
      </p:sp>
      <p:sp>
        <p:nvSpPr>
          <p:cNvPr id="9" name="Straight Connector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Straight Connector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67544" y="2060848"/>
            <a:ext cx="8458200" cy="1222375"/>
          </a:xfrm>
        </p:spPr>
        <p:txBody>
          <a:bodyPr/>
          <a:lstStyle/>
          <a:p>
            <a:r>
              <a:rPr lang="tr-TR" dirty="0" smtClean="0"/>
              <a:t>Spor yönetimi tarihi ve felsefesi</a:t>
            </a:r>
            <a:endParaRPr lang="tr-TR" dirty="0"/>
          </a:p>
        </p:txBody>
      </p:sp>
      <p:sp>
        <p:nvSpPr>
          <p:cNvPr id="3" name="Subtitle 2"/>
          <p:cNvSpPr>
            <a:spLocks noGrp="1"/>
          </p:cNvSpPr>
          <p:nvPr>
            <p:ph type="subTitle" idx="1"/>
          </p:nvPr>
        </p:nvSpPr>
        <p:spPr>
          <a:xfrm>
            <a:off x="323528" y="3356992"/>
            <a:ext cx="8458200" cy="1991072"/>
          </a:xfrm>
        </p:spPr>
        <p:txBody>
          <a:bodyPr>
            <a:normAutofit/>
          </a:bodyPr>
          <a:lstStyle/>
          <a:p>
            <a:r>
              <a:rPr lang="tr-TR" dirty="0" smtClean="0"/>
              <a:t>BEDEN, </a:t>
            </a:r>
          </a:p>
          <a:p>
            <a:r>
              <a:rPr lang="tr-TR" dirty="0" smtClean="0"/>
              <a:t>BEDEN ALGISI, </a:t>
            </a:r>
          </a:p>
          <a:p>
            <a:r>
              <a:rPr lang="tr-TR" dirty="0" smtClean="0"/>
              <a:t>SPORTİF PERFORMANS VE BEDEN İLİŞKİSİ</a:t>
            </a:r>
            <a:endParaRPr lang="tr-TR" dirty="0"/>
          </a:p>
        </p:txBody>
      </p:sp>
    </p:spTree>
    <p:extLst>
      <p:ext uri="{BB962C8B-B14F-4D97-AF65-F5344CB8AC3E}">
        <p14:creationId xmlns:p14="http://schemas.microsoft.com/office/powerpoint/2010/main" val="274168655"/>
      </p:ext>
    </p:extLst>
  </p:cSld>
  <p:clrMapOvr>
    <a:masterClrMapping/>
  </p:clrMapOvr>
  <mc:AlternateContent xmlns:mc="http://schemas.openxmlformats.org/markup-compatibility/2006">
    <mc:Choice xmlns:p14="http://schemas.microsoft.com/office/powerpoint/2010/main" Requires="p14">
      <p:transition spd="slow" p14:dur="1600">
        <p:blinds dir="vert"/>
      </p:transition>
    </mc:Choice>
    <mc:Fallback>
      <p:transition spd="slow">
        <p:blinds dir="vert"/>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a:xfrm>
            <a:off x="304800" y="2636912"/>
            <a:ext cx="8686800" cy="3443213"/>
          </a:xfrm>
        </p:spPr>
        <p:txBody>
          <a:bodyPr/>
          <a:lstStyle/>
          <a:p>
            <a:pPr marL="0" indent="0" algn="ctr">
              <a:buNone/>
            </a:pPr>
            <a:r>
              <a:rPr lang="tr-TR" b="1" dirty="0" smtClean="0"/>
              <a:t>BEDENİMİZLE İLETİŞİM</a:t>
            </a:r>
            <a:endParaRPr lang="tr-TR" b="1" dirty="0"/>
          </a:p>
        </p:txBody>
      </p:sp>
    </p:spTree>
    <p:extLst>
      <p:ext uri="{BB962C8B-B14F-4D97-AF65-F5344CB8AC3E}">
        <p14:creationId xmlns:p14="http://schemas.microsoft.com/office/powerpoint/2010/main" val="305847700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lstStyle/>
          <a:p>
            <a:r>
              <a:rPr lang="tr-TR" dirty="0" smtClean="0"/>
              <a:t>Psikologlar bedensel iletişimi « beden imajı» ile de ilintilendirirler.</a:t>
            </a:r>
          </a:p>
          <a:p>
            <a:r>
              <a:rPr lang="tr-TR" dirty="0" smtClean="0"/>
              <a:t>Bedenimizle olan iletişim sağlıksız ise türlü davranış bozuklukları ortaya çıkabilir.</a:t>
            </a:r>
          </a:p>
          <a:p>
            <a:r>
              <a:rPr lang="tr-TR" dirty="0" smtClean="0"/>
              <a:t>Bizi görenler onunla görürler, cinsiyetimiz, yaşımız, kişiliğimiz onunla oluşur.</a:t>
            </a:r>
          </a:p>
          <a:p>
            <a:endParaRPr lang="tr-TR" dirty="0"/>
          </a:p>
        </p:txBody>
      </p:sp>
    </p:spTree>
    <p:extLst>
      <p:ext uri="{BB962C8B-B14F-4D97-AF65-F5344CB8AC3E}">
        <p14:creationId xmlns:p14="http://schemas.microsoft.com/office/powerpoint/2010/main" val="3437352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lstStyle/>
          <a:p>
            <a:endParaRPr lang="tr-TR" b="1" dirty="0" smtClean="0"/>
          </a:p>
          <a:p>
            <a:r>
              <a:rPr lang="tr-TR" b="1" dirty="0" smtClean="0"/>
              <a:t>DIŞ GÜZELLİK Mİ</a:t>
            </a:r>
            <a:r>
              <a:rPr lang="tr-TR" dirty="0"/>
              <a:t>?</a:t>
            </a:r>
            <a:endParaRPr lang="tr-TR" dirty="0" smtClean="0"/>
          </a:p>
          <a:p>
            <a:endParaRPr lang="tr-TR" dirty="0"/>
          </a:p>
          <a:p>
            <a:endParaRPr lang="tr-TR" dirty="0" smtClean="0"/>
          </a:p>
          <a:p>
            <a:pPr marL="0" indent="0">
              <a:buNone/>
            </a:pPr>
            <a:endParaRPr lang="tr-TR" dirty="0" smtClean="0"/>
          </a:p>
          <a:p>
            <a:pPr algn="r"/>
            <a:r>
              <a:rPr lang="tr-TR" b="1" dirty="0" smtClean="0"/>
              <a:t>İÇ GÜZELLİK Mİ</a:t>
            </a:r>
            <a:r>
              <a:rPr lang="tr-TR" dirty="0" smtClean="0"/>
              <a:t>?</a:t>
            </a:r>
            <a:endParaRPr lang="tr-TR" dirty="0"/>
          </a:p>
        </p:txBody>
      </p:sp>
    </p:spTree>
    <p:extLst>
      <p:ext uri="{BB962C8B-B14F-4D97-AF65-F5344CB8AC3E}">
        <p14:creationId xmlns:p14="http://schemas.microsoft.com/office/powerpoint/2010/main" val="33565057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anim calcmode="lin" valueType="num">
                                      <p:cBhvr>
                                        <p:cTn id="15" dur="1000" fill="hold"/>
                                        <p:tgtEl>
                                          <p:spTgt spid="3">
                                            <p:txEl>
                                              <p:pRg st="5" end="5"/>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5" end="5"/>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5" end="5"/>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lstStyle/>
          <a:p>
            <a:r>
              <a:rPr lang="tr-TR" dirty="0" smtClean="0"/>
              <a:t>Yaşadığımız çağ, içinde bulunduğumuz toplum bu karmaşayı  ortaya atıyor. Bir takım tekniklerle bedensel güçlülük, güzellik elde edilmeye çalışılıyor. Beden güzelliğini bu yollarla aramaya çalışmak yanlış değil ama eksik!!!</a:t>
            </a:r>
          </a:p>
        </p:txBody>
      </p:sp>
    </p:spTree>
    <p:extLst>
      <p:ext uri="{BB962C8B-B14F-4D97-AF65-F5344CB8AC3E}">
        <p14:creationId xmlns:p14="http://schemas.microsoft.com/office/powerpoint/2010/main" val="91141747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lstStyle/>
          <a:p>
            <a:r>
              <a:rPr lang="tr-TR" dirty="0" smtClean="0"/>
              <a:t>Ne dış güzellik tek başına yeterli, ne de iç güzelliği bu iletişimin bir göstergesi olabilir. Tek başına güzel bir görünüme sahip olmak kafanın içini, yüreğini güzelleştirmeden hiçbir anlam ifade etmeyecektir, Hiçbir beden güzelliği içinin çirkinliğini örtmez.</a:t>
            </a:r>
            <a:endParaRPr lang="tr-TR" dirty="0"/>
          </a:p>
        </p:txBody>
      </p:sp>
    </p:spTree>
    <p:extLst>
      <p:ext uri="{BB962C8B-B14F-4D97-AF65-F5344CB8AC3E}">
        <p14:creationId xmlns:p14="http://schemas.microsoft.com/office/powerpoint/2010/main" val="238243348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a:xfrm>
            <a:off x="304800" y="2852936"/>
            <a:ext cx="8686800" cy="3227189"/>
          </a:xfrm>
        </p:spPr>
        <p:txBody>
          <a:bodyPr/>
          <a:lstStyle/>
          <a:p>
            <a:pPr marL="0" indent="0" algn="ctr">
              <a:buNone/>
            </a:pPr>
            <a:r>
              <a:rPr lang="tr-TR" b="1" dirty="0" smtClean="0"/>
              <a:t>PEKİ İÇ GÜZELLİĞİ NEDİR?</a:t>
            </a:r>
          </a:p>
          <a:p>
            <a:pPr marL="0" indent="0">
              <a:buNone/>
            </a:pPr>
            <a:r>
              <a:rPr lang="tr-TR" dirty="0" smtClean="0"/>
              <a:t>Davranışlarım, düşüncem, duygularım bilgim, kültürüm, başkalarına olan sevgim bir bütün olarak niç güzelliğini oluşturur.</a:t>
            </a:r>
            <a:endParaRPr lang="tr-TR" dirty="0"/>
          </a:p>
        </p:txBody>
      </p:sp>
    </p:spTree>
    <p:extLst>
      <p:ext uri="{BB962C8B-B14F-4D97-AF65-F5344CB8AC3E}">
        <p14:creationId xmlns:p14="http://schemas.microsoft.com/office/powerpoint/2010/main" val="121068365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lstStyle/>
          <a:p>
            <a:r>
              <a:rPr lang="tr-TR" dirty="0" smtClean="0"/>
              <a:t>İç güzelliği toplumsal ve tarihsel süreçlere bağlıdır. Bu şu demektir; </a:t>
            </a:r>
          </a:p>
          <a:p>
            <a:pPr marL="0" indent="0">
              <a:buNone/>
            </a:pPr>
            <a:r>
              <a:rPr lang="tr-TR" dirty="0" smtClean="0"/>
              <a:t>Toplum</a:t>
            </a:r>
          </a:p>
          <a:p>
            <a:pPr marL="0" indent="0">
              <a:buNone/>
            </a:pPr>
            <a:r>
              <a:rPr lang="tr-TR" dirty="0" smtClean="0"/>
              <a:t>Tarih                iç güzelliği    fiziksel güzellik</a:t>
            </a:r>
          </a:p>
          <a:p>
            <a:pPr marL="0" indent="0">
              <a:buNone/>
            </a:pPr>
            <a:r>
              <a:rPr lang="tr-TR" dirty="0" smtClean="0"/>
              <a:t>Kültür</a:t>
            </a:r>
          </a:p>
          <a:p>
            <a:pPr marL="0" indent="0">
              <a:buNone/>
            </a:pPr>
            <a:endParaRPr lang="tr-TR" dirty="0"/>
          </a:p>
          <a:p>
            <a:pPr marL="0" indent="0" algn="ctr">
              <a:buNone/>
            </a:pPr>
            <a:r>
              <a:rPr lang="tr-TR" dirty="0" smtClean="0"/>
              <a:t>BEDENSEL İLETİŞİM</a:t>
            </a:r>
          </a:p>
        </p:txBody>
      </p:sp>
      <p:cxnSp>
        <p:nvCxnSpPr>
          <p:cNvPr id="7" name="Straight Arrow Connector 6"/>
          <p:cNvCxnSpPr/>
          <p:nvPr/>
        </p:nvCxnSpPr>
        <p:spPr>
          <a:xfrm>
            <a:off x="1763688" y="2996952"/>
            <a:ext cx="720080" cy="43204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a:off x="1475656" y="3429000"/>
            <a:ext cx="864096" cy="14401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flipV="1">
            <a:off x="1619672" y="3789040"/>
            <a:ext cx="864096" cy="36004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2" name="Plus 11"/>
          <p:cNvSpPr/>
          <p:nvPr/>
        </p:nvSpPr>
        <p:spPr>
          <a:xfrm>
            <a:off x="4644008" y="3212976"/>
            <a:ext cx="360040" cy="576064"/>
          </a:xfrm>
          <a:prstGeom prst="mathPl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13" name="Down Arrow 12"/>
          <p:cNvSpPr/>
          <p:nvPr/>
        </p:nvSpPr>
        <p:spPr>
          <a:xfrm>
            <a:off x="4355976" y="3969060"/>
            <a:ext cx="1008112" cy="9001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48394905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a:xfrm>
            <a:off x="323528" y="2852936"/>
            <a:ext cx="8686800" cy="3301827"/>
          </a:xfrm>
        </p:spPr>
        <p:txBody>
          <a:bodyPr/>
          <a:lstStyle/>
          <a:p>
            <a:pPr marL="0" indent="0" algn="ctr">
              <a:buNone/>
            </a:pPr>
            <a:r>
              <a:rPr lang="tr-TR" b="1" dirty="0" smtClean="0"/>
              <a:t>BEDENİMİZLE İLETİŞİM-İLİŞKİ?</a:t>
            </a:r>
            <a:endParaRPr lang="tr-TR" b="1" dirty="0"/>
          </a:p>
        </p:txBody>
      </p:sp>
    </p:spTree>
    <p:extLst>
      <p:ext uri="{BB962C8B-B14F-4D97-AF65-F5344CB8AC3E}">
        <p14:creationId xmlns:p14="http://schemas.microsoft.com/office/powerpoint/2010/main" val="291733006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tr-TR" dirty="0" smtClean="0"/>
              <a:t>Bedenle iletişim iki yönlü olabilir bunlardan ilki dıştan iletişimdir. Dıştan iletişim fiziksel görünümün ön planda tutulduğu, bir takım siyasi ideolojik etkilerle ayakta duran ve bir takım zorlamaların etkisi altında olan iletişimdir. Sürekli rejim yapmak, denize girmeden şınav çekerek kasları şişirmek, vb…</a:t>
            </a:r>
          </a:p>
        </p:txBody>
      </p:sp>
    </p:spTree>
    <p:extLst>
      <p:ext uri="{BB962C8B-B14F-4D97-AF65-F5344CB8AC3E}">
        <p14:creationId xmlns:p14="http://schemas.microsoft.com/office/powerpoint/2010/main" val="211509999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dirty="0"/>
          </a:p>
        </p:txBody>
      </p:sp>
      <p:sp>
        <p:nvSpPr>
          <p:cNvPr id="3" name="Content Placeholder 2"/>
          <p:cNvSpPr>
            <a:spLocks noGrp="1"/>
          </p:cNvSpPr>
          <p:nvPr>
            <p:ph idx="1"/>
          </p:nvPr>
        </p:nvSpPr>
        <p:spPr/>
        <p:txBody>
          <a:bodyPr/>
          <a:lstStyle/>
          <a:p>
            <a:r>
              <a:rPr lang="tr-TR" dirty="0" smtClean="0"/>
              <a:t>Bedenimizle dıştan iletişime tutsak olmak yalnızca beden tutsaklığını doğurmaz aynı zamanda iç dünyamızı da etkiler. Bu gün biliyoruz ki kanser gibi hastalıklar nedeni insan insan bedeninin iç dünyasıyla olan iletişim bozukluğundan kaynaklanmaktadır.</a:t>
            </a:r>
            <a:endParaRPr lang="tr-TR" dirty="0"/>
          </a:p>
        </p:txBody>
      </p:sp>
    </p:spTree>
    <p:extLst>
      <p:ext uri="{BB962C8B-B14F-4D97-AF65-F5344CB8AC3E}">
        <p14:creationId xmlns:p14="http://schemas.microsoft.com/office/powerpoint/2010/main" val="31503490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3528" y="2564904"/>
            <a:ext cx="8686800" cy="838200"/>
          </a:xfrm>
        </p:spPr>
        <p:txBody>
          <a:bodyPr/>
          <a:lstStyle/>
          <a:p>
            <a:pPr algn="ctr"/>
            <a:r>
              <a:rPr lang="tr-TR" dirty="0" smtClean="0"/>
              <a:t>Beden?</a:t>
            </a:r>
            <a:endParaRPr lang="tr-TR" dirty="0"/>
          </a:p>
        </p:txBody>
      </p:sp>
    </p:spTree>
    <p:extLst>
      <p:ext uri="{BB962C8B-B14F-4D97-AF65-F5344CB8AC3E}">
        <p14:creationId xmlns:p14="http://schemas.microsoft.com/office/powerpoint/2010/main" val="3538405725"/>
      </p:ext>
    </p:extLst>
  </p:cSld>
  <p:clrMapOvr>
    <a:masterClrMapping/>
  </p:clrMapOvr>
  <mc:AlternateContent xmlns:mc="http://schemas.openxmlformats.org/markup-compatibility/2006">
    <mc:Choice xmlns:p14="http://schemas.microsoft.com/office/powerpoint/2010/main" Requires="p14">
      <p:transition spd="slow" p14:dur="1600">
        <p:blinds dir="vert"/>
      </p:transition>
    </mc:Choice>
    <mc:Fallback>
      <p:transition spd="slow">
        <p:blinds dir="vert"/>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lstStyle/>
          <a:p>
            <a:r>
              <a:rPr lang="tr-TR" dirty="0" smtClean="0"/>
              <a:t>Öyleyse içten ilişki kurulmalıdır. Ne demektir içten ilişki? Bedenine sahip çıkıp onun sorumluluğunu üstlenmektir. Dünyanın toplumun, sevilen-sevilmeyen düşüncelerin ve toplumsal ya da bireysel tarihin bir parçası olarak görmektir.</a:t>
            </a:r>
            <a:endParaRPr lang="tr-TR" dirty="0"/>
          </a:p>
        </p:txBody>
      </p:sp>
    </p:spTree>
    <p:extLst>
      <p:ext uri="{BB962C8B-B14F-4D97-AF65-F5344CB8AC3E}">
        <p14:creationId xmlns:p14="http://schemas.microsoft.com/office/powerpoint/2010/main" val="78330558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lstStyle/>
          <a:p>
            <a:r>
              <a:rPr lang="tr-TR" dirty="0" smtClean="0"/>
              <a:t>Öyleyse </a:t>
            </a:r>
            <a:r>
              <a:rPr lang="tr-TR" smtClean="0"/>
              <a:t>sporu insanın </a:t>
            </a:r>
            <a:r>
              <a:rPr lang="tr-TR" dirty="0" smtClean="0"/>
              <a:t>bedenine derin bir şekilde sahip çıkmasına yardımcı olan anlamlı bir insan etkinliğidir diyebiliriz. Sporla insan birey olmayı, toplum olmayı ve en önemlisi insan olmayı öğrenir.</a:t>
            </a:r>
            <a:endParaRPr lang="tr-TR" dirty="0"/>
          </a:p>
        </p:txBody>
      </p:sp>
    </p:spTree>
    <p:extLst>
      <p:ext uri="{BB962C8B-B14F-4D97-AF65-F5344CB8AC3E}">
        <p14:creationId xmlns:p14="http://schemas.microsoft.com/office/powerpoint/2010/main" val="112648720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dirty="0"/>
          </a:p>
        </p:txBody>
      </p:sp>
      <p:sp>
        <p:nvSpPr>
          <p:cNvPr id="3" name="Content Placeholder 2"/>
          <p:cNvSpPr>
            <a:spLocks noGrp="1"/>
          </p:cNvSpPr>
          <p:nvPr>
            <p:ph idx="1"/>
          </p:nvPr>
        </p:nvSpPr>
        <p:spPr>
          <a:xfrm>
            <a:off x="304800" y="2420888"/>
            <a:ext cx="8686800" cy="3659237"/>
          </a:xfrm>
        </p:spPr>
        <p:txBody>
          <a:bodyPr/>
          <a:lstStyle/>
          <a:p>
            <a:pPr marL="0" indent="0" algn="ctr">
              <a:buNone/>
            </a:pPr>
            <a:r>
              <a:rPr lang="tr-TR" b="1" dirty="0" smtClean="0"/>
              <a:t>SPORTİF PERFORMANS VE BEDEN</a:t>
            </a:r>
            <a:r>
              <a:rPr lang="tr-TR" b="1" dirty="0"/>
              <a:t> İLİŞKİSİ</a:t>
            </a:r>
          </a:p>
        </p:txBody>
      </p:sp>
    </p:spTree>
    <p:extLst>
      <p:ext uri="{BB962C8B-B14F-4D97-AF65-F5344CB8AC3E}">
        <p14:creationId xmlns:p14="http://schemas.microsoft.com/office/powerpoint/2010/main" val="225054260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lstStyle/>
          <a:p>
            <a:r>
              <a:rPr lang="tr-TR" dirty="0"/>
              <a:t>Performans, genel tanımı ile davranışın göreceli olarak kısa zamanlı, sınırlı bir kısmıdır. Genellikle belirtilebilen, somut bir işi yapmaya yönelik eylem olarak </a:t>
            </a:r>
            <a:r>
              <a:rPr lang="tr-TR" dirty="0" smtClean="0"/>
              <a:t>nitelendirilebilir.</a:t>
            </a:r>
          </a:p>
          <a:p>
            <a:r>
              <a:rPr lang="tr-TR" dirty="0"/>
              <a:t>Diğer bir </a:t>
            </a:r>
            <a:r>
              <a:rPr lang="tr-TR" dirty="0" smtClean="0"/>
              <a:t>tanımda </a:t>
            </a:r>
            <a:r>
              <a:rPr lang="tr-TR" dirty="0"/>
              <a:t>performans; bir fiziksel aktivitenin gerektirdiği fizyolojik, biyomekanik ve psikolojik verim olarak tanımlanmaktadır</a:t>
            </a:r>
          </a:p>
        </p:txBody>
      </p:sp>
    </p:spTree>
    <p:extLst>
      <p:ext uri="{BB962C8B-B14F-4D97-AF65-F5344CB8AC3E}">
        <p14:creationId xmlns:p14="http://schemas.microsoft.com/office/powerpoint/2010/main" val="76074065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lstStyle/>
          <a:p>
            <a:r>
              <a:rPr lang="tr-TR" dirty="0"/>
              <a:t>Araştırmacılar insan performansını değişik sınıflandırmalarla açıklamaya çalışmışlardır. Sporda başarı yani performans bileşkesi yetenek, zihinsel, psikolojik ve sosyal özelliklerin yanı sıra fiziksel ve fizyolojik uygunluğa </a:t>
            </a:r>
            <a:r>
              <a:rPr lang="tr-TR" dirty="0" smtClean="0"/>
              <a:t>bağlıdır.</a:t>
            </a:r>
            <a:endParaRPr lang="tr-TR" dirty="0"/>
          </a:p>
        </p:txBody>
      </p:sp>
    </p:spTree>
    <p:extLst>
      <p:ext uri="{BB962C8B-B14F-4D97-AF65-F5344CB8AC3E}">
        <p14:creationId xmlns:p14="http://schemas.microsoft.com/office/powerpoint/2010/main" val="197957180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endParaRPr lang="tr-TR"/>
          </a:p>
        </p:txBody>
      </p:sp>
      <p:pic>
        <p:nvPicPr>
          <p:cNvPr id="4" name="Content Placeholder 3"/>
          <p:cNvPicPr>
            <a:picLocks noGrp="1" noChangeAspect="1"/>
          </p:cNvPicPr>
          <p:nvPr>
            <p:ph sz="half" idx="1"/>
          </p:nvPr>
        </p:nvPicPr>
        <p:blipFill>
          <a:blip r:embed="rId2" cstate="print">
            <a:extLst>
              <a:ext uri="{28A0092B-C50C-407E-A947-70E740481C1C}">
                <a14:useLocalDpi xmlns:a14="http://schemas.microsoft.com/office/drawing/2010/main" val="0"/>
              </a:ext>
            </a:extLst>
          </a:blip>
          <a:stretch>
            <a:fillRect/>
          </a:stretch>
        </p:blipFill>
        <p:spPr>
          <a:xfrm>
            <a:off x="5724128" y="1628800"/>
            <a:ext cx="3063240" cy="4522124"/>
          </a:xfrm>
        </p:spPr>
      </p:pic>
      <p:sp>
        <p:nvSpPr>
          <p:cNvPr id="6" name="Content Placeholder 5"/>
          <p:cNvSpPr>
            <a:spLocks noGrp="1"/>
          </p:cNvSpPr>
          <p:nvPr>
            <p:ph sz="half" idx="2"/>
          </p:nvPr>
        </p:nvSpPr>
        <p:spPr>
          <a:xfrm>
            <a:off x="539552" y="1484784"/>
            <a:ext cx="4343400" cy="4724400"/>
          </a:xfrm>
        </p:spPr>
        <p:txBody>
          <a:bodyPr>
            <a:normAutofit fontScale="92500"/>
          </a:bodyPr>
          <a:lstStyle/>
          <a:p>
            <a:r>
              <a:rPr lang="tr-TR" dirty="0" smtClean="0"/>
              <a:t>Pindaros’a göre sportif bir başarı için en başta potansiyel bir fizik gücüne sahip olmak gerekir. Bu gücün yanında zihinsel gücün önemini vurgulayan pindaros, insanın kendisi ile uçurumlar bulunan tanrılara ancak bu zihinsel güç ile bir dereceye kadar ulaşabileceğini belirtir.</a:t>
            </a:r>
            <a:endParaRPr lang="tr-TR" dirty="0"/>
          </a:p>
        </p:txBody>
      </p:sp>
    </p:spTree>
    <p:extLst>
      <p:ext uri="{BB962C8B-B14F-4D97-AF65-F5344CB8AC3E}">
        <p14:creationId xmlns:p14="http://schemas.microsoft.com/office/powerpoint/2010/main" val="493116869"/>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endParaRPr lang="tr-TR"/>
          </a:p>
        </p:txBody>
      </p:sp>
      <p:sp>
        <p:nvSpPr>
          <p:cNvPr id="6" name="Content Placeholder 5"/>
          <p:cNvSpPr>
            <a:spLocks noGrp="1"/>
          </p:cNvSpPr>
          <p:nvPr>
            <p:ph idx="1"/>
          </p:nvPr>
        </p:nvSpPr>
        <p:spPr/>
        <p:txBody>
          <a:bodyPr/>
          <a:lstStyle/>
          <a:p>
            <a:r>
              <a:rPr lang="tr-TR" dirty="0" smtClean="0"/>
              <a:t>Diğer bir açıdan bakıldığında sportif performans ve beden algısı çeşitli spor branşları için ayırt edici özellik haline gelmiştir diyebiliriz.</a:t>
            </a:r>
          </a:p>
          <a:p>
            <a:r>
              <a:rPr lang="tr-TR" dirty="0" smtClean="0"/>
              <a:t>Bir basketbol oyuncusunda bedensel olarak bakıldığında; uzun boylu ve atletik olması</a:t>
            </a:r>
            <a:r>
              <a:rPr lang="tr-TR" dirty="0"/>
              <a:t> aranan </a:t>
            </a:r>
            <a:r>
              <a:rPr lang="tr-TR" dirty="0" smtClean="0"/>
              <a:t>özelliklerken, bir halter sporcusunda kısa boylu ve kuvvetli olmaktır..</a:t>
            </a:r>
            <a:endParaRPr lang="tr-TR" dirty="0"/>
          </a:p>
        </p:txBody>
      </p:sp>
    </p:spTree>
    <p:extLst>
      <p:ext uri="{BB962C8B-B14F-4D97-AF65-F5344CB8AC3E}">
        <p14:creationId xmlns:p14="http://schemas.microsoft.com/office/powerpoint/2010/main" val="3149825442"/>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lstStyle/>
          <a:p>
            <a:r>
              <a:rPr lang="tr-TR" dirty="0" smtClean="0"/>
              <a:t>Sportif performans değerlendirilirken bu parametreler dikkate alınmalıdır. 2010 yılında yapılan boksörlerdeki vücut postürü ve performans ilişkisi incelendiğinde boks, basketbol, futbol ve yüzme branşlarındaki sporcuların bedensel özellikleri farklı çıkmıştır.</a:t>
            </a:r>
            <a:endParaRPr lang="tr-TR" dirty="0"/>
          </a:p>
        </p:txBody>
      </p:sp>
    </p:spTree>
    <p:extLst>
      <p:ext uri="{BB962C8B-B14F-4D97-AF65-F5344CB8AC3E}">
        <p14:creationId xmlns:p14="http://schemas.microsoft.com/office/powerpoint/2010/main" val="1299988672"/>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lstStyle/>
          <a:p>
            <a:r>
              <a:rPr lang="tr-TR" dirty="0"/>
              <a:t>Spor branşlarını incelediğimizde futbolcuların vücut yağ yüzdesi (VYY) 7,36 (+-0,48) </a:t>
            </a:r>
            <a:r>
              <a:rPr lang="tr-TR" dirty="0" smtClean="0"/>
              <a:t>basketbolcuların </a:t>
            </a:r>
            <a:r>
              <a:rPr lang="tr-TR" dirty="0"/>
              <a:t>yağ yüzdesi 10,7(+-0,75) yüzücülerde yapılan çalışmalarda ise %8,8(+-3,2) olarak </a:t>
            </a:r>
            <a:r>
              <a:rPr lang="tr-TR" dirty="0" smtClean="0"/>
              <a:t>bulunmuştur.</a:t>
            </a:r>
            <a:endParaRPr lang="tr-TR" dirty="0"/>
          </a:p>
        </p:txBody>
      </p:sp>
    </p:spTree>
    <p:extLst>
      <p:ext uri="{BB962C8B-B14F-4D97-AF65-F5344CB8AC3E}">
        <p14:creationId xmlns:p14="http://schemas.microsoft.com/office/powerpoint/2010/main" val="2709586013"/>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lstStyle/>
          <a:p>
            <a:r>
              <a:rPr lang="tr-TR" dirty="0" smtClean="0"/>
              <a:t>2002 yılı Trakya üniversitesi Tıp Fakültesi dergisinde yayınlanan bir makalede el topu oyuncularının fiziksel özellikleri ile ilgili standart ölçü aralıkları saptanmıştır.</a:t>
            </a:r>
            <a:endParaRPr lang="tr-TR" dirty="0"/>
          </a:p>
        </p:txBody>
      </p:sp>
    </p:spTree>
    <p:extLst>
      <p:ext uri="{BB962C8B-B14F-4D97-AF65-F5344CB8AC3E}">
        <p14:creationId xmlns:p14="http://schemas.microsoft.com/office/powerpoint/2010/main" val="242288530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lstStyle/>
          <a:p>
            <a:r>
              <a:rPr lang="tr-TR" dirty="0" smtClean="0"/>
              <a:t>Bedenim onunla kendime ve başkalarına göründüğüm, ondan bu fiziksel dünyada yaşarken ayrılamadığım bir parçam.</a:t>
            </a:r>
            <a:endParaRPr lang="tr-TR" dirty="0"/>
          </a:p>
        </p:txBody>
      </p:sp>
    </p:spTree>
    <p:extLst>
      <p:ext uri="{BB962C8B-B14F-4D97-AF65-F5344CB8AC3E}">
        <p14:creationId xmlns:p14="http://schemas.microsoft.com/office/powerpoint/2010/main" val="32717373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lstStyle/>
          <a:p>
            <a:r>
              <a:rPr lang="tr-TR" dirty="0"/>
              <a:t>Bulgular: Eltopu </a:t>
            </a:r>
            <a:r>
              <a:rPr lang="tr-TR" dirty="0" smtClean="0"/>
              <a:t>oyuncularının</a:t>
            </a:r>
            <a:r>
              <a:rPr lang="tr-TR" dirty="0"/>
              <a:t>, beden kütle indeksine göre normal, Cormique indeksine göre orta gövdeli, Monourier indeksine göre mezotiskelie, akromio-iliak indekse göre normalden </a:t>
            </a:r>
            <a:r>
              <a:rPr lang="tr-TR" dirty="0" smtClean="0"/>
              <a:t>geniş </a:t>
            </a:r>
            <a:r>
              <a:rPr lang="tr-TR" dirty="0"/>
              <a:t>omuzlu, kalça indeksine göre dar </a:t>
            </a:r>
            <a:r>
              <a:rPr lang="tr-TR" dirty="0" smtClean="0"/>
              <a:t>kalçalı oldukları </a:t>
            </a:r>
            <a:r>
              <a:rPr lang="tr-TR" dirty="0"/>
              <a:t>belirlendi. Vücut </a:t>
            </a:r>
            <a:r>
              <a:rPr lang="tr-TR" dirty="0" smtClean="0"/>
              <a:t>yağ yüzdesi ortalaması 16.7 </a:t>
            </a:r>
            <a:r>
              <a:rPr lang="tr-TR" dirty="0"/>
              <a:t>bulundu.</a:t>
            </a:r>
          </a:p>
        </p:txBody>
      </p:sp>
    </p:spTree>
    <p:extLst>
      <p:ext uri="{BB962C8B-B14F-4D97-AF65-F5344CB8AC3E}">
        <p14:creationId xmlns:p14="http://schemas.microsoft.com/office/powerpoint/2010/main" val="664391426"/>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normAutofit lnSpcReduction="10000"/>
          </a:bodyPr>
          <a:lstStyle/>
          <a:p>
            <a:r>
              <a:rPr lang="tr-TR" dirty="0"/>
              <a:t>2006 yılında Kastamonu Eğitim dergisinde yayınlanan Postür ve  Sportif performans adlı </a:t>
            </a:r>
            <a:r>
              <a:rPr lang="tr-TR" dirty="0" smtClean="0"/>
              <a:t>çalışmada; </a:t>
            </a:r>
            <a:r>
              <a:rPr lang="tr-TR" dirty="0"/>
              <a:t>Sportif performans açısından fiziksel yapı değişimleri hareket değişimlerini de yanında getireceği için önemlidir. Fiziksel değişimleri güvenilir araçlarla, doğru metotlar üzerinden sayısal değerlendirilmelidir. Bu doğrultuda sporcuların postürlerinin doğru belirlenmesi performans açısından avantaj </a:t>
            </a:r>
            <a:r>
              <a:rPr lang="tr-TR" dirty="0" smtClean="0"/>
              <a:t>sağlayabilir. Sonuçlarına varılmıştır.</a:t>
            </a:r>
            <a:endParaRPr lang="tr-TR" dirty="0"/>
          </a:p>
        </p:txBody>
      </p:sp>
    </p:spTree>
    <p:extLst>
      <p:ext uri="{BB962C8B-B14F-4D97-AF65-F5344CB8AC3E}">
        <p14:creationId xmlns:p14="http://schemas.microsoft.com/office/powerpoint/2010/main" val="3380376905"/>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lstStyle/>
          <a:p>
            <a:r>
              <a:rPr lang="tr-TR" dirty="0" smtClean="0"/>
              <a:t>Özet olarak sportif performans ve beden algısı değerlendirildiğinde bu iki kavramın birbirini tamamladıkları görülmektedir. Bedensel özellikler sportif branşlara yönelimde ayırt edici özellik olurken, sportif performans arttıkça bedensel yönelimler de bu sürece adapte olurlar.</a:t>
            </a:r>
            <a:endParaRPr lang="tr-TR" dirty="0"/>
          </a:p>
        </p:txBody>
      </p:sp>
    </p:spTree>
    <p:extLst>
      <p:ext uri="{BB962C8B-B14F-4D97-AF65-F5344CB8AC3E}">
        <p14:creationId xmlns:p14="http://schemas.microsoft.com/office/powerpoint/2010/main" val="1259833778"/>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a:xfrm>
            <a:off x="304800" y="2492896"/>
            <a:ext cx="8686800" cy="3587229"/>
          </a:xfrm>
        </p:spPr>
        <p:txBody>
          <a:bodyPr/>
          <a:lstStyle/>
          <a:p>
            <a:pPr marL="0" indent="0" algn="ctr">
              <a:buNone/>
            </a:pPr>
            <a:r>
              <a:rPr lang="tr-TR" b="1" dirty="0" smtClean="0"/>
              <a:t>DİNLEDİĞİNİZ İÇİN TEŞEKKÜRLER.</a:t>
            </a:r>
            <a:endParaRPr lang="tr-TR" b="1" dirty="0"/>
          </a:p>
        </p:txBody>
      </p:sp>
    </p:spTree>
    <p:extLst>
      <p:ext uri="{BB962C8B-B14F-4D97-AF65-F5344CB8AC3E}">
        <p14:creationId xmlns:p14="http://schemas.microsoft.com/office/powerpoint/2010/main" val="399425842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a:xfrm>
            <a:off x="251520" y="2924944"/>
            <a:ext cx="8686800" cy="2219077"/>
          </a:xfrm>
        </p:spPr>
        <p:txBody>
          <a:bodyPr/>
          <a:lstStyle/>
          <a:p>
            <a:pPr marL="0" indent="0" algn="ctr">
              <a:buNone/>
            </a:pPr>
            <a:r>
              <a:rPr lang="tr-TR" b="1" dirty="0" smtClean="0"/>
              <a:t>Peki bedenimizin tek sahibi miyiz</a:t>
            </a:r>
            <a:r>
              <a:rPr lang="tr-TR" dirty="0" smtClean="0"/>
              <a:t>?</a:t>
            </a:r>
            <a:endParaRPr lang="tr-TR" dirty="0"/>
          </a:p>
        </p:txBody>
      </p:sp>
    </p:spTree>
    <p:extLst>
      <p:ext uri="{BB962C8B-B14F-4D97-AF65-F5344CB8AC3E}">
        <p14:creationId xmlns:p14="http://schemas.microsoft.com/office/powerpoint/2010/main" val="3714818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lstStyle/>
          <a:p>
            <a:r>
              <a:rPr lang="tr-TR" dirty="0" smtClean="0"/>
              <a:t>Aile</a:t>
            </a:r>
          </a:p>
          <a:p>
            <a:r>
              <a:rPr lang="tr-TR" dirty="0" smtClean="0"/>
              <a:t>Dini inanç sistemlerine göre «TANRI» «ALLAH»</a:t>
            </a:r>
          </a:p>
          <a:p>
            <a:r>
              <a:rPr lang="tr-TR" dirty="0" smtClean="0"/>
              <a:t>Herhangi bir inanç sistemine bağlı olmayanlar için  «DOĞA»</a:t>
            </a:r>
          </a:p>
          <a:p>
            <a:r>
              <a:rPr lang="tr-TR" dirty="0" smtClean="0"/>
              <a:t>Vatanı için savaşmaya hazır bireyler için toplumdur.</a:t>
            </a:r>
          </a:p>
          <a:p>
            <a:endParaRPr lang="tr-TR" dirty="0"/>
          </a:p>
        </p:txBody>
      </p:sp>
    </p:spTree>
    <p:extLst>
      <p:ext uri="{BB962C8B-B14F-4D97-AF65-F5344CB8AC3E}">
        <p14:creationId xmlns:p14="http://schemas.microsoft.com/office/powerpoint/2010/main" val="2072513611"/>
      </p:ext>
    </p:extLst>
  </p:cSld>
  <p:clrMapOvr>
    <a:masterClrMapping/>
  </p:clrMapOvr>
  <mc:AlternateContent xmlns:mc="http://schemas.openxmlformats.org/markup-compatibility/2006">
    <mc:Choice xmlns:p14="http://schemas.microsoft.com/office/powerpoint/2010/main" Requires="p14">
      <p:transition spd="slow" p14:dur="25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lstStyle/>
          <a:p>
            <a:r>
              <a:rPr lang="tr-TR" dirty="0" smtClean="0"/>
              <a:t>Kimi zaman öğretmenlerimiz.</a:t>
            </a:r>
          </a:p>
          <a:p>
            <a:r>
              <a:rPr lang="tr-TR" dirty="0" smtClean="0"/>
              <a:t>Hasta olunduğunda hekimlere</a:t>
            </a:r>
          </a:p>
          <a:p>
            <a:endParaRPr lang="tr-TR" dirty="0"/>
          </a:p>
        </p:txBody>
      </p:sp>
    </p:spTree>
    <p:extLst>
      <p:ext uri="{BB962C8B-B14F-4D97-AF65-F5344CB8AC3E}">
        <p14:creationId xmlns:p14="http://schemas.microsoft.com/office/powerpoint/2010/main" val="22140279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a:xfrm>
            <a:off x="251520" y="2636912"/>
            <a:ext cx="8686800" cy="2723133"/>
          </a:xfrm>
        </p:spPr>
        <p:txBody>
          <a:bodyPr>
            <a:normAutofit/>
          </a:bodyPr>
          <a:lstStyle/>
          <a:p>
            <a:pPr marL="0" indent="0" algn="ctr">
              <a:buNone/>
            </a:pPr>
            <a:r>
              <a:rPr lang="tr-TR" sz="4400" dirty="0" smtClean="0"/>
              <a:t>SPOR VE BEDEN İLİŞKİSİ</a:t>
            </a:r>
            <a:endParaRPr lang="tr-TR" sz="4400" dirty="0"/>
          </a:p>
        </p:txBody>
      </p:sp>
    </p:spTree>
    <p:extLst>
      <p:ext uri="{BB962C8B-B14F-4D97-AF65-F5344CB8AC3E}">
        <p14:creationId xmlns:p14="http://schemas.microsoft.com/office/powerpoint/2010/main" val="200579234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lstStyle/>
          <a:p>
            <a:r>
              <a:rPr lang="tr-TR" dirty="0" smtClean="0"/>
              <a:t>Spor yarışmalarında bedenimiz takımımızındır. Tek başına hareket edemezsiniz. Sorumluluklarınızın olduğu bir şekilde bilinç altınıza işlenmiştir. </a:t>
            </a:r>
          </a:p>
          <a:p>
            <a:r>
              <a:rPr lang="tr-TR" dirty="0" smtClean="0"/>
              <a:t>Antrenör bedenimizin üzerinde üstünlük kurar, nasıl besleneceğimizi nasıl uyuyacağımızı nasıl çalışacağımızı gösterir.</a:t>
            </a:r>
          </a:p>
          <a:p>
            <a:endParaRPr lang="tr-TR" dirty="0"/>
          </a:p>
        </p:txBody>
      </p:sp>
    </p:spTree>
    <p:extLst>
      <p:ext uri="{BB962C8B-B14F-4D97-AF65-F5344CB8AC3E}">
        <p14:creationId xmlns:p14="http://schemas.microsoft.com/office/powerpoint/2010/main" val="42732684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lstStyle/>
          <a:p>
            <a:r>
              <a:rPr lang="tr-TR" dirty="0" smtClean="0"/>
              <a:t>İçinde bulunduğumuz toplum veya ait olduğumuz taraftar grubu bedenimize hükmeder. «koş, vur, tut, yakala» diye haykırışlar duyarsınız.</a:t>
            </a:r>
          </a:p>
          <a:p>
            <a:r>
              <a:rPr lang="tr-TR" dirty="0"/>
              <a:t>Öyleyse iyi bir </a:t>
            </a:r>
            <a:r>
              <a:rPr lang="tr-TR" dirty="0" smtClean="0"/>
              <a:t>sporcu olmak </a:t>
            </a:r>
            <a:r>
              <a:rPr lang="tr-TR" dirty="0"/>
              <a:t>bedeninin yalnızca kendine ait olmadığını bilmek demektir.</a:t>
            </a:r>
          </a:p>
          <a:p>
            <a:endParaRPr lang="tr-TR" dirty="0"/>
          </a:p>
        </p:txBody>
      </p:sp>
    </p:spTree>
    <p:extLst>
      <p:ext uri="{BB962C8B-B14F-4D97-AF65-F5344CB8AC3E}">
        <p14:creationId xmlns:p14="http://schemas.microsoft.com/office/powerpoint/2010/main" val="17740021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Trek">
  <a:themeElements>
    <a:clrScheme name="Trek">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Trek">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Trek">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Trek</Template>
  <TotalTime>241</TotalTime>
  <Words>847</Words>
  <Application>Microsoft Office PowerPoint</Application>
  <PresentationFormat>On-screen Show (4:3)</PresentationFormat>
  <Paragraphs>57</Paragraphs>
  <Slides>33</Slides>
  <Notes>0</Notes>
  <HiddenSlides>0</HiddenSlides>
  <MMClips>0</MMClips>
  <ScaleCrop>false</ScaleCrop>
  <HeadingPairs>
    <vt:vector size="4" baseType="variant">
      <vt:variant>
        <vt:lpstr>Theme</vt:lpstr>
      </vt:variant>
      <vt:variant>
        <vt:i4>1</vt:i4>
      </vt:variant>
      <vt:variant>
        <vt:lpstr>Slide Titles</vt:lpstr>
      </vt:variant>
      <vt:variant>
        <vt:i4>33</vt:i4>
      </vt:variant>
    </vt:vector>
  </HeadingPairs>
  <TitlesOfParts>
    <vt:vector size="34" baseType="lpstr">
      <vt:lpstr>Trek</vt:lpstr>
      <vt:lpstr>Spor yönetimi tarihi ve felsefesi</vt:lpstr>
      <vt:lpstr>Beden?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EW</dc:creator>
  <cp:lastModifiedBy>EW</cp:lastModifiedBy>
  <cp:revision>21</cp:revision>
  <dcterms:created xsi:type="dcterms:W3CDTF">2015-03-04T20:52:14Z</dcterms:created>
  <dcterms:modified xsi:type="dcterms:W3CDTF">2015-03-05T00:53:36Z</dcterms:modified>
</cp:coreProperties>
</file>