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3" r:id="rId2"/>
    <p:sldId id="277" r:id="rId3"/>
    <p:sldId id="289" r:id="rId4"/>
    <p:sldId id="290" r:id="rId5"/>
    <p:sldId id="293" r:id="rId6"/>
    <p:sldId id="294" r:id="rId7"/>
    <p:sldId id="295" r:id="rId8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1727D-6736-4ABB-8E2F-B009BCADEF12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A2F99-018B-4859-B578-BB4CBF76DB2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5661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0533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9184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8539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6896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6435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7069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9081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986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652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197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26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580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110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768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677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3332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674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685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187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1357745" y="526473"/>
            <a:ext cx="6747163" cy="633152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5600" dirty="0"/>
              <a:t>Songs from Plays: Winter (from </a:t>
            </a:r>
            <a:r>
              <a:rPr lang="en-US" sz="5600" i="1" dirty="0"/>
              <a:t>Love’s Labour’s Lost</a:t>
            </a:r>
            <a:r>
              <a:rPr lang="en-US" sz="5600" dirty="0"/>
              <a:t>)</a:t>
            </a:r>
          </a:p>
          <a:p>
            <a:pPr marL="0" indent="0">
              <a:buNone/>
            </a:pPr>
            <a:r>
              <a:rPr lang="en-US" sz="5600" dirty="0"/>
              <a:t>By William Shakespeare (1564–1616)</a:t>
            </a:r>
          </a:p>
          <a:p>
            <a:pPr marL="0" indent="0">
              <a:buNone/>
            </a:pPr>
            <a:r>
              <a:rPr lang="en-US" sz="5600" dirty="0"/>
              <a:t> </a:t>
            </a:r>
          </a:p>
          <a:p>
            <a:pPr marL="0" indent="0">
              <a:buNone/>
            </a:pPr>
            <a:r>
              <a:rPr lang="en-US" sz="5600" dirty="0"/>
              <a:t>WHEN icicles hang by the wall	</a:t>
            </a:r>
          </a:p>
          <a:p>
            <a:pPr marL="0" indent="0">
              <a:buNone/>
            </a:pPr>
            <a:r>
              <a:rPr lang="en-US" sz="5600" dirty="0"/>
              <a:t>  And Dick the shepherd blows his nail	</a:t>
            </a:r>
          </a:p>
          <a:p>
            <a:pPr marL="0" indent="0">
              <a:buNone/>
            </a:pPr>
            <a:r>
              <a:rPr lang="en-US" sz="5600" dirty="0"/>
              <a:t>And Tom bears logs into the hall	</a:t>
            </a:r>
          </a:p>
          <a:p>
            <a:pPr marL="0" indent="0">
              <a:buNone/>
            </a:pPr>
            <a:r>
              <a:rPr lang="en-US" sz="5600" dirty="0"/>
              <a:t>  And milk comes frozen home in pail,	</a:t>
            </a:r>
          </a:p>
          <a:p>
            <a:pPr marL="0" indent="0">
              <a:buNone/>
            </a:pPr>
            <a:r>
              <a:rPr lang="en-US" sz="5600" dirty="0"/>
              <a:t>When blood is nipp’d and ways be foul,</a:t>
            </a:r>
            <a:r>
              <a:rPr lang="tr-TR" sz="5600" dirty="0"/>
              <a:t> </a:t>
            </a:r>
            <a:r>
              <a:rPr lang="en-US" sz="5600" dirty="0"/>
              <a:t>	</a:t>
            </a:r>
          </a:p>
          <a:p>
            <a:pPr marL="0" indent="0">
              <a:buNone/>
            </a:pPr>
            <a:r>
              <a:rPr lang="en-US" sz="5600" dirty="0"/>
              <a:t>Then nightly sings the staring owl,	</a:t>
            </a:r>
          </a:p>
          <a:p>
            <a:pPr marL="0" indent="0">
              <a:buNone/>
            </a:pPr>
            <a:r>
              <a:rPr lang="en-US" sz="5600" dirty="0"/>
              <a:t>                </a:t>
            </a:r>
            <a:r>
              <a:rPr lang="tr-TR" sz="5600" dirty="0"/>
              <a:t>«</a:t>
            </a:r>
            <a:r>
              <a:rPr lang="en-US" sz="5600" dirty="0"/>
              <a:t>Tu-whit</a:t>
            </a:r>
            <a:r>
              <a:rPr lang="tr-TR" sz="5600" dirty="0"/>
              <a:t>, T</a:t>
            </a:r>
            <a:r>
              <a:rPr lang="en-US" sz="5600" dirty="0"/>
              <a:t>u-who</a:t>
            </a:r>
            <a:r>
              <a:rPr lang="tr-TR" sz="5600" dirty="0"/>
              <a:t>!»</a:t>
            </a:r>
            <a:r>
              <a:rPr lang="en-US" sz="5600" dirty="0"/>
              <a:t>	</a:t>
            </a:r>
          </a:p>
          <a:p>
            <a:pPr marL="0" indent="0">
              <a:buNone/>
            </a:pPr>
            <a:r>
              <a:rPr lang="tr-TR" sz="5600" dirty="0"/>
              <a:t>A</a:t>
            </a:r>
            <a:r>
              <a:rPr lang="en-US" sz="5600" dirty="0"/>
              <a:t> merry note,	</a:t>
            </a:r>
          </a:p>
          <a:p>
            <a:pPr marL="0" indent="0">
              <a:buNone/>
            </a:pPr>
            <a:r>
              <a:rPr lang="en-US" sz="5600" dirty="0"/>
              <a:t>While greasy Joan doth keel the pot.	</a:t>
            </a:r>
          </a:p>
          <a:p>
            <a:pPr marL="0" indent="0">
              <a:buNone/>
            </a:pPr>
            <a:r>
              <a:rPr lang="en-US" sz="5600" dirty="0"/>
              <a:t> </a:t>
            </a:r>
          </a:p>
          <a:p>
            <a:pPr marL="0" indent="0">
              <a:buNone/>
            </a:pPr>
            <a:r>
              <a:rPr lang="en-US" sz="5600" dirty="0"/>
              <a:t>When all aloud the wind doth blow	        </a:t>
            </a:r>
          </a:p>
          <a:p>
            <a:pPr marL="0" indent="0">
              <a:buNone/>
            </a:pPr>
            <a:r>
              <a:rPr lang="en-US" sz="5600" dirty="0"/>
              <a:t>  And coughing drowns the parson’s saw	</a:t>
            </a:r>
          </a:p>
          <a:p>
            <a:pPr marL="0" indent="0">
              <a:buNone/>
            </a:pPr>
            <a:r>
              <a:rPr lang="en-US" sz="5600" dirty="0"/>
              <a:t>And birds sit brooding in the snow	</a:t>
            </a:r>
          </a:p>
          <a:p>
            <a:pPr marL="0" indent="0">
              <a:buNone/>
            </a:pPr>
            <a:r>
              <a:rPr lang="en-US" sz="5600" dirty="0"/>
              <a:t>  And Marian’s nose looks red and raw,	</a:t>
            </a:r>
          </a:p>
          <a:p>
            <a:pPr marL="0" indent="0">
              <a:buNone/>
            </a:pPr>
            <a:r>
              <a:rPr lang="en-US" sz="5600" dirty="0"/>
              <a:t>When roasted crabs hiss in the bowl,	</a:t>
            </a:r>
          </a:p>
          <a:p>
            <a:pPr marL="0" indent="0">
              <a:buNone/>
            </a:pPr>
            <a:r>
              <a:rPr lang="en-US" sz="5600" dirty="0"/>
              <a:t>Then nightly sings the staring owl,	        </a:t>
            </a:r>
          </a:p>
          <a:p>
            <a:pPr marL="0" indent="0">
              <a:buNone/>
            </a:pPr>
            <a:r>
              <a:rPr lang="tr-TR" sz="5600" dirty="0"/>
              <a:t>          «</a:t>
            </a:r>
            <a:r>
              <a:rPr lang="en-US" sz="5600" dirty="0"/>
              <a:t>Tu-whit</a:t>
            </a:r>
            <a:r>
              <a:rPr lang="tr-TR" sz="5600" dirty="0"/>
              <a:t>, T</a:t>
            </a:r>
            <a:r>
              <a:rPr lang="en-US" sz="5600" dirty="0"/>
              <a:t>u-who</a:t>
            </a:r>
            <a:r>
              <a:rPr lang="tr-TR" sz="5600" dirty="0"/>
              <a:t>!»</a:t>
            </a:r>
            <a:r>
              <a:rPr lang="en-US" sz="5600" dirty="0"/>
              <a:t>	</a:t>
            </a:r>
          </a:p>
          <a:p>
            <a:pPr marL="0" indent="0">
              <a:buNone/>
            </a:pPr>
            <a:r>
              <a:rPr lang="tr-TR" sz="5600" dirty="0"/>
              <a:t>A</a:t>
            </a:r>
            <a:r>
              <a:rPr lang="en-US" sz="5600" dirty="0"/>
              <a:t> merry note, </a:t>
            </a:r>
            <a:endParaRPr lang="tr-TR" sz="5600" dirty="0"/>
          </a:p>
          <a:p>
            <a:pPr marL="0" indent="0">
              <a:buNone/>
            </a:pPr>
            <a:r>
              <a:rPr lang="en-US" sz="5600" dirty="0"/>
              <a:t>While greasy Joan doth keel the pot.	</a:t>
            </a:r>
          </a:p>
          <a:p>
            <a:pPr marL="0" indent="0">
              <a:buNone/>
            </a:pPr>
            <a:r>
              <a:rPr lang="en-US" sz="4800" dirty="0"/>
              <a:t>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3844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What kind of an experience is portrayed?</a:t>
            </a:r>
          </a:p>
          <a:p>
            <a:pPr marL="0" indent="0">
              <a:buNone/>
            </a:pPr>
            <a:r>
              <a:rPr lang="tr-TR" dirty="0"/>
              <a:t>In what way does the owl’s cry contrast with the other details of the poem?</a:t>
            </a:r>
          </a:p>
        </p:txBody>
      </p:sp>
    </p:spTree>
    <p:extLst>
      <p:ext uri="{BB962C8B-B14F-4D97-AF65-F5344CB8AC3E}">
        <p14:creationId xmlns:p14="http://schemas.microsoft.com/office/powerpoint/2010/main" val="74978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/>
              <a:t>The Red Wheelbarrow by William Carlos Williams</a:t>
            </a:r>
          </a:p>
          <a:p>
            <a:pPr marL="0" indent="0">
              <a:buNone/>
            </a:pPr>
            <a:r>
              <a:rPr lang="en-US" dirty="0"/>
              <a:t>so much depends</a:t>
            </a:r>
          </a:p>
          <a:p>
            <a:pPr marL="0" indent="0">
              <a:buNone/>
            </a:pPr>
            <a:r>
              <a:rPr lang="en-US" dirty="0"/>
              <a:t>upon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red wheel</a:t>
            </a:r>
          </a:p>
          <a:p>
            <a:pPr marL="0" indent="0">
              <a:buNone/>
            </a:pPr>
            <a:r>
              <a:rPr lang="en-US" dirty="0"/>
              <a:t>barrow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glazed with rain</a:t>
            </a:r>
          </a:p>
          <a:p>
            <a:pPr marL="0" indent="0">
              <a:buNone/>
            </a:pPr>
            <a:r>
              <a:rPr lang="en-US" dirty="0"/>
              <a:t>water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beside the white</a:t>
            </a:r>
          </a:p>
          <a:p>
            <a:pPr marL="0" indent="0">
              <a:buNone/>
            </a:pPr>
            <a:r>
              <a:rPr lang="en-US" dirty="0"/>
              <a:t>chickens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6224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speaker asserts that «so much depends upon» the objects he refers to leading the reader to ask: How much and why? What is the importance of a wheelbarrow, rain, and chicken to a farmer? What do they symbolise?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2035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two ways of observing and valuing the world does the poem imply?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9562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are the possible reasons for experimental qualities in this poem?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4246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6152" y="522945"/>
            <a:ext cx="7454896" cy="463170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Note the similarity between the triangular shape of a wheelbarrow and a pecking chicken.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540" y="2322513"/>
            <a:ext cx="3274060" cy="237369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6812" y="2405062"/>
            <a:ext cx="2238375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857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4899</TotalTime>
  <Words>166</Words>
  <Application>Microsoft Office PowerPoint</Application>
  <PresentationFormat>Geniş ekran</PresentationFormat>
  <Paragraphs>48</Paragraphs>
  <Slides>7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202</cp:revision>
  <cp:lastPrinted>2018-10-16T11:53:29Z</cp:lastPrinted>
  <dcterms:created xsi:type="dcterms:W3CDTF">2018-09-25T06:03:35Z</dcterms:created>
  <dcterms:modified xsi:type="dcterms:W3CDTF">2020-05-03T22:44:54Z</dcterms:modified>
</cp:coreProperties>
</file>