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90"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94660"/>
  </p:normalViewPr>
  <p:slideViewPr>
    <p:cSldViewPr snapToGrid="0">
      <p:cViewPr varScale="1">
        <p:scale>
          <a:sx n="87" d="100"/>
          <a:sy n="87" d="100"/>
        </p:scale>
        <p:origin x="6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4A49E-8149-45E1-8562-B343395E08C8}" type="datetimeFigureOut">
              <a:rPr lang="tr-TR" smtClean="0"/>
              <a:t>9.5.2019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73B2E-CA8B-482D-A87C-895DBF4B3077}" type="slidenum">
              <a:rPr lang="tr-TR" smtClean="0"/>
              <a:t>‹#›</a:t>
            </a:fld>
            <a:endParaRPr lang="tr-TR"/>
          </a:p>
        </p:txBody>
      </p:sp>
    </p:spTree>
    <p:extLst>
      <p:ext uri="{BB962C8B-B14F-4D97-AF65-F5344CB8AC3E}">
        <p14:creationId xmlns:p14="http://schemas.microsoft.com/office/powerpoint/2010/main" val="218868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73B2E-CA8B-482D-A87C-895DBF4B3077}" type="slidenum">
              <a:rPr lang="tr-TR" smtClean="0"/>
              <a:t>15</a:t>
            </a:fld>
            <a:endParaRPr lang="tr-TR"/>
          </a:p>
        </p:txBody>
      </p:sp>
    </p:spTree>
    <p:extLst>
      <p:ext uri="{BB962C8B-B14F-4D97-AF65-F5344CB8AC3E}">
        <p14:creationId xmlns:p14="http://schemas.microsoft.com/office/powerpoint/2010/main" val="204470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4D22F8E-2ADE-46F0-8658-664E48B93C29}" type="datetimeFigureOut">
              <a:rPr lang="tr-TR" smtClean="0"/>
              <a:t>9.5.2019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D61900-A69A-46E1-9BFC-C8562F8B9A11}" type="slidenum">
              <a:rPr lang="tr-TR" smtClean="0"/>
              <a:t>‹#›</a:t>
            </a:fld>
            <a:endParaRPr lang="tr-TR"/>
          </a:p>
        </p:txBody>
      </p:sp>
    </p:spTree>
    <p:extLst>
      <p:ext uri="{BB962C8B-B14F-4D97-AF65-F5344CB8AC3E}">
        <p14:creationId xmlns:p14="http://schemas.microsoft.com/office/powerpoint/2010/main" val="427723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4D22F8E-2ADE-46F0-8658-664E48B93C29}" type="datetimeFigureOut">
              <a:rPr lang="tr-TR" smtClean="0"/>
              <a:t>9.5.2019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D61900-A69A-46E1-9BFC-C8562F8B9A11}" type="slidenum">
              <a:rPr lang="tr-TR" smtClean="0"/>
              <a:t>‹#›</a:t>
            </a:fld>
            <a:endParaRPr lang="tr-TR"/>
          </a:p>
        </p:txBody>
      </p:sp>
    </p:spTree>
    <p:extLst>
      <p:ext uri="{BB962C8B-B14F-4D97-AF65-F5344CB8AC3E}">
        <p14:creationId xmlns:p14="http://schemas.microsoft.com/office/powerpoint/2010/main" val="293301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4D22F8E-2ADE-46F0-8658-664E48B93C29}" type="datetimeFigureOut">
              <a:rPr lang="tr-TR" smtClean="0"/>
              <a:t>9.5.2019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D61900-A69A-46E1-9BFC-C8562F8B9A11}" type="slidenum">
              <a:rPr lang="tr-TR" smtClean="0"/>
              <a:t>‹#›</a:t>
            </a:fld>
            <a:endParaRPr lang="tr-TR"/>
          </a:p>
        </p:txBody>
      </p:sp>
    </p:spTree>
    <p:extLst>
      <p:ext uri="{BB962C8B-B14F-4D97-AF65-F5344CB8AC3E}">
        <p14:creationId xmlns:p14="http://schemas.microsoft.com/office/powerpoint/2010/main" val="369058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4D22F8E-2ADE-46F0-8658-664E48B93C29}" type="datetimeFigureOut">
              <a:rPr lang="tr-TR" smtClean="0"/>
              <a:t>9.5.2019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D61900-A69A-46E1-9BFC-C8562F8B9A11}" type="slidenum">
              <a:rPr lang="tr-TR" smtClean="0"/>
              <a:t>‹#›</a:t>
            </a:fld>
            <a:endParaRPr lang="tr-TR"/>
          </a:p>
        </p:txBody>
      </p:sp>
    </p:spTree>
    <p:extLst>
      <p:ext uri="{BB962C8B-B14F-4D97-AF65-F5344CB8AC3E}">
        <p14:creationId xmlns:p14="http://schemas.microsoft.com/office/powerpoint/2010/main" val="91740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4D22F8E-2ADE-46F0-8658-664E48B93C29}" type="datetimeFigureOut">
              <a:rPr lang="tr-TR" smtClean="0"/>
              <a:t>9.5.2019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D61900-A69A-46E1-9BFC-C8562F8B9A11}" type="slidenum">
              <a:rPr lang="tr-TR" smtClean="0"/>
              <a:t>‹#›</a:t>
            </a:fld>
            <a:endParaRPr lang="tr-TR"/>
          </a:p>
        </p:txBody>
      </p:sp>
    </p:spTree>
    <p:extLst>
      <p:ext uri="{BB962C8B-B14F-4D97-AF65-F5344CB8AC3E}">
        <p14:creationId xmlns:p14="http://schemas.microsoft.com/office/powerpoint/2010/main" val="156914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4D22F8E-2ADE-46F0-8658-664E48B93C29}" type="datetimeFigureOut">
              <a:rPr lang="tr-TR" smtClean="0"/>
              <a:t>9.5.2019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D61900-A69A-46E1-9BFC-C8562F8B9A11}" type="slidenum">
              <a:rPr lang="tr-TR" smtClean="0"/>
              <a:t>‹#›</a:t>
            </a:fld>
            <a:endParaRPr lang="tr-TR"/>
          </a:p>
        </p:txBody>
      </p:sp>
    </p:spTree>
    <p:extLst>
      <p:ext uri="{BB962C8B-B14F-4D97-AF65-F5344CB8AC3E}">
        <p14:creationId xmlns:p14="http://schemas.microsoft.com/office/powerpoint/2010/main" val="42878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4D22F8E-2ADE-46F0-8658-664E48B93C29}" type="datetimeFigureOut">
              <a:rPr lang="tr-TR" smtClean="0"/>
              <a:t>9.5.2019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6D61900-A69A-46E1-9BFC-C8562F8B9A11}" type="slidenum">
              <a:rPr lang="tr-TR" smtClean="0"/>
              <a:t>‹#›</a:t>
            </a:fld>
            <a:endParaRPr lang="tr-TR"/>
          </a:p>
        </p:txBody>
      </p:sp>
    </p:spTree>
    <p:extLst>
      <p:ext uri="{BB962C8B-B14F-4D97-AF65-F5344CB8AC3E}">
        <p14:creationId xmlns:p14="http://schemas.microsoft.com/office/powerpoint/2010/main" val="314639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4D22F8E-2ADE-46F0-8658-664E48B93C29}" type="datetimeFigureOut">
              <a:rPr lang="tr-TR" smtClean="0"/>
              <a:t>9.5.2019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6D61900-A69A-46E1-9BFC-C8562F8B9A11}" type="slidenum">
              <a:rPr lang="tr-TR" smtClean="0"/>
              <a:t>‹#›</a:t>
            </a:fld>
            <a:endParaRPr lang="tr-TR"/>
          </a:p>
        </p:txBody>
      </p:sp>
    </p:spTree>
    <p:extLst>
      <p:ext uri="{BB962C8B-B14F-4D97-AF65-F5344CB8AC3E}">
        <p14:creationId xmlns:p14="http://schemas.microsoft.com/office/powerpoint/2010/main" val="156620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4D22F8E-2ADE-46F0-8658-664E48B93C29}" type="datetimeFigureOut">
              <a:rPr lang="tr-TR" smtClean="0"/>
              <a:t>9.5.2019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6D61900-A69A-46E1-9BFC-C8562F8B9A11}" type="slidenum">
              <a:rPr lang="tr-TR" smtClean="0"/>
              <a:t>‹#›</a:t>
            </a:fld>
            <a:endParaRPr lang="tr-TR"/>
          </a:p>
        </p:txBody>
      </p:sp>
    </p:spTree>
    <p:extLst>
      <p:ext uri="{BB962C8B-B14F-4D97-AF65-F5344CB8AC3E}">
        <p14:creationId xmlns:p14="http://schemas.microsoft.com/office/powerpoint/2010/main" val="185126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4D22F8E-2ADE-46F0-8658-664E48B93C29}" type="datetimeFigureOut">
              <a:rPr lang="tr-TR" smtClean="0"/>
              <a:t>9.5.2019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D61900-A69A-46E1-9BFC-C8562F8B9A11}" type="slidenum">
              <a:rPr lang="tr-TR" smtClean="0"/>
              <a:t>‹#›</a:t>
            </a:fld>
            <a:endParaRPr lang="tr-TR"/>
          </a:p>
        </p:txBody>
      </p:sp>
    </p:spTree>
    <p:extLst>
      <p:ext uri="{BB962C8B-B14F-4D97-AF65-F5344CB8AC3E}">
        <p14:creationId xmlns:p14="http://schemas.microsoft.com/office/powerpoint/2010/main" val="45335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4D22F8E-2ADE-46F0-8658-664E48B93C29}" type="datetimeFigureOut">
              <a:rPr lang="tr-TR" smtClean="0"/>
              <a:t>9.5.2019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D61900-A69A-46E1-9BFC-C8562F8B9A11}" type="slidenum">
              <a:rPr lang="tr-TR" smtClean="0"/>
              <a:t>‹#›</a:t>
            </a:fld>
            <a:endParaRPr lang="tr-TR"/>
          </a:p>
        </p:txBody>
      </p:sp>
    </p:spTree>
    <p:extLst>
      <p:ext uri="{BB962C8B-B14F-4D97-AF65-F5344CB8AC3E}">
        <p14:creationId xmlns:p14="http://schemas.microsoft.com/office/powerpoint/2010/main" val="319357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22F8E-2ADE-46F0-8658-664E48B93C29}" type="datetimeFigureOut">
              <a:rPr lang="tr-TR" smtClean="0"/>
              <a:t>9.5.2019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61900-A69A-46E1-9BFC-C8562F8B9A11}" type="slidenum">
              <a:rPr lang="tr-TR" smtClean="0"/>
              <a:t>‹#›</a:t>
            </a:fld>
            <a:endParaRPr lang="tr-TR"/>
          </a:p>
        </p:txBody>
      </p:sp>
    </p:spTree>
    <p:extLst>
      <p:ext uri="{BB962C8B-B14F-4D97-AF65-F5344CB8AC3E}">
        <p14:creationId xmlns:p14="http://schemas.microsoft.com/office/powerpoint/2010/main" val="4074790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g"/><Relationship Id="rId4" Type="http://schemas.openxmlformats.org/officeDocument/2006/relationships/image" Target="../media/image59.jpg"/></Relationships>
</file>

<file path=ppt/slides/_rels/slide2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g"/><Relationship Id="rId4" Type="http://schemas.openxmlformats.org/officeDocument/2006/relationships/image" Target="../media/image64.jpg"/></Relationships>
</file>

<file path=ppt/slides/_rels/slide2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g"/><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72.jpg"/><Relationship Id="rId7" Type="http://schemas.openxmlformats.org/officeDocument/2006/relationships/image" Target="../media/image76.png"/><Relationship Id="rId2" Type="http://schemas.openxmlformats.org/officeDocument/2006/relationships/image" Target="../media/image71.jpg"/><Relationship Id="rId1" Type="http://schemas.openxmlformats.org/officeDocument/2006/relationships/slideLayout" Target="../slideLayouts/slideLayout2.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2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26.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2.xml"/><Relationship Id="rId4" Type="http://schemas.openxmlformats.org/officeDocument/2006/relationships/image" Target="../media/image82.jpg"/></Relationships>
</file>

<file path=ppt/slides/_rels/slide27.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jpg"/><Relationship Id="rId1" Type="http://schemas.openxmlformats.org/officeDocument/2006/relationships/slideLayout" Target="../slideLayouts/slideLayout2.xml"/><Relationship Id="rId4" Type="http://schemas.openxmlformats.org/officeDocument/2006/relationships/image" Target="../media/image85.jp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90.jpg"/><Relationship Id="rId5" Type="http://schemas.openxmlformats.org/officeDocument/2006/relationships/image" Target="../media/image89.jpg"/><Relationship Id="rId4" Type="http://schemas.openxmlformats.org/officeDocument/2006/relationships/image" Target="../media/image88.jpg"/></Relationships>
</file>

<file path=ppt/slides/_rels/slide29.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2.xml"/><Relationship Id="rId4" Type="http://schemas.openxmlformats.org/officeDocument/2006/relationships/image" Target="../media/image9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2.xml"/><Relationship Id="rId4" Type="http://schemas.openxmlformats.org/officeDocument/2006/relationships/image" Target="../media/image99.jpg"/></Relationships>
</file>

<file path=ppt/slides/_rels/slide32.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jpg"/><Relationship Id="rId1" Type="http://schemas.openxmlformats.org/officeDocument/2006/relationships/slideLayout" Target="../slideLayouts/slideLayout2.xml"/><Relationship Id="rId5" Type="http://schemas.openxmlformats.org/officeDocument/2006/relationships/image" Target="../media/image103.jpg"/><Relationship Id="rId4" Type="http://schemas.openxmlformats.org/officeDocument/2006/relationships/image" Target="../media/image102.jpg"/></Relationships>
</file>

<file path=ppt/slides/_rels/slide3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jpeg"/><Relationship Id="rId5" Type="http://schemas.openxmlformats.org/officeDocument/2006/relationships/image" Target="../media/image107.jpg"/><Relationship Id="rId4" Type="http://schemas.openxmlformats.org/officeDocument/2006/relationships/image" Target="../media/image10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730077"/>
            <a:ext cx="9144000" cy="2387600"/>
          </a:xfrm>
        </p:spPr>
        <p:txBody>
          <a:bodyPr>
            <a:normAutofit/>
          </a:bodyPr>
          <a:lstStyle/>
          <a:p>
            <a:r>
              <a:rPr lang="tr-TR" sz="6600" dirty="0">
                <a:latin typeface="Garamond" panose="02020404030301010803" pitchFamily="18" charset="0"/>
              </a:rPr>
              <a:t>SİNDİRİM SİSTEMİ TERMİNOLOJİSİ</a:t>
            </a:r>
          </a:p>
        </p:txBody>
      </p:sp>
    </p:spTree>
    <p:extLst>
      <p:ext uri="{BB962C8B-B14F-4D97-AF65-F5344CB8AC3E}">
        <p14:creationId xmlns:p14="http://schemas.microsoft.com/office/powerpoint/2010/main" val="3834432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7819"/>
            <a:ext cx="10515600" cy="1562869"/>
          </a:xfrm>
        </p:spPr>
        <p:txBody>
          <a:bodyPr/>
          <a:lstStyle/>
          <a:p>
            <a:r>
              <a:rPr lang="tr-TR" dirty="0">
                <a:latin typeface="Garamond" panose="02020404030301010803" pitchFamily="18" charset="0"/>
              </a:rPr>
              <a:t>Anatomik Terimler</a:t>
            </a:r>
          </a:p>
        </p:txBody>
      </p:sp>
      <p:sp>
        <p:nvSpPr>
          <p:cNvPr id="3" name="İçerik Yer Tutucusu 2"/>
          <p:cNvSpPr>
            <a:spLocks noGrp="1"/>
          </p:cNvSpPr>
          <p:nvPr>
            <p:ph idx="1"/>
          </p:nvPr>
        </p:nvSpPr>
        <p:spPr>
          <a:xfrm>
            <a:off x="838200" y="1514168"/>
            <a:ext cx="7440561" cy="5466735"/>
          </a:xfrm>
        </p:spPr>
        <p:txBody>
          <a:bodyPr>
            <a:normAutofit/>
          </a:bodyPr>
          <a:lstStyle/>
          <a:p>
            <a:r>
              <a:rPr lang="tr-TR" sz="1600" b="1" dirty="0" err="1">
                <a:latin typeface="Garamond" panose="02020404030301010803" pitchFamily="18" charset="0"/>
              </a:rPr>
              <a:t>Jejunum</a:t>
            </a:r>
            <a:r>
              <a:rPr lang="tr-TR" sz="1600" b="1" dirty="0">
                <a:latin typeface="Garamond" panose="02020404030301010803" pitchFamily="18" charset="0"/>
              </a:rPr>
              <a:t> (</a:t>
            </a:r>
            <a:r>
              <a:rPr lang="tr-TR" sz="1600" b="1" dirty="0" err="1">
                <a:latin typeface="Garamond" panose="02020404030301010803" pitchFamily="18" charset="0"/>
              </a:rPr>
              <a:t>Yeyunum</a:t>
            </a:r>
            <a:r>
              <a:rPr lang="tr-TR" sz="1600" b="1" dirty="0">
                <a:latin typeface="Garamond" panose="02020404030301010803" pitchFamily="18" charset="0"/>
              </a:rPr>
              <a:t>) : </a:t>
            </a:r>
            <a:r>
              <a:rPr lang="tr-TR" sz="1600" dirty="0">
                <a:latin typeface="Garamond" panose="02020404030301010803" pitchFamily="18" charset="0"/>
              </a:rPr>
              <a:t>İncebağırsağın orta parçası. </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İleum</a:t>
            </a:r>
            <a:r>
              <a:rPr lang="tr-TR" sz="1600" b="1" dirty="0">
                <a:latin typeface="Garamond" panose="02020404030301010803" pitchFamily="18" charset="0"/>
              </a:rPr>
              <a:t> (</a:t>
            </a:r>
            <a:r>
              <a:rPr lang="tr-TR" sz="1600" b="1" dirty="0" err="1">
                <a:latin typeface="Garamond" panose="02020404030301010803" pitchFamily="18" charset="0"/>
              </a:rPr>
              <a:t>İleum</a:t>
            </a:r>
            <a:r>
              <a:rPr lang="tr-TR" sz="1600" b="1" dirty="0">
                <a:latin typeface="Garamond" panose="02020404030301010803" pitchFamily="18" charset="0"/>
              </a:rPr>
              <a:t>) : </a:t>
            </a:r>
            <a:r>
              <a:rPr lang="tr-TR" sz="1600" dirty="0">
                <a:latin typeface="Garamond" panose="02020404030301010803" pitchFamily="18" charset="0"/>
              </a:rPr>
              <a:t>İnce bağırsağın 3. ve son parçası.</a:t>
            </a:r>
          </a:p>
          <a:p>
            <a:pPr marL="0" indent="0">
              <a:buNone/>
            </a:pPr>
            <a:endParaRPr lang="tr-TR" sz="1600" dirty="0">
              <a:latin typeface="Garamond" panose="02020404030301010803" pitchFamily="18" charset="0"/>
            </a:endParaRPr>
          </a:p>
          <a:p>
            <a:pPr marL="0" indent="0">
              <a:buNone/>
            </a:pPr>
            <a:r>
              <a:rPr lang="tr-TR" sz="1600" dirty="0">
                <a:latin typeface="Garamond" panose="02020404030301010803" pitchFamily="18" charset="0"/>
              </a:rPr>
              <a:t>                                                                                                                                 (24)</a:t>
            </a:r>
          </a:p>
          <a:p>
            <a:r>
              <a:rPr lang="tr-TR" sz="1600" b="1" dirty="0" err="1">
                <a:latin typeface="Garamond" panose="02020404030301010803" pitchFamily="18" charset="0"/>
              </a:rPr>
              <a:t>İntestinum</a:t>
            </a:r>
            <a:r>
              <a:rPr lang="tr-TR" sz="1600" b="1" dirty="0">
                <a:latin typeface="Garamond" panose="02020404030301010803" pitchFamily="18" charset="0"/>
              </a:rPr>
              <a:t> </a:t>
            </a:r>
            <a:r>
              <a:rPr lang="tr-TR" sz="1600" b="1" dirty="0" err="1">
                <a:latin typeface="Garamond" panose="02020404030301010803" pitchFamily="18" charset="0"/>
              </a:rPr>
              <a:t>crassum</a:t>
            </a:r>
            <a:r>
              <a:rPr lang="tr-TR" sz="1600" b="1" dirty="0">
                <a:latin typeface="Garamond" panose="02020404030301010803" pitchFamily="18" charset="0"/>
              </a:rPr>
              <a:t> (</a:t>
            </a:r>
            <a:r>
              <a:rPr lang="tr-TR" sz="1600" b="1" dirty="0" err="1">
                <a:latin typeface="Garamond" panose="02020404030301010803" pitchFamily="18" charset="0"/>
              </a:rPr>
              <a:t>İntestinum</a:t>
            </a:r>
            <a:r>
              <a:rPr lang="tr-TR" sz="1600" b="1" dirty="0">
                <a:latin typeface="Garamond" panose="02020404030301010803" pitchFamily="18" charset="0"/>
              </a:rPr>
              <a:t> </a:t>
            </a:r>
            <a:r>
              <a:rPr lang="tr-TR" sz="1600" b="1" dirty="0" err="1">
                <a:latin typeface="Garamond" panose="02020404030301010803" pitchFamily="18" charset="0"/>
              </a:rPr>
              <a:t>krassum</a:t>
            </a:r>
            <a:r>
              <a:rPr lang="tr-TR" sz="1600" b="1" dirty="0">
                <a:latin typeface="Garamond" panose="02020404030301010803" pitchFamily="18" charset="0"/>
              </a:rPr>
              <a:t>) : </a:t>
            </a:r>
            <a:r>
              <a:rPr lang="tr-TR" sz="1600" dirty="0">
                <a:latin typeface="Garamond" panose="02020404030301010803" pitchFamily="18" charset="0"/>
              </a:rPr>
              <a:t>Kalın bağırsak.</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Caecum</a:t>
            </a:r>
            <a:r>
              <a:rPr lang="tr-TR" sz="1600" b="1" dirty="0">
                <a:latin typeface="Garamond" panose="02020404030301010803" pitchFamily="18" charset="0"/>
              </a:rPr>
              <a:t> (</a:t>
            </a:r>
            <a:r>
              <a:rPr lang="tr-TR" sz="1600" b="1" dirty="0" err="1">
                <a:latin typeface="Garamond" panose="02020404030301010803" pitchFamily="18" charset="0"/>
              </a:rPr>
              <a:t>Sekum</a:t>
            </a:r>
            <a:r>
              <a:rPr lang="tr-TR" sz="1600" b="1" dirty="0">
                <a:latin typeface="Garamond" panose="02020404030301010803" pitchFamily="18" charset="0"/>
              </a:rPr>
              <a:t>) :</a:t>
            </a:r>
            <a:r>
              <a:rPr lang="tr-TR" sz="1600" dirty="0">
                <a:latin typeface="Garamond" panose="02020404030301010803" pitchFamily="18" charset="0"/>
              </a:rPr>
              <a:t> Kör bağırsak. Sindirim borusundan genişlemiş ikinci parçadır.</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Appendix</a:t>
            </a:r>
            <a:r>
              <a:rPr lang="tr-TR" sz="1600" b="1" dirty="0">
                <a:latin typeface="Garamond" panose="02020404030301010803" pitchFamily="18" charset="0"/>
              </a:rPr>
              <a:t> </a:t>
            </a:r>
            <a:r>
              <a:rPr lang="tr-TR" sz="1600" b="1" dirty="0" err="1">
                <a:latin typeface="Garamond" panose="02020404030301010803" pitchFamily="18" charset="0"/>
              </a:rPr>
              <a:t>vermiformus</a:t>
            </a:r>
            <a:r>
              <a:rPr lang="tr-TR" sz="1600" b="1" dirty="0">
                <a:latin typeface="Garamond" panose="02020404030301010803" pitchFamily="18" charset="0"/>
              </a:rPr>
              <a:t> (</a:t>
            </a:r>
            <a:r>
              <a:rPr lang="tr-TR" sz="1600" b="1" dirty="0" err="1">
                <a:latin typeface="Garamond" panose="02020404030301010803" pitchFamily="18" charset="0"/>
              </a:rPr>
              <a:t>Apendiks</a:t>
            </a:r>
            <a:r>
              <a:rPr lang="tr-TR" sz="1600" b="1" dirty="0">
                <a:latin typeface="Garamond" panose="02020404030301010803" pitchFamily="18" charset="0"/>
              </a:rPr>
              <a:t> </a:t>
            </a:r>
            <a:r>
              <a:rPr lang="tr-TR" sz="1600" b="1" dirty="0" err="1">
                <a:latin typeface="Garamond" panose="02020404030301010803" pitchFamily="18" charset="0"/>
              </a:rPr>
              <a:t>vermiformus</a:t>
            </a:r>
            <a:r>
              <a:rPr lang="tr-TR" sz="1600" b="1" dirty="0">
                <a:latin typeface="Garamond" panose="02020404030301010803" pitchFamily="18" charset="0"/>
              </a:rPr>
              <a:t>) : </a:t>
            </a:r>
            <a:r>
              <a:rPr lang="tr-TR" sz="1600" dirty="0">
                <a:latin typeface="Garamond" panose="02020404030301010803" pitchFamily="18" charset="0"/>
              </a:rPr>
              <a:t>Kör bağırsak üzerindeki parmaksı uzantı. </a:t>
            </a:r>
            <a:r>
              <a:rPr lang="tr-TR" sz="1600" dirty="0" err="1">
                <a:latin typeface="Garamond" panose="02020404030301010803" pitchFamily="18" charset="0"/>
              </a:rPr>
              <a:t>Apendiks</a:t>
            </a:r>
            <a:r>
              <a:rPr lang="tr-TR" sz="1600" dirty="0">
                <a:latin typeface="Garamond" panose="02020404030301010803" pitchFamily="18" charset="0"/>
              </a:rPr>
              <a:t>.</a:t>
            </a:r>
          </a:p>
          <a:p>
            <a:pPr marL="0" indent="0">
              <a:buNone/>
            </a:pPr>
            <a:r>
              <a:rPr lang="tr-TR" sz="1600" dirty="0">
                <a:latin typeface="Garamond" panose="02020404030301010803" pitchFamily="18" charset="0"/>
              </a:rPr>
              <a:t>                                                                                                                                    (25)</a:t>
            </a:r>
          </a:p>
        </p:txBody>
      </p:sp>
      <p:pic>
        <p:nvPicPr>
          <p:cNvPr id="5" name="Resim 4">
            <a:extLst>
              <a:ext uri="{FF2B5EF4-FFF2-40B4-BE49-F238E27FC236}">
                <a16:creationId xmlns:a16="http://schemas.microsoft.com/office/drawing/2014/main" xmlns="" id="{B73F232C-D45F-41E5-8D17-3FBA02225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337" y="1353012"/>
            <a:ext cx="3304363" cy="1724025"/>
          </a:xfrm>
          <a:prstGeom prst="rect">
            <a:avLst/>
          </a:prstGeom>
        </p:spPr>
      </p:pic>
      <p:pic>
        <p:nvPicPr>
          <p:cNvPr id="7" name="Resim 6">
            <a:extLst>
              <a:ext uri="{FF2B5EF4-FFF2-40B4-BE49-F238E27FC236}">
                <a16:creationId xmlns:a16="http://schemas.microsoft.com/office/drawing/2014/main" xmlns="" id="{E681312F-38CD-49EE-8C9E-1FC299F74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591" y="3565004"/>
            <a:ext cx="3751037" cy="2974692"/>
          </a:xfrm>
          <a:prstGeom prst="rect">
            <a:avLst/>
          </a:prstGeom>
        </p:spPr>
      </p:pic>
      <p:sp>
        <p:nvSpPr>
          <p:cNvPr id="4" name="Sağ Ok 3"/>
          <p:cNvSpPr/>
          <p:nvPr/>
        </p:nvSpPr>
        <p:spPr>
          <a:xfrm rot="11902219">
            <a:off x="7655256" y="2349732"/>
            <a:ext cx="609600" cy="1868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19241223">
            <a:off x="6810979" y="2586588"/>
            <a:ext cx="570271" cy="1676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a:off x="9097700" y="5505604"/>
            <a:ext cx="422787" cy="14794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rot="19976447">
            <a:off x="9108526" y="5814739"/>
            <a:ext cx="619432" cy="19664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01244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9206" y="170653"/>
            <a:ext cx="10515600" cy="1325563"/>
          </a:xfrm>
        </p:spPr>
        <p:txBody>
          <a:bodyPr/>
          <a:lstStyle/>
          <a:p>
            <a:r>
              <a:rPr lang="tr-TR" dirty="0">
                <a:latin typeface="Garamond" panose="02020404030301010803" pitchFamily="18" charset="0"/>
              </a:rPr>
              <a:t>Anatomik Terimler</a:t>
            </a:r>
          </a:p>
        </p:txBody>
      </p:sp>
      <p:sp>
        <p:nvSpPr>
          <p:cNvPr id="3" name="İçerik Yer Tutucusu 2"/>
          <p:cNvSpPr>
            <a:spLocks noGrp="1"/>
          </p:cNvSpPr>
          <p:nvPr>
            <p:ph idx="1"/>
          </p:nvPr>
        </p:nvSpPr>
        <p:spPr>
          <a:xfrm>
            <a:off x="580104" y="1690688"/>
            <a:ext cx="8082116" cy="4916589"/>
          </a:xfrm>
        </p:spPr>
        <p:txBody>
          <a:bodyPr>
            <a:normAutofit/>
          </a:bodyPr>
          <a:lstStyle/>
          <a:p>
            <a:r>
              <a:rPr lang="tr-TR" sz="1600" b="1" dirty="0" err="1">
                <a:latin typeface="Garamond" panose="02020404030301010803" pitchFamily="18" charset="0"/>
              </a:rPr>
              <a:t>Colon</a:t>
            </a:r>
            <a:r>
              <a:rPr lang="tr-TR" sz="1600" b="1" dirty="0">
                <a:latin typeface="Garamond" panose="02020404030301010803" pitchFamily="18" charset="0"/>
              </a:rPr>
              <a:t> (Kolon) : </a:t>
            </a:r>
            <a:r>
              <a:rPr lang="tr-TR" sz="1600" dirty="0">
                <a:latin typeface="Garamond" panose="02020404030301010803" pitchFamily="18" charset="0"/>
              </a:rPr>
              <a:t>Kalın bağırsağın </a:t>
            </a:r>
            <a:r>
              <a:rPr lang="tr-TR" sz="1600" dirty="0" err="1">
                <a:latin typeface="Garamond" panose="02020404030301010803" pitchFamily="18" charset="0"/>
              </a:rPr>
              <a:t>sekum</a:t>
            </a:r>
            <a:r>
              <a:rPr lang="tr-TR" sz="1600" dirty="0">
                <a:latin typeface="Garamond" panose="02020404030301010803" pitchFamily="18" charset="0"/>
              </a:rPr>
              <a:t> ile rektum arasında kalan, ince bağırsağa göre daha çaplı olan bölümü. Kolon.</a:t>
            </a:r>
          </a:p>
          <a:p>
            <a:endParaRPr lang="tr-TR" sz="1600" dirty="0">
              <a:latin typeface="Garamond" panose="02020404030301010803" pitchFamily="18" charset="0"/>
            </a:endParaRPr>
          </a:p>
          <a:p>
            <a:r>
              <a:rPr lang="tr-TR" sz="1600" b="1" dirty="0" err="1">
                <a:latin typeface="Garamond" panose="02020404030301010803" pitchFamily="18" charset="0"/>
              </a:rPr>
              <a:t>Rectum</a:t>
            </a:r>
            <a:r>
              <a:rPr lang="tr-TR" sz="1600" b="1" dirty="0">
                <a:latin typeface="Garamond" panose="02020404030301010803" pitchFamily="18" charset="0"/>
              </a:rPr>
              <a:t> (Rektum), </a:t>
            </a:r>
            <a:r>
              <a:rPr lang="tr-TR" sz="1600" b="1" dirty="0" err="1">
                <a:latin typeface="Garamond" panose="02020404030301010803" pitchFamily="18" charset="0"/>
              </a:rPr>
              <a:t>proctos</a:t>
            </a:r>
            <a:r>
              <a:rPr lang="tr-TR" sz="1600" b="1" dirty="0">
                <a:latin typeface="Garamond" panose="02020404030301010803" pitchFamily="18" charset="0"/>
              </a:rPr>
              <a:t> (</a:t>
            </a:r>
            <a:r>
              <a:rPr lang="tr-TR" sz="1600" b="1" dirty="0" err="1">
                <a:latin typeface="Garamond" panose="02020404030301010803" pitchFamily="18" charset="0"/>
              </a:rPr>
              <a:t>proktos</a:t>
            </a:r>
            <a:r>
              <a:rPr lang="tr-TR" sz="1600" b="1" dirty="0">
                <a:latin typeface="Garamond" panose="02020404030301010803" pitchFamily="18" charset="0"/>
              </a:rPr>
              <a:t>) : </a:t>
            </a:r>
            <a:r>
              <a:rPr lang="tr-TR" sz="1600" dirty="0">
                <a:latin typeface="Garamond" panose="02020404030301010803" pitchFamily="18" charset="0"/>
              </a:rPr>
              <a:t>Düz bağırsak, kalın bağırsağın son parçası. </a:t>
            </a:r>
            <a:r>
              <a:rPr lang="tr-TR" sz="1600" dirty="0" err="1">
                <a:latin typeface="Garamond" panose="02020404030301010803" pitchFamily="18" charset="0"/>
              </a:rPr>
              <a:t>Pelvis</a:t>
            </a:r>
            <a:r>
              <a:rPr lang="tr-TR" sz="1600" dirty="0">
                <a:latin typeface="Garamond" panose="02020404030301010803" pitchFamily="18" charset="0"/>
              </a:rPr>
              <a:t> boşluğunda bulunur.</a:t>
            </a:r>
          </a:p>
          <a:p>
            <a:endParaRPr lang="tr-TR" sz="1600" dirty="0">
              <a:latin typeface="Garamond" panose="02020404030301010803" pitchFamily="18" charset="0"/>
            </a:endParaRPr>
          </a:p>
          <a:p>
            <a:r>
              <a:rPr lang="tr-TR" sz="1600" b="1" dirty="0" err="1">
                <a:latin typeface="Garamond" panose="02020404030301010803" pitchFamily="18" charset="0"/>
              </a:rPr>
              <a:t>Canalis</a:t>
            </a:r>
            <a:r>
              <a:rPr lang="tr-TR" sz="1600" b="1" dirty="0">
                <a:latin typeface="Garamond" panose="02020404030301010803" pitchFamily="18" charset="0"/>
              </a:rPr>
              <a:t> </a:t>
            </a:r>
            <a:r>
              <a:rPr lang="tr-TR" sz="1600" b="1" dirty="0" err="1">
                <a:latin typeface="Garamond" panose="02020404030301010803" pitchFamily="18" charset="0"/>
              </a:rPr>
              <a:t>analis</a:t>
            </a:r>
            <a:r>
              <a:rPr lang="tr-TR" sz="1600" b="1" dirty="0">
                <a:latin typeface="Garamond" panose="02020404030301010803" pitchFamily="18" charset="0"/>
              </a:rPr>
              <a:t> (</a:t>
            </a:r>
            <a:r>
              <a:rPr lang="tr-TR" sz="1600" b="1" dirty="0" err="1">
                <a:latin typeface="Garamond" panose="02020404030301010803" pitchFamily="18" charset="0"/>
              </a:rPr>
              <a:t>Kanalis</a:t>
            </a:r>
            <a:r>
              <a:rPr lang="tr-TR" sz="1600" b="1" dirty="0">
                <a:latin typeface="Garamond" panose="02020404030301010803" pitchFamily="18" charset="0"/>
              </a:rPr>
              <a:t> </a:t>
            </a:r>
            <a:r>
              <a:rPr lang="tr-TR" sz="1600" b="1" dirty="0" err="1">
                <a:latin typeface="Garamond" panose="02020404030301010803" pitchFamily="18" charset="0"/>
              </a:rPr>
              <a:t>analis</a:t>
            </a:r>
            <a:r>
              <a:rPr lang="tr-TR" sz="1600" b="1" dirty="0">
                <a:latin typeface="Garamond" panose="02020404030301010803" pitchFamily="18" charset="0"/>
              </a:rPr>
              <a:t>) : </a:t>
            </a:r>
            <a:r>
              <a:rPr lang="tr-TR" sz="1600" dirty="0">
                <a:latin typeface="Garamond" panose="02020404030301010803" pitchFamily="18" charset="0"/>
              </a:rPr>
              <a:t>Anal kanal. Rektumla anüs arasındaki küçük kanal. Bu bölgede bağ doku içinde </a:t>
            </a:r>
            <a:r>
              <a:rPr lang="tr-TR" sz="1600" dirty="0" err="1">
                <a:latin typeface="Garamond" panose="02020404030301010803" pitchFamily="18" charset="0"/>
              </a:rPr>
              <a:t>ven</a:t>
            </a:r>
            <a:r>
              <a:rPr lang="tr-TR" sz="1600" dirty="0">
                <a:latin typeface="Garamond" panose="02020404030301010803" pitchFamily="18" charset="0"/>
              </a:rPr>
              <a:t> </a:t>
            </a:r>
            <a:r>
              <a:rPr lang="tr-TR" sz="1600" dirty="0" err="1">
                <a:latin typeface="Garamond" panose="02020404030301010803" pitchFamily="18" charset="0"/>
              </a:rPr>
              <a:t>pleksusları</a:t>
            </a:r>
            <a:r>
              <a:rPr lang="tr-TR" sz="1600" dirty="0">
                <a:latin typeface="Garamond" panose="02020404030301010803" pitchFamily="18" charset="0"/>
              </a:rPr>
              <a:t> boldur.</a:t>
            </a:r>
          </a:p>
          <a:p>
            <a:pPr marL="0" indent="0">
              <a:buNone/>
            </a:pPr>
            <a:r>
              <a:rPr lang="tr-TR" sz="1600" dirty="0">
                <a:latin typeface="Garamond" panose="02020404030301010803" pitchFamily="18" charset="0"/>
              </a:rPr>
              <a:t>                                                                                                                                                  (26)</a:t>
            </a:r>
          </a:p>
          <a:p>
            <a:r>
              <a:rPr lang="tr-TR" sz="1600" b="1" dirty="0" err="1">
                <a:latin typeface="Garamond" panose="02020404030301010803" pitchFamily="18" charset="0"/>
              </a:rPr>
              <a:t>Anus</a:t>
            </a:r>
            <a:r>
              <a:rPr lang="tr-TR" sz="1600" b="1" dirty="0">
                <a:latin typeface="Garamond" panose="02020404030301010803" pitchFamily="18" charset="0"/>
              </a:rPr>
              <a:t> (Anüs): </a:t>
            </a:r>
            <a:r>
              <a:rPr lang="tr-TR" sz="1600" dirty="0">
                <a:latin typeface="Garamond" panose="02020404030301010803" pitchFamily="18" charset="0"/>
              </a:rPr>
              <a:t>Sindirim borusunun en altta dışa açıldığı belik. Burada </a:t>
            </a:r>
            <a:r>
              <a:rPr lang="tr-TR" sz="1600" dirty="0" err="1">
                <a:latin typeface="Garamond" panose="02020404030301010803" pitchFamily="18" charset="0"/>
              </a:rPr>
              <a:t>epitel</a:t>
            </a:r>
            <a:r>
              <a:rPr lang="tr-TR" sz="1600" dirty="0">
                <a:latin typeface="Garamond" panose="02020404030301010803" pitchFamily="18" charset="0"/>
              </a:rPr>
              <a:t> çok katlı yassı </a:t>
            </a:r>
            <a:r>
              <a:rPr lang="tr-TR" sz="1600" dirty="0" err="1">
                <a:latin typeface="Garamond" panose="02020404030301010803" pitchFamily="18" charset="0"/>
              </a:rPr>
              <a:t>epitele</a:t>
            </a:r>
            <a:r>
              <a:rPr lang="tr-TR" sz="1600" dirty="0">
                <a:latin typeface="Garamond" panose="02020404030301010803" pitchFamily="18" charset="0"/>
              </a:rPr>
              <a:t> dönüşmüştür</a:t>
            </a:r>
          </a:p>
          <a:p>
            <a:endParaRPr lang="tr-TR" sz="1600" dirty="0">
              <a:latin typeface="Garamond" panose="02020404030301010803" pitchFamily="18" charset="0"/>
            </a:endParaRPr>
          </a:p>
          <a:p>
            <a:r>
              <a:rPr lang="tr-TR" sz="1600" b="1" dirty="0" err="1">
                <a:latin typeface="Garamond" panose="02020404030301010803" pitchFamily="18" charset="0"/>
              </a:rPr>
              <a:t>Mesenterium</a:t>
            </a:r>
            <a:r>
              <a:rPr lang="tr-TR" sz="1600" b="1" dirty="0">
                <a:latin typeface="Garamond" panose="02020404030301010803" pitchFamily="18" charset="0"/>
              </a:rPr>
              <a:t> (</a:t>
            </a:r>
            <a:r>
              <a:rPr lang="tr-TR" sz="1600" b="1" dirty="0" err="1">
                <a:latin typeface="Garamond" panose="02020404030301010803" pitchFamily="18" charset="0"/>
              </a:rPr>
              <a:t>Mezenteryum</a:t>
            </a:r>
            <a:r>
              <a:rPr lang="tr-TR" sz="1600" b="1" dirty="0">
                <a:latin typeface="Garamond" panose="02020404030301010803" pitchFamily="18" charset="0"/>
              </a:rPr>
              <a:t>) : </a:t>
            </a:r>
            <a:r>
              <a:rPr lang="tr-TR" sz="1600" dirty="0">
                <a:latin typeface="Garamond" panose="02020404030301010803" pitchFamily="18" charset="0"/>
              </a:rPr>
              <a:t>Bağırsakları karın arka duvarına bağlayan askı, bağırsak askısı.</a:t>
            </a:r>
          </a:p>
          <a:p>
            <a:endParaRPr lang="tr-TR" sz="1600" dirty="0">
              <a:latin typeface="Garamond" panose="02020404030301010803" pitchFamily="18" charset="0"/>
            </a:endParaRPr>
          </a:p>
          <a:p>
            <a:r>
              <a:rPr lang="tr-TR" sz="1600" b="1" dirty="0" err="1">
                <a:latin typeface="Garamond" panose="02020404030301010803" pitchFamily="18" charset="0"/>
              </a:rPr>
              <a:t>Peritoneum</a:t>
            </a:r>
            <a:r>
              <a:rPr lang="tr-TR" sz="1600" b="1" dirty="0">
                <a:latin typeface="Garamond" panose="02020404030301010803" pitchFamily="18" charset="0"/>
              </a:rPr>
              <a:t> (Periton): </a:t>
            </a:r>
            <a:r>
              <a:rPr lang="tr-TR" sz="1600" dirty="0">
                <a:latin typeface="Garamond" panose="02020404030301010803" pitchFamily="18" charset="0"/>
              </a:rPr>
              <a:t>Karın zarı                                                                                          (27)</a:t>
            </a:r>
          </a:p>
        </p:txBody>
      </p:sp>
      <p:pic>
        <p:nvPicPr>
          <p:cNvPr id="5" name="Resim 4">
            <a:extLst>
              <a:ext uri="{FF2B5EF4-FFF2-40B4-BE49-F238E27FC236}">
                <a16:creationId xmlns:a16="http://schemas.microsoft.com/office/drawing/2014/main" xmlns="" id="{DDEA3E5F-0FCD-4C6B-BF8C-B6F7F40EB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966" y="365125"/>
            <a:ext cx="3391383" cy="4380089"/>
          </a:xfrm>
          <a:prstGeom prst="rect">
            <a:avLst/>
          </a:prstGeom>
        </p:spPr>
      </p:pic>
      <p:pic>
        <p:nvPicPr>
          <p:cNvPr id="7" name="Resim 6">
            <a:extLst>
              <a:ext uri="{FF2B5EF4-FFF2-40B4-BE49-F238E27FC236}">
                <a16:creationId xmlns:a16="http://schemas.microsoft.com/office/drawing/2014/main" xmlns="" id="{35DB6640-10EB-4099-A5C8-D3C166D82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7344" y="4921352"/>
            <a:ext cx="2714625" cy="1685925"/>
          </a:xfrm>
          <a:prstGeom prst="rect">
            <a:avLst/>
          </a:prstGeom>
        </p:spPr>
      </p:pic>
      <p:sp>
        <p:nvSpPr>
          <p:cNvPr id="4" name="Sağ Ok 3"/>
          <p:cNvSpPr/>
          <p:nvPr/>
        </p:nvSpPr>
        <p:spPr>
          <a:xfrm rot="13563653">
            <a:off x="10196464" y="4073930"/>
            <a:ext cx="471948" cy="15010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2502125">
            <a:off x="10032265" y="750255"/>
            <a:ext cx="629264" cy="2056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rot="10586363">
            <a:off x="10220178" y="5786103"/>
            <a:ext cx="707922" cy="19991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0019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6019" y="284934"/>
            <a:ext cx="10515600" cy="1690688"/>
          </a:xfrm>
        </p:spPr>
        <p:txBody>
          <a:bodyPr/>
          <a:lstStyle/>
          <a:p>
            <a:r>
              <a:rPr lang="tr-TR" dirty="0">
                <a:latin typeface="Garamond" panose="02020404030301010803" pitchFamily="18" charset="0"/>
              </a:rPr>
              <a:t>Büyük Sindirim Bezleri</a:t>
            </a:r>
          </a:p>
        </p:txBody>
      </p:sp>
      <p:sp>
        <p:nvSpPr>
          <p:cNvPr id="3" name="İçerik Yer Tutucusu 2"/>
          <p:cNvSpPr>
            <a:spLocks noGrp="1"/>
          </p:cNvSpPr>
          <p:nvPr>
            <p:ph idx="1"/>
          </p:nvPr>
        </p:nvSpPr>
        <p:spPr>
          <a:xfrm>
            <a:off x="838200" y="1483117"/>
            <a:ext cx="7728155" cy="5201264"/>
          </a:xfrm>
        </p:spPr>
        <p:txBody>
          <a:bodyPr>
            <a:normAutofit fontScale="92500" lnSpcReduction="20000"/>
          </a:bodyPr>
          <a:lstStyle/>
          <a:p>
            <a:pPr marL="0" indent="0">
              <a:buNone/>
            </a:pPr>
            <a:r>
              <a:rPr lang="tr-TR" sz="1600" b="1" dirty="0">
                <a:latin typeface="Garamond" panose="02020404030301010803" pitchFamily="18" charset="0"/>
              </a:rPr>
              <a:t>* </a:t>
            </a:r>
            <a:r>
              <a:rPr lang="tr-TR" sz="1600" b="1" dirty="0" err="1">
                <a:latin typeface="Garamond" panose="02020404030301010803" pitchFamily="18" charset="0"/>
              </a:rPr>
              <a:t>Hepar</a:t>
            </a:r>
            <a:r>
              <a:rPr lang="tr-TR" sz="1600" b="1" dirty="0">
                <a:latin typeface="Garamond" panose="02020404030301010803" pitchFamily="18" charset="0"/>
              </a:rPr>
              <a:t> (</a:t>
            </a:r>
            <a:r>
              <a:rPr lang="tr-TR" sz="1600" b="1" dirty="0" err="1">
                <a:latin typeface="Garamond" panose="02020404030301010803" pitchFamily="18" charset="0"/>
              </a:rPr>
              <a:t>Hepar</a:t>
            </a:r>
            <a:r>
              <a:rPr lang="tr-TR" sz="1600" b="1" dirty="0">
                <a:latin typeface="Garamond" panose="02020404030301010803" pitchFamily="18" charset="0"/>
              </a:rPr>
              <a:t>) :</a:t>
            </a:r>
            <a:r>
              <a:rPr lang="tr-TR" sz="1600" dirty="0">
                <a:latin typeface="Garamond" panose="02020404030301010803" pitchFamily="18" charset="0"/>
              </a:rPr>
              <a:t> Karaciğer. Vücudun en büyük bezi. Karın boşluğunda diyaframa altında sağ üst tarafta bulunur.</a:t>
            </a:r>
          </a:p>
          <a:p>
            <a:pPr marL="0" indent="0">
              <a:buNone/>
            </a:pPr>
            <a:endParaRPr lang="tr-TR" sz="1600" dirty="0">
              <a:latin typeface="Garamond" panose="02020404030301010803" pitchFamily="18" charset="0"/>
            </a:endParaRPr>
          </a:p>
          <a:p>
            <a:pPr marL="0" indent="0">
              <a:buNone/>
            </a:pPr>
            <a:r>
              <a:rPr lang="tr-TR" sz="1600" dirty="0">
                <a:latin typeface="Garamond" panose="02020404030301010803" pitchFamily="18" charset="0"/>
              </a:rPr>
              <a:t>                                                                                                                                                    (28)</a:t>
            </a: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Hepatocytus</a:t>
            </a:r>
            <a:r>
              <a:rPr lang="tr-TR" sz="1600" b="1" dirty="0">
                <a:latin typeface="Garamond" panose="02020404030301010803" pitchFamily="18" charset="0"/>
              </a:rPr>
              <a:t> (</a:t>
            </a:r>
            <a:r>
              <a:rPr lang="tr-TR" sz="1600" b="1" dirty="0" err="1">
                <a:latin typeface="Garamond" panose="02020404030301010803" pitchFamily="18" charset="0"/>
              </a:rPr>
              <a:t>Hepatosit</a:t>
            </a:r>
            <a:r>
              <a:rPr lang="tr-TR" sz="1600" b="1" dirty="0">
                <a:latin typeface="Garamond" panose="02020404030301010803" pitchFamily="18" charset="0"/>
              </a:rPr>
              <a:t>) : </a:t>
            </a:r>
            <a:r>
              <a:rPr lang="tr-TR" sz="1600" dirty="0">
                <a:latin typeface="Garamond" panose="02020404030301010803" pitchFamily="18" charset="0"/>
              </a:rPr>
              <a:t>Karaciğer hücresi</a:t>
            </a:r>
          </a:p>
          <a:p>
            <a:pPr marL="0" indent="0">
              <a:buNone/>
            </a:pPr>
            <a:endParaRPr lang="tr-TR" sz="1600" dirty="0">
              <a:latin typeface="Garamond" panose="02020404030301010803" pitchFamily="18" charset="0"/>
            </a:endParaRPr>
          </a:p>
          <a:p>
            <a:pPr marL="0" indent="0">
              <a:buNone/>
            </a:pPr>
            <a:endParaRPr lang="tr-TR" sz="1600" dirty="0">
              <a:latin typeface="Garamond" panose="02020404030301010803" pitchFamily="18" charset="0"/>
            </a:endParaRP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Stroma</a:t>
            </a:r>
            <a:r>
              <a:rPr lang="tr-TR" sz="1600" b="1" dirty="0">
                <a:latin typeface="Garamond" panose="02020404030301010803" pitchFamily="18" charset="0"/>
              </a:rPr>
              <a:t> (</a:t>
            </a:r>
            <a:r>
              <a:rPr lang="tr-TR" sz="1600" b="1" dirty="0" err="1">
                <a:latin typeface="Garamond" panose="02020404030301010803" pitchFamily="18" charset="0"/>
              </a:rPr>
              <a:t>Stroma</a:t>
            </a:r>
            <a:r>
              <a:rPr lang="tr-TR" sz="1600" b="1" dirty="0">
                <a:latin typeface="Garamond" panose="02020404030301010803" pitchFamily="18" charset="0"/>
              </a:rPr>
              <a:t>) : </a:t>
            </a:r>
            <a:r>
              <a:rPr lang="tr-TR" sz="1600" dirty="0">
                <a:latin typeface="Garamond" panose="02020404030301010803" pitchFamily="18" charset="0"/>
              </a:rPr>
              <a:t>Karaciğer </a:t>
            </a:r>
            <a:r>
              <a:rPr lang="tr-TR" sz="1600" dirty="0" err="1">
                <a:latin typeface="Garamond" panose="02020404030301010803" pitchFamily="18" charset="0"/>
              </a:rPr>
              <a:t>lobulusları</a:t>
            </a:r>
            <a:r>
              <a:rPr lang="tr-TR" sz="1600" dirty="0">
                <a:latin typeface="Garamond" panose="02020404030301010803" pitchFamily="18" charset="0"/>
              </a:rPr>
              <a:t> arasındaki bağ doku.</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(29)</a:t>
            </a: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Parenchyma</a:t>
            </a:r>
            <a:r>
              <a:rPr lang="tr-TR" sz="1600" b="1" dirty="0">
                <a:latin typeface="Garamond" panose="02020404030301010803" pitchFamily="18" charset="0"/>
              </a:rPr>
              <a:t> (</a:t>
            </a:r>
            <a:r>
              <a:rPr lang="tr-TR" sz="1600" b="1" dirty="0" err="1">
                <a:latin typeface="Garamond" panose="02020404030301010803" pitchFamily="18" charset="0"/>
              </a:rPr>
              <a:t>Parenkima</a:t>
            </a:r>
            <a:r>
              <a:rPr lang="tr-TR" sz="1600" b="1" dirty="0">
                <a:latin typeface="Garamond" panose="02020404030301010803" pitchFamily="18" charset="0"/>
              </a:rPr>
              <a:t>) : </a:t>
            </a:r>
            <a:r>
              <a:rPr lang="tr-TR" sz="1600" dirty="0">
                <a:latin typeface="Garamond" panose="02020404030301010803" pitchFamily="18" charset="0"/>
              </a:rPr>
              <a:t>Karaciğerin karaciğer hücrelerinden yapılmış işlevsel kısmı.</a:t>
            </a:r>
          </a:p>
          <a:p>
            <a:pPr marL="0" indent="0">
              <a:buNone/>
            </a:pPr>
            <a:endParaRPr lang="tr-TR" sz="1600" dirty="0">
              <a:latin typeface="Garamond" panose="02020404030301010803" pitchFamily="18" charset="0"/>
            </a:endParaRPr>
          </a:p>
          <a:p>
            <a:pPr marL="0" indent="0">
              <a:buNone/>
            </a:pPr>
            <a:endParaRPr lang="tr-TR" sz="1600" dirty="0">
              <a:latin typeface="Garamond" panose="02020404030301010803" pitchFamily="18" charset="0"/>
            </a:endParaRP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Ductus</a:t>
            </a:r>
            <a:r>
              <a:rPr lang="tr-TR" sz="1600" b="1" dirty="0">
                <a:latin typeface="Garamond" panose="02020404030301010803" pitchFamily="18" charset="0"/>
              </a:rPr>
              <a:t> </a:t>
            </a:r>
            <a:r>
              <a:rPr lang="tr-TR" sz="1600" b="1" dirty="0" err="1">
                <a:latin typeface="Garamond" panose="02020404030301010803" pitchFamily="18" charset="0"/>
              </a:rPr>
              <a:t>hepaticus</a:t>
            </a:r>
            <a:r>
              <a:rPr lang="tr-TR" sz="1600" b="1" dirty="0">
                <a:latin typeface="Garamond" panose="02020404030301010803" pitchFamily="18" charset="0"/>
              </a:rPr>
              <a:t> </a:t>
            </a:r>
            <a:r>
              <a:rPr lang="tr-TR" sz="1600" b="1" dirty="0" err="1">
                <a:latin typeface="Garamond" panose="02020404030301010803" pitchFamily="18" charset="0"/>
              </a:rPr>
              <a:t>communis</a:t>
            </a:r>
            <a:r>
              <a:rPr lang="tr-TR" sz="1600" b="1" dirty="0">
                <a:latin typeface="Garamond" panose="02020404030301010803" pitchFamily="18" charset="0"/>
              </a:rPr>
              <a:t> (</a:t>
            </a:r>
            <a:r>
              <a:rPr lang="tr-TR" sz="1600" b="1" dirty="0" err="1">
                <a:latin typeface="Garamond" panose="02020404030301010803" pitchFamily="18" charset="0"/>
              </a:rPr>
              <a:t>Duktus</a:t>
            </a:r>
            <a:r>
              <a:rPr lang="tr-TR" sz="1600" b="1" dirty="0">
                <a:latin typeface="Garamond" panose="02020404030301010803" pitchFamily="18" charset="0"/>
              </a:rPr>
              <a:t> </a:t>
            </a:r>
            <a:r>
              <a:rPr lang="tr-TR" sz="1600" b="1" dirty="0" err="1">
                <a:latin typeface="Garamond" panose="02020404030301010803" pitchFamily="18" charset="0"/>
              </a:rPr>
              <a:t>hepatikus</a:t>
            </a:r>
            <a:r>
              <a:rPr lang="tr-TR" sz="1600" b="1" dirty="0">
                <a:latin typeface="Garamond" panose="02020404030301010803" pitchFamily="18" charset="0"/>
              </a:rPr>
              <a:t> </a:t>
            </a:r>
            <a:r>
              <a:rPr lang="tr-TR" sz="1600" b="1" dirty="0" err="1">
                <a:latin typeface="Garamond" panose="02020404030301010803" pitchFamily="18" charset="0"/>
              </a:rPr>
              <a:t>kommunis</a:t>
            </a:r>
            <a:r>
              <a:rPr lang="tr-TR" sz="1600" b="1" dirty="0">
                <a:latin typeface="Garamond" panose="02020404030301010803" pitchFamily="18" charset="0"/>
              </a:rPr>
              <a:t>) : </a:t>
            </a:r>
            <a:r>
              <a:rPr lang="tr-TR" sz="1600" dirty="0">
                <a:latin typeface="Garamond" panose="02020404030301010803" pitchFamily="18" charset="0"/>
              </a:rPr>
              <a:t>Karaciğerden dışarıya giden ana safra kanalı.</a:t>
            </a:r>
          </a:p>
          <a:p>
            <a:pPr marL="0" indent="0">
              <a:buNone/>
            </a:pPr>
            <a:endParaRPr lang="tr-TR" sz="1600" dirty="0">
              <a:latin typeface="Garamond" panose="02020404030301010803" pitchFamily="18" charset="0"/>
            </a:endParaRP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(30)</a:t>
            </a:r>
          </a:p>
        </p:txBody>
      </p:sp>
      <p:pic>
        <p:nvPicPr>
          <p:cNvPr id="5" name="Resim 4">
            <a:extLst>
              <a:ext uri="{FF2B5EF4-FFF2-40B4-BE49-F238E27FC236}">
                <a16:creationId xmlns:a16="http://schemas.microsoft.com/office/drawing/2014/main" xmlns="" id="{221CFAAB-C8B4-4FF2-8AB9-E31AF4A82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355" y="845345"/>
            <a:ext cx="3262136" cy="1988711"/>
          </a:xfrm>
          <a:prstGeom prst="rect">
            <a:avLst/>
          </a:prstGeom>
        </p:spPr>
      </p:pic>
      <p:pic>
        <p:nvPicPr>
          <p:cNvPr id="7" name="Resim 6">
            <a:extLst>
              <a:ext uri="{FF2B5EF4-FFF2-40B4-BE49-F238E27FC236}">
                <a16:creationId xmlns:a16="http://schemas.microsoft.com/office/drawing/2014/main" xmlns="" id="{780563C5-571F-4346-AAAD-41ABED352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280" y="3139852"/>
            <a:ext cx="2962275" cy="1543050"/>
          </a:xfrm>
          <a:prstGeom prst="rect">
            <a:avLst/>
          </a:prstGeom>
        </p:spPr>
      </p:pic>
      <p:pic>
        <p:nvPicPr>
          <p:cNvPr id="9" name="Resim 8">
            <a:extLst>
              <a:ext uri="{FF2B5EF4-FFF2-40B4-BE49-F238E27FC236}">
                <a16:creationId xmlns:a16="http://schemas.microsoft.com/office/drawing/2014/main" xmlns="" id="{41BD1F6D-DC68-487A-A88E-15E4036FE7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7765" y="4859730"/>
            <a:ext cx="3330726" cy="1988711"/>
          </a:xfrm>
          <a:prstGeom prst="rect">
            <a:avLst/>
          </a:prstGeom>
        </p:spPr>
      </p:pic>
      <p:sp>
        <p:nvSpPr>
          <p:cNvPr id="4" name="Sağ Ok 3"/>
          <p:cNvSpPr/>
          <p:nvPr/>
        </p:nvSpPr>
        <p:spPr>
          <a:xfrm>
            <a:off x="7799675" y="3686215"/>
            <a:ext cx="698090" cy="16067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12599399">
            <a:off x="9916641" y="6007781"/>
            <a:ext cx="819158" cy="24856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rot="1828488">
            <a:off x="9360310" y="1061567"/>
            <a:ext cx="658761" cy="1374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6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55292"/>
            <a:ext cx="10515600" cy="1325563"/>
          </a:xfrm>
        </p:spPr>
        <p:txBody>
          <a:bodyPr/>
          <a:lstStyle/>
          <a:p>
            <a:r>
              <a:rPr lang="tr-TR" dirty="0">
                <a:latin typeface="Garamond" panose="02020404030301010803" pitchFamily="18" charset="0"/>
              </a:rPr>
              <a:t>Büyük Sindirim Bezleri</a:t>
            </a:r>
          </a:p>
        </p:txBody>
      </p:sp>
      <p:sp>
        <p:nvSpPr>
          <p:cNvPr id="3" name="İçerik Yer Tutucusu 2"/>
          <p:cNvSpPr>
            <a:spLocks noGrp="1"/>
          </p:cNvSpPr>
          <p:nvPr>
            <p:ph idx="1"/>
          </p:nvPr>
        </p:nvSpPr>
        <p:spPr>
          <a:xfrm>
            <a:off x="838200" y="1825624"/>
            <a:ext cx="7361903" cy="4948801"/>
          </a:xfrm>
        </p:spPr>
        <p:txBody>
          <a:bodyPr>
            <a:normAutofit lnSpcReduction="10000"/>
          </a:bodyPr>
          <a:lstStyle/>
          <a:p>
            <a:r>
              <a:rPr lang="tr-TR" sz="1600" b="1" dirty="0" err="1">
                <a:latin typeface="Garamond" panose="02020404030301010803" pitchFamily="18" charset="0"/>
              </a:rPr>
              <a:t>Vesica</a:t>
            </a:r>
            <a:r>
              <a:rPr lang="tr-TR" sz="1600" b="1" dirty="0">
                <a:latin typeface="Garamond" panose="02020404030301010803" pitchFamily="18" charset="0"/>
              </a:rPr>
              <a:t> </a:t>
            </a:r>
            <a:r>
              <a:rPr lang="tr-TR" sz="1600" b="1" dirty="0" err="1">
                <a:latin typeface="Garamond" panose="02020404030301010803" pitchFamily="18" charset="0"/>
              </a:rPr>
              <a:t>fellea</a:t>
            </a:r>
            <a:r>
              <a:rPr lang="tr-TR" sz="1600" b="1" dirty="0">
                <a:latin typeface="Garamond" panose="02020404030301010803" pitchFamily="18" charset="0"/>
              </a:rPr>
              <a:t>, </a:t>
            </a:r>
            <a:r>
              <a:rPr lang="tr-TR" sz="1600" b="1" dirty="0" err="1">
                <a:latin typeface="Garamond" panose="02020404030301010803" pitchFamily="18" charset="0"/>
              </a:rPr>
              <a:t>vesica</a:t>
            </a:r>
            <a:r>
              <a:rPr lang="tr-TR" sz="1600" b="1" dirty="0">
                <a:latin typeface="Garamond" panose="02020404030301010803" pitchFamily="18" charset="0"/>
              </a:rPr>
              <a:t> </a:t>
            </a:r>
            <a:r>
              <a:rPr lang="tr-TR" sz="1600" b="1" dirty="0" err="1">
                <a:latin typeface="Garamond" panose="02020404030301010803" pitchFamily="18" charset="0"/>
              </a:rPr>
              <a:t>biliaris</a:t>
            </a:r>
            <a:r>
              <a:rPr lang="tr-TR" sz="1600" b="1" dirty="0">
                <a:latin typeface="Garamond" panose="02020404030301010803" pitchFamily="18" charset="0"/>
              </a:rPr>
              <a:t> (</a:t>
            </a:r>
            <a:r>
              <a:rPr lang="tr-TR" sz="1600" b="1" dirty="0" err="1">
                <a:latin typeface="Garamond" panose="02020404030301010803" pitchFamily="18" charset="0"/>
              </a:rPr>
              <a:t>Vezika</a:t>
            </a:r>
            <a:r>
              <a:rPr lang="tr-TR" sz="1600" b="1" dirty="0">
                <a:latin typeface="Garamond" panose="02020404030301010803" pitchFamily="18" charset="0"/>
              </a:rPr>
              <a:t> </a:t>
            </a:r>
            <a:r>
              <a:rPr lang="tr-TR" sz="1600" b="1" dirty="0" err="1">
                <a:latin typeface="Garamond" panose="02020404030301010803" pitchFamily="18" charset="0"/>
              </a:rPr>
              <a:t>fella</a:t>
            </a:r>
            <a:r>
              <a:rPr lang="tr-TR" sz="1600" b="1" dirty="0">
                <a:latin typeface="Garamond" panose="02020404030301010803" pitchFamily="18" charset="0"/>
              </a:rPr>
              <a:t>, </a:t>
            </a:r>
            <a:r>
              <a:rPr lang="tr-TR" sz="1600" b="1" dirty="0" err="1">
                <a:latin typeface="Garamond" panose="02020404030301010803" pitchFamily="18" charset="0"/>
              </a:rPr>
              <a:t>vezika</a:t>
            </a:r>
            <a:r>
              <a:rPr lang="tr-TR" sz="1600" b="1" dirty="0">
                <a:latin typeface="Garamond" panose="02020404030301010803" pitchFamily="18" charset="0"/>
              </a:rPr>
              <a:t> </a:t>
            </a:r>
            <a:r>
              <a:rPr lang="tr-TR" sz="1600" b="1" dirty="0" err="1">
                <a:latin typeface="Garamond" panose="02020404030301010803" pitchFamily="18" charset="0"/>
              </a:rPr>
              <a:t>bilyaris</a:t>
            </a:r>
            <a:r>
              <a:rPr lang="tr-TR" sz="1600" b="1" dirty="0">
                <a:latin typeface="Garamond" panose="02020404030301010803" pitchFamily="18" charset="0"/>
              </a:rPr>
              <a:t>) : </a:t>
            </a:r>
            <a:r>
              <a:rPr lang="tr-TR" sz="1600" dirty="0">
                <a:latin typeface="Garamond" panose="02020404030301010803" pitchFamily="18" charset="0"/>
              </a:rPr>
              <a:t>Safra kesesi</a:t>
            </a:r>
          </a:p>
          <a:p>
            <a:endParaRPr lang="tr-TR" sz="1600" dirty="0">
              <a:latin typeface="Garamond" panose="02020404030301010803" pitchFamily="18" charset="0"/>
            </a:endParaRPr>
          </a:p>
          <a:p>
            <a:r>
              <a:rPr lang="tr-TR" sz="1600" b="1" dirty="0" err="1">
                <a:latin typeface="Garamond" panose="02020404030301010803" pitchFamily="18" charset="0"/>
              </a:rPr>
              <a:t>Cholecyst</a:t>
            </a:r>
            <a:r>
              <a:rPr lang="tr-TR" sz="1600" b="1" dirty="0">
                <a:latin typeface="Garamond" panose="02020404030301010803" pitchFamily="18" charset="0"/>
              </a:rPr>
              <a:t> (</a:t>
            </a:r>
            <a:r>
              <a:rPr lang="tr-TR" sz="1600" b="1" dirty="0" err="1">
                <a:latin typeface="Garamond" panose="02020404030301010803" pitchFamily="18" charset="0"/>
              </a:rPr>
              <a:t>Kolesist</a:t>
            </a:r>
            <a:r>
              <a:rPr lang="tr-TR" sz="1600" b="1" dirty="0">
                <a:latin typeface="Garamond" panose="02020404030301010803" pitchFamily="18" charset="0"/>
              </a:rPr>
              <a:t>):</a:t>
            </a:r>
            <a:r>
              <a:rPr lang="tr-TR" sz="1600" dirty="0">
                <a:latin typeface="Garamond" panose="02020404030301010803" pitchFamily="18" charset="0"/>
              </a:rPr>
              <a:t> Safra kesesi</a:t>
            </a:r>
          </a:p>
          <a:p>
            <a:endParaRPr lang="tr-TR" sz="1600" dirty="0">
              <a:latin typeface="Garamond" panose="02020404030301010803" pitchFamily="18" charset="0"/>
            </a:endParaRPr>
          </a:p>
          <a:p>
            <a:r>
              <a:rPr lang="tr-TR" sz="1600" b="1" dirty="0" err="1">
                <a:latin typeface="Garamond" panose="02020404030301010803" pitchFamily="18" charset="0"/>
              </a:rPr>
              <a:t>Ductus</a:t>
            </a:r>
            <a:r>
              <a:rPr lang="tr-TR" sz="1600" b="1" dirty="0">
                <a:latin typeface="Garamond" panose="02020404030301010803" pitchFamily="18" charset="0"/>
              </a:rPr>
              <a:t> </a:t>
            </a:r>
            <a:r>
              <a:rPr lang="tr-TR" sz="1600" b="1" dirty="0" err="1">
                <a:latin typeface="Garamond" panose="02020404030301010803" pitchFamily="18" charset="0"/>
              </a:rPr>
              <a:t>cysticus</a:t>
            </a:r>
            <a:r>
              <a:rPr lang="tr-TR" sz="1600" b="1" dirty="0">
                <a:latin typeface="Garamond" panose="02020404030301010803" pitchFamily="18" charset="0"/>
              </a:rPr>
              <a:t> (</a:t>
            </a:r>
            <a:r>
              <a:rPr lang="tr-TR" sz="1600" b="1" dirty="0" err="1">
                <a:latin typeface="Garamond" panose="02020404030301010803" pitchFamily="18" charset="0"/>
              </a:rPr>
              <a:t>Duktus</a:t>
            </a:r>
            <a:r>
              <a:rPr lang="tr-TR" sz="1600" b="1" dirty="0">
                <a:latin typeface="Garamond" panose="02020404030301010803" pitchFamily="18" charset="0"/>
              </a:rPr>
              <a:t> </a:t>
            </a:r>
            <a:r>
              <a:rPr lang="tr-TR" sz="1600" b="1" dirty="0" err="1">
                <a:latin typeface="Garamond" panose="02020404030301010803" pitchFamily="18" charset="0"/>
              </a:rPr>
              <a:t>sistikus</a:t>
            </a:r>
            <a:r>
              <a:rPr lang="tr-TR" sz="1600" b="1" dirty="0">
                <a:latin typeface="Garamond" panose="02020404030301010803" pitchFamily="18" charset="0"/>
              </a:rPr>
              <a:t>) : </a:t>
            </a:r>
            <a:r>
              <a:rPr lang="tr-TR" sz="1600" dirty="0">
                <a:latin typeface="Garamond" panose="02020404030301010803" pitchFamily="18" charset="0"/>
              </a:rPr>
              <a:t>Safra</a:t>
            </a:r>
            <a:r>
              <a:rPr lang="tr-TR" sz="1600" b="1" dirty="0">
                <a:latin typeface="Garamond" panose="02020404030301010803" pitchFamily="18" charset="0"/>
              </a:rPr>
              <a:t> </a:t>
            </a:r>
            <a:r>
              <a:rPr lang="tr-TR" sz="1600" dirty="0">
                <a:latin typeface="Garamond" panose="02020404030301010803" pitchFamily="18" charset="0"/>
              </a:rPr>
              <a:t>kesesinden çıkan ve </a:t>
            </a:r>
            <a:r>
              <a:rPr lang="tr-TR" sz="1600" dirty="0" err="1">
                <a:latin typeface="Garamond" panose="02020404030301010803" pitchFamily="18" charset="0"/>
              </a:rPr>
              <a:t>duktus</a:t>
            </a:r>
            <a:r>
              <a:rPr lang="tr-TR" sz="1600" dirty="0">
                <a:latin typeface="Garamond" panose="02020404030301010803" pitchFamily="18" charset="0"/>
              </a:rPr>
              <a:t> </a:t>
            </a:r>
            <a:r>
              <a:rPr lang="tr-TR" sz="1600" dirty="0" err="1">
                <a:latin typeface="Garamond" panose="02020404030301010803" pitchFamily="18" charset="0"/>
              </a:rPr>
              <a:t>hepatikus</a:t>
            </a:r>
            <a:r>
              <a:rPr lang="tr-TR" sz="1600" dirty="0">
                <a:latin typeface="Garamond" panose="02020404030301010803" pitchFamily="18" charset="0"/>
              </a:rPr>
              <a:t> </a:t>
            </a:r>
            <a:r>
              <a:rPr lang="tr-TR" sz="1600" dirty="0" err="1">
                <a:latin typeface="Garamond" panose="02020404030301010803" pitchFamily="18" charset="0"/>
              </a:rPr>
              <a:t>kommunisle</a:t>
            </a:r>
            <a:r>
              <a:rPr lang="tr-TR" sz="1600" dirty="0">
                <a:latin typeface="Garamond" panose="02020404030301010803" pitchFamily="18" charset="0"/>
              </a:rPr>
              <a:t> birleşen safra kanalı.</a:t>
            </a:r>
          </a:p>
          <a:p>
            <a:endParaRPr lang="tr-TR" sz="1600" dirty="0">
              <a:latin typeface="Garamond" panose="02020404030301010803" pitchFamily="18" charset="0"/>
            </a:endParaRPr>
          </a:p>
          <a:p>
            <a:r>
              <a:rPr lang="tr-TR" sz="1600" b="1" dirty="0" err="1">
                <a:latin typeface="Garamond" panose="02020404030301010803" pitchFamily="18" charset="0"/>
              </a:rPr>
              <a:t>Ductus</a:t>
            </a:r>
            <a:r>
              <a:rPr lang="tr-TR" sz="1600" b="1" dirty="0">
                <a:latin typeface="Garamond" panose="02020404030301010803" pitchFamily="18" charset="0"/>
              </a:rPr>
              <a:t> </a:t>
            </a:r>
            <a:r>
              <a:rPr lang="tr-TR" sz="1600" b="1" dirty="0" err="1">
                <a:latin typeface="Garamond" panose="02020404030301010803" pitchFamily="18" charset="0"/>
              </a:rPr>
              <a:t>choledocus</a:t>
            </a:r>
            <a:r>
              <a:rPr lang="tr-TR" sz="1600" b="1" dirty="0">
                <a:latin typeface="Garamond" panose="02020404030301010803" pitchFamily="18" charset="0"/>
              </a:rPr>
              <a:t> (</a:t>
            </a:r>
            <a:r>
              <a:rPr lang="tr-TR" sz="1600" b="1" dirty="0" err="1">
                <a:latin typeface="Garamond" panose="02020404030301010803" pitchFamily="18" charset="0"/>
              </a:rPr>
              <a:t>Duktus</a:t>
            </a:r>
            <a:r>
              <a:rPr lang="tr-TR" sz="1600" b="1" dirty="0">
                <a:latin typeface="Garamond" panose="02020404030301010803" pitchFamily="18" charset="0"/>
              </a:rPr>
              <a:t> </a:t>
            </a:r>
            <a:r>
              <a:rPr lang="tr-TR" sz="1600" b="1" dirty="0" err="1">
                <a:latin typeface="Garamond" panose="02020404030301010803" pitchFamily="18" charset="0"/>
              </a:rPr>
              <a:t>koledokus</a:t>
            </a:r>
            <a:r>
              <a:rPr lang="tr-TR" sz="1600" b="1" dirty="0">
                <a:latin typeface="Garamond" panose="02020404030301010803" pitchFamily="18" charset="0"/>
              </a:rPr>
              <a:t>) : </a:t>
            </a:r>
            <a:r>
              <a:rPr lang="tr-TR" sz="1600" dirty="0">
                <a:latin typeface="Garamond" panose="02020404030301010803" pitchFamily="18" charset="0"/>
              </a:rPr>
              <a:t>Koledok kanalı. </a:t>
            </a:r>
            <a:r>
              <a:rPr lang="tr-TR" sz="1600" dirty="0" err="1">
                <a:latin typeface="Garamond" panose="02020404030301010803" pitchFamily="18" charset="0"/>
              </a:rPr>
              <a:t>Duktus</a:t>
            </a:r>
            <a:r>
              <a:rPr lang="tr-TR" sz="1600" dirty="0">
                <a:latin typeface="Garamond" panose="02020404030301010803" pitchFamily="18" charset="0"/>
              </a:rPr>
              <a:t> </a:t>
            </a:r>
            <a:r>
              <a:rPr lang="tr-TR" sz="1600" dirty="0" err="1">
                <a:latin typeface="Garamond" panose="02020404030301010803" pitchFamily="18" charset="0"/>
              </a:rPr>
              <a:t>hepatikus</a:t>
            </a:r>
            <a:r>
              <a:rPr lang="tr-TR" sz="1600" dirty="0">
                <a:latin typeface="Garamond" panose="02020404030301010803" pitchFamily="18" charset="0"/>
              </a:rPr>
              <a:t> ile </a:t>
            </a:r>
            <a:r>
              <a:rPr lang="tr-TR" sz="1600" dirty="0" err="1">
                <a:latin typeface="Garamond" panose="02020404030301010803" pitchFamily="18" charset="0"/>
              </a:rPr>
              <a:t>duktus</a:t>
            </a:r>
            <a:r>
              <a:rPr lang="tr-TR" sz="1600" dirty="0">
                <a:latin typeface="Garamond" panose="02020404030301010803" pitchFamily="18" charset="0"/>
              </a:rPr>
              <a:t> </a:t>
            </a:r>
            <a:r>
              <a:rPr lang="tr-TR" sz="1600" dirty="0" err="1">
                <a:latin typeface="Garamond" panose="02020404030301010803" pitchFamily="18" charset="0"/>
              </a:rPr>
              <a:t>sistikus</a:t>
            </a:r>
            <a:r>
              <a:rPr lang="tr-TR" sz="1600" dirty="0">
                <a:latin typeface="Garamond" panose="02020404030301010803" pitchFamily="18" charset="0"/>
              </a:rPr>
              <a:t> birleştikten sonra, safrayı </a:t>
            </a:r>
            <a:r>
              <a:rPr lang="tr-TR" sz="1600" dirty="0" err="1">
                <a:latin typeface="Garamond" panose="02020404030301010803" pitchFamily="18" charset="0"/>
              </a:rPr>
              <a:t>doudenuma</a:t>
            </a:r>
            <a:r>
              <a:rPr lang="tr-TR" sz="1600" dirty="0">
                <a:latin typeface="Garamond" panose="02020404030301010803" pitchFamily="18" charset="0"/>
              </a:rPr>
              <a:t> akıtan büyük safra kanalı.</a:t>
            </a:r>
          </a:p>
          <a:p>
            <a:pPr marL="0" indent="0">
              <a:buNone/>
            </a:pPr>
            <a:r>
              <a:rPr lang="tr-TR" sz="1600" dirty="0">
                <a:latin typeface="Garamond" panose="02020404030301010803" pitchFamily="18" charset="0"/>
              </a:rPr>
              <a:t>                                                                                                                                 (31)</a:t>
            </a:r>
          </a:p>
          <a:p>
            <a:r>
              <a:rPr lang="tr-TR" sz="1600" b="1" dirty="0" err="1">
                <a:latin typeface="Garamond" panose="02020404030301010803" pitchFamily="18" charset="0"/>
              </a:rPr>
              <a:t>Pancreas</a:t>
            </a:r>
            <a:r>
              <a:rPr lang="tr-TR" sz="1600" b="1" dirty="0">
                <a:latin typeface="Garamond" panose="02020404030301010803" pitchFamily="18" charset="0"/>
              </a:rPr>
              <a:t> (Pankreas) : </a:t>
            </a:r>
            <a:r>
              <a:rPr lang="tr-TR" sz="1600" dirty="0">
                <a:latin typeface="Garamond" panose="02020404030301010803" pitchFamily="18" charset="0"/>
              </a:rPr>
              <a:t>Karın boşluğunda yatay olarak uzanan, dış ve iç salgı salgılayan bez.</a:t>
            </a:r>
          </a:p>
          <a:p>
            <a:endParaRPr lang="tr-TR" sz="1600" dirty="0">
              <a:latin typeface="Garamond" panose="02020404030301010803" pitchFamily="18" charset="0"/>
            </a:endParaRPr>
          </a:p>
          <a:p>
            <a:r>
              <a:rPr lang="tr-TR" sz="1600" b="1" dirty="0" err="1">
                <a:latin typeface="Garamond" panose="02020404030301010803" pitchFamily="18" charset="0"/>
              </a:rPr>
              <a:t>Ductus</a:t>
            </a:r>
            <a:r>
              <a:rPr lang="tr-TR" sz="1600" b="1" dirty="0">
                <a:latin typeface="Garamond" panose="02020404030301010803" pitchFamily="18" charset="0"/>
              </a:rPr>
              <a:t> </a:t>
            </a:r>
            <a:r>
              <a:rPr lang="tr-TR" sz="1600" b="1" dirty="0" err="1">
                <a:latin typeface="Garamond" panose="02020404030301010803" pitchFamily="18" charset="0"/>
              </a:rPr>
              <a:t>pancreticus</a:t>
            </a:r>
            <a:r>
              <a:rPr lang="tr-TR" sz="1600" b="1" dirty="0">
                <a:latin typeface="Garamond" panose="02020404030301010803" pitchFamily="18" charset="0"/>
              </a:rPr>
              <a:t> (</a:t>
            </a:r>
            <a:r>
              <a:rPr lang="tr-TR" sz="1600" b="1" dirty="0" err="1">
                <a:latin typeface="Garamond" panose="02020404030301010803" pitchFamily="18" charset="0"/>
              </a:rPr>
              <a:t>Duktus</a:t>
            </a:r>
            <a:r>
              <a:rPr lang="tr-TR" sz="1600" b="1" dirty="0">
                <a:latin typeface="Garamond" panose="02020404030301010803" pitchFamily="18" charset="0"/>
              </a:rPr>
              <a:t> </a:t>
            </a:r>
            <a:r>
              <a:rPr lang="tr-TR" sz="1600" b="1" dirty="0" err="1">
                <a:latin typeface="Garamond" panose="02020404030301010803" pitchFamily="18" charset="0"/>
              </a:rPr>
              <a:t>pankreatikus</a:t>
            </a:r>
            <a:r>
              <a:rPr lang="tr-TR" sz="1600" b="1" dirty="0">
                <a:latin typeface="Garamond" panose="02020404030301010803" pitchFamily="18" charset="0"/>
              </a:rPr>
              <a:t>) : </a:t>
            </a:r>
            <a:r>
              <a:rPr lang="tr-TR" sz="1600" dirty="0">
                <a:latin typeface="Garamond" panose="02020404030301010803" pitchFamily="18" charset="0"/>
              </a:rPr>
              <a:t>Pankreas kanalı. Pankreasın dış salgısının </a:t>
            </a:r>
            <a:r>
              <a:rPr lang="tr-TR" sz="1600" dirty="0" err="1">
                <a:latin typeface="Garamond" panose="02020404030301010803" pitchFamily="18" charset="0"/>
              </a:rPr>
              <a:t>duoedonuma</a:t>
            </a:r>
            <a:r>
              <a:rPr lang="tr-TR" sz="1600" dirty="0">
                <a:latin typeface="Garamond" panose="02020404030301010803" pitchFamily="18" charset="0"/>
              </a:rPr>
              <a:t> akıtan kanal.                                     </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(32)</a:t>
            </a:r>
          </a:p>
        </p:txBody>
      </p:sp>
      <p:pic>
        <p:nvPicPr>
          <p:cNvPr id="5" name="Resim 4">
            <a:extLst>
              <a:ext uri="{FF2B5EF4-FFF2-40B4-BE49-F238E27FC236}">
                <a16:creationId xmlns:a16="http://schemas.microsoft.com/office/drawing/2014/main" xmlns="" id="{56C24624-B42B-490C-BCF8-493DA0CCA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6645" y="1027906"/>
            <a:ext cx="3537155" cy="3705225"/>
          </a:xfrm>
          <a:prstGeom prst="rect">
            <a:avLst/>
          </a:prstGeom>
        </p:spPr>
      </p:pic>
      <p:pic>
        <p:nvPicPr>
          <p:cNvPr id="7" name="Resim 6">
            <a:extLst>
              <a:ext uri="{FF2B5EF4-FFF2-40B4-BE49-F238E27FC236}">
                <a16:creationId xmlns:a16="http://schemas.microsoft.com/office/drawing/2014/main" xmlns="" id="{F58474B8-0A76-4B3B-88A1-51B4C738E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296" y="4873886"/>
            <a:ext cx="2671704" cy="2003778"/>
          </a:xfrm>
          <a:prstGeom prst="rect">
            <a:avLst/>
          </a:prstGeom>
        </p:spPr>
      </p:pic>
      <p:sp>
        <p:nvSpPr>
          <p:cNvPr id="4" name="Sağ Ok 3"/>
          <p:cNvSpPr/>
          <p:nvPr/>
        </p:nvSpPr>
        <p:spPr>
          <a:xfrm>
            <a:off x="8406581" y="2353469"/>
            <a:ext cx="344129" cy="16581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6522282">
            <a:off x="9370141" y="5241926"/>
            <a:ext cx="629265" cy="18548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0570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Semptom Terimleri</a:t>
            </a:r>
          </a:p>
        </p:txBody>
      </p:sp>
      <p:sp>
        <p:nvSpPr>
          <p:cNvPr id="3" name="İçerik Yer Tutucusu 2"/>
          <p:cNvSpPr>
            <a:spLocks noGrp="1"/>
          </p:cNvSpPr>
          <p:nvPr>
            <p:ph idx="1"/>
          </p:nvPr>
        </p:nvSpPr>
        <p:spPr>
          <a:xfrm>
            <a:off x="838200" y="1825624"/>
            <a:ext cx="10515600" cy="4879975"/>
          </a:xfrm>
        </p:spPr>
        <p:txBody>
          <a:bodyPr>
            <a:normAutofit/>
          </a:bodyPr>
          <a:lstStyle/>
          <a:p>
            <a:r>
              <a:rPr lang="tr-TR" sz="1600" b="1" dirty="0" err="1">
                <a:latin typeface="Garamond" panose="02020404030301010803" pitchFamily="18" charset="0"/>
              </a:rPr>
              <a:t>Aperetive</a:t>
            </a:r>
            <a:r>
              <a:rPr lang="tr-TR" sz="1600" b="1" dirty="0">
                <a:latin typeface="Garamond" panose="02020404030301010803" pitchFamily="18" charset="0"/>
              </a:rPr>
              <a:t> (Aperatif) : </a:t>
            </a:r>
            <a:r>
              <a:rPr lang="tr-TR" sz="1600" dirty="0">
                <a:latin typeface="Garamond" panose="02020404030301010803" pitchFamily="18" charset="0"/>
              </a:rPr>
              <a:t>İştah açıcı                                                                                                                             (33)</a:t>
            </a:r>
          </a:p>
          <a:p>
            <a:pPr marL="0" indent="0">
              <a:buNone/>
            </a:pPr>
            <a:endParaRPr lang="tr-TR" sz="1600" dirty="0">
              <a:latin typeface="Garamond" panose="02020404030301010803" pitchFamily="18" charset="0"/>
            </a:endParaRPr>
          </a:p>
          <a:p>
            <a:r>
              <a:rPr lang="tr-TR" sz="1600" b="1" dirty="0" err="1">
                <a:latin typeface="Garamond" panose="02020404030301010803" pitchFamily="18" charset="0"/>
              </a:rPr>
              <a:t>Obesity</a:t>
            </a:r>
            <a:r>
              <a:rPr lang="tr-TR" sz="1600" b="1" dirty="0">
                <a:latin typeface="Garamond" panose="02020404030301010803" pitchFamily="18" charset="0"/>
              </a:rPr>
              <a:t> (</a:t>
            </a:r>
            <a:r>
              <a:rPr lang="tr-TR" sz="1600" b="1" dirty="0" err="1">
                <a:latin typeface="Garamond" panose="02020404030301010803" pitchFamily="18" charset="0"/>
              </a:rPr>
              <a:t>Obezite</a:t>
            </a:r>
            <a:r>
              <a:rPr lang="tr-TR" sz="1600" b="1" dirty="0">
                <a:latin typeface="Garamond" panose="02020404030301010803" pitchFamily="18" charset="0"/>
              </a:rPr>
              <a:t>) : </a:t>
            </a:r>
            <a:r>
              <a:rPr lang="tr-TR" sz="1600" dirty="0">
                <a:latin typeface="Garamond" panose="02020404030301010803" pitchFamily="18" charset="0"/>
              </a:rPr>
              <a:t>Vücutta aşırı yağ toplanması, yağlanma, şişmanlık.</a:t>
            </a:r>
          </a:p>
          <a:p>
            <a:pPr marL="0" indent="0">
              <a:buNone/>
            </a:pPr>
            <a:endParaRPr lang="tr-TR" sz="1600" dirty="0">
              <a:latin typeface="Garamond" panose="02020404030301010803" pitchFamily="18" charset="0"/>
            </a:endParaRPr>
          </a:p>
          <a:p>
            <a:r>
              <a:rPr lang="tr-TR" sz="1600" b="1" dirty="0" err="1">
                <a:latin typeface="Garamond" panose="02020404030301010803" pitchFamily="18" charset="0"/>
              </a:rPr>
              <a:t>Anorexia</a:t>
            </a:r>
            <a:r>
              <a:rPr lang="tr-TR" sz="1600" b="1" dirty="0">
                <a:latin typeface="Garamond" panose="02020404030301010803" pitchFamily="18" charset="0"/>
              </a:rPr>
              <a:t> (</a:t>
            </a:r>
            <a:r>
              <a:rPr lang="tr-TR" sz="1600" b="1" dirty="0" err="1">
                <a:latin typeface="Garamond" panose="02020404030301010803" pitchFamily="18" charset="0"/>
              </a:rPr>
              <a:t>Anoreksi</a:t>
            </a:r>
            <a:r>
              <a:rPr lang="tr-TR" sz="1600" b="1" dirty="0">
                <a:latin typeface="Garamond" panose="02020404030301010803" pitchFamily="18" charset="0"/>
              </a:rPr>
              <a:t>) : </a:t>
            </a:r>
            <a:r>
              <a:rPr lang="tr-TR" sz="1600" dirty="0">
                <a:latin typeface="Garamond" panose="02020404030301010803" pitchFamily="18" charset="0"/>
              </a:rPr>
              <a:t>İştah kaybı. yiyememe durumu.</a:t>
            </a:r>
          </a:p>
          <a:p>
            <a:pPr marL="0" indent="0">
              <a:buNone/>
            </a:pPr>
            <a:r>
              <a:rPr lang="tr-TR" sz="1600" dirty="0">
                <a:latin typeface="Garamond" panose="02020404030301010803" pitchFamily="18" charset="0"/>
              </a:rPr>
              <a:t>                                                                                                                                                                                                  </a:t>
            </a:r>
          </a:p>
          <a:p>
            <a:r>
              <a:rPr lang="tr-TR" sz="1600" b="1" dirty="0" err="1">
                <a:latin typeface="Garamond" panose="02020404030301010803" pitchFamily="18" charset="0"/>
              </a:rPr>
              <a:t>Aphagia</a:t>
            </a:r>
            <a:r>
              <a:rPr lang="tr-TR" sz="1600" b="1" dirty="0">
                <a:latin typeface="Garamond" panose="02020404030301010803" pitchFamily="18" charset="0"/>
              </a:rPr>
              <a:t> (</a:t>
            </a:r>
            <a:r>
              <a:rPr lang="tr-TR" sz="1600" b="1" dirty="0" err="1">
                <a:latin typeface="Garamond" panose="02020404030301010803" pitchFamily="18" charset="0"/>
              </a:rPr>
              <a:t>Afaji</a:t>
            </a:r>
            <a:r>
              <a:rPr lang="tr-TR" sz="1600" b="1" dirty="0">
                <a:latin typeface="Garamond" panose="02020404030301010803" pitchFamily="18" charset="0"/>
              </a:rPr>
              <a:t>) : </a:t>
            </a:r>
            <a:r>
              <a:rPr lang="tr-TR" sz="1600" dirty="0">
                <a:latin typeface="Garamond" panose="02020404030301010803" pitchFamily="18" charset="0"/>
              </a:rPr>
              <a:t>Yutamama. Yutma refleksinin kaybolması.                                                                                               (34)</a:t>
            </a:r>
          </a:p>
          <a:p>
            <a:endParaRPr lang="tr-TR" sz="1600" dirty="0">
              <a:latin typeface="Garamond" panose="02020404030301010803" pitchFamily="18" charset="0"/>
            </a:endParaRPr>
          </a:p>
          <a:p>
            <a:r>
              <a:rPr lang="tr-TR" sz="1600" b="1" dirty="0" err="1">
                <a:latin typeface="Garamond" panose="02020404030301010803" pitchFamily="18" charset="0"/>
              </a:rPr>
              <a:t>Polyphagia</a:t>
            </a:r>
            <a:r>
              <a:rPr lang="tr-TR" sz="1600" b="1" dirty="0">
                <a:latin typeface="Garamond" panose="02020404030301010803" pitchFamily="18" charset="0"/>
              </a:rPr>
              <a:t> (</a:t>
            </a:r>
            <a:r>
              <a:rPr lang="tr-TR" sz="1600" b="1" dirty="0" err="1">
                <a:latin typeface="Garamond" panose="02020404030301010803" pitchFamily="18" charset="0"/>
              </a:rPr>
              <a:t>Polifaji</a:t>
            </a:r>
            <a:r>
              <a:rPr lang="tr-TR" sz="1600" b="1" dirty="0">
                <a:latin typeface="Garamond" panose="02020404030301010803" pitchFamily="18" charset="0"/>
              </a:rPr>
              <a:t>) : </a:t>
            </a:r>
            <a:r>
              <a:rPr lang="tr-TR" sz="1600" dirty="0">
                <a:latin typeface="Garamond" panose="02020404030301010803" pitchFamily="18" charset="0"/>
              </a:rPr>
              <a:t>Çok yeme</a:t>
            </a:r>
          </a:p>
          <a:p>
            <a:endParaRPr lang="tr-TR" sz="1600" dirty="0">
              <a:latin typeface="Garamond" panose="02020404030301010803" pitchFamily="18" charset="0"/>
            </a:endParaRPr>
          </a:p>
          <a:p>
            <a:r>
              <a:rPr lang="tr-TR" sz="1600" b="1" dirty="0" err="1">
                <a:latin typeface="Garamond" panose="02020404030301010803" pitchFamily="18" charset="0"/>
              </a:rPr>
              <a:t>Polydipsia</a:t>
            </a:r>
            <a:r>
              <a:rPr lang="tr-TR" sz="1600" b="1" dirty="0">
                <a:latin typeface="Garamond" panose="02020404030301010803" pitchFamily="18" charset="0"/>
              </a:rPr>
              <a:t> (</a:t>
            </a:r>
            <a:r>
              <a:rPr lang="tr-TR" sz="1600" b="1" dirty="0" err="1">
                <a:latin typeface="Garamond" panose="02020404030301010803" pitchFamily="18" charset="0"/>
              </a:rPr>
              <a:t>Polidipsi</a:t>
            </a:r>
            <a:r>
              <a:rPr lang="tr-TR" sz="1600" b="1" dirty="0">
                <a:latin typeface="Garamond" panose="02020404030301010803" pitchFamily="18" charset="0"/>
              </a:rPr>
              <a:t>) : </a:t>
            </a:r>
            <a:r>
              <a:rPr lang="tr-TR" sz="1600" dirty="0">
                <a:latin typeface="Garamond" panose="02020404030301010803" pitchFamily="18" charset="0"/>
              </a:rPr>
              <a:t>Çok su içme</a:t>
            </a:r>
          </a:p>
          <a:p>
            <a:endParaRPr lang="tr-TR" sz="1600" dirty="0">
              <a:latin typeface="Garamond" panose="02020404030301010803" pitchFamily="18" charset="0"/>
            </a:endParaRP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(35)</a:t>
            </a:r>
          </a:p>
        </p:txBody>
      </p:sp>
      <p:pic>
        <p:nvPicPr>
          <p:cNvPr id="5" name="Resim 4">
            <a:extLst>
              <a:ext uri="{FF2B5EF4-FFF2-40B4-BE49-F238E27FC236}">
                <a16:creationId xmlns:a16="http://schemas.microsoft.com/office/drawing/2014/main" xmlns="" id="{75CE5FA2-2AAA-4B4E-A27D-1C2A37462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621" y="1209586"/>
            <a:ext cx="3285067" cy="1131709"/>
          </a:xfrm>
          <a:prstGeom prst="rect">
            <a:avLst/>
          </a:prstGeom>
        </p:spPr>
      </p:pic>
      <p:pic>
        <p:nvPicPr>
          <p:cNvPr id="7" name="Resim 6">
            <a:extLst>
              <a:ext uri="{FF2B5EF4-FFF2-40B4-BE49-F238E27FC236}">
                <a16:creationId xmlns:a16="http://schemas.microsoft.com/office/drawing/2014/main" xmlns="" id="{A28ED250-79BA-4780-9BD7-05E438BFC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926" y="2690989"/>
            <a:ext cx="3597804" cy="1556725"/>
          </a:xfrm>
          <a:prstGeom prst="rect">
            <a:avLst/>
          </a:prstGeom>
        </p:spPr>
      </p:pic>
      <p:pic>
        <p:nvPicPr>
          <p:cNvPr id="9" name="Resim 8">
            <a:extLst>
              <a:ext uri="{FF2B5EF4-FFF2-40B4-BE49-F238E27FC236}">
                <a16:creationId xmlns:a16="http://schemas.microsoft.com/office/drawing/2014/main" xmlns="" id="{5B5EB4AD-5E15-427F-BC4B-533031839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328" y="4382650"/>
            <a:ext cx="2476500" cy="1847850"/>
          </a:xfrm>
          <a:prstGeom prst="rect">
            <a:avLst/>
          </a:prstGeom>
        </p:spPr>
      </p:pic>
      <p:sp>
        <p:nvSpPr>
          <p:cNvPr id="4" name="Sağ Ok 3"/>
          <p:cNvSpPr/>
          <p:nvPr/>
        </p:nvSpPr>
        <p:spPr>
          <a:xfrm>
            <a:off x="5771535" y="1690688"/>
            <a:ext cx="1858297" cy="13493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7629832" y="2925045"/>
            <a:ext cx="609600" cy="22614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rot="10800000">
            <a:off x="8673508" y="4796504"/>
            <a:ext cx="883447" cy="20363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8953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1690688"/>
          </a:xfrm>
        </p:spPr>
        <p:txBody>
          <a:bodyPr/>
          <a:lstStyle/>
          <a:p>
            <a:r>
              <a:rPr lang="tr-TR" dirty="0">
                <a:latin typeface="Garamond" panose="02020404030301010803" pitchFamily="18" charset="0"/>
              </a:rPr>
              <a:t>Semptom Terimleri</a:t>
            </a:r>
          </a:p>
        </p:txBody>
      </p:sp>
      <p:sp>
        <p:nvSpPr>
          <p:cNvPr id="3" name="İçerik Yer Tutucusu 2"/>
          <p:cNvSpPr>
            <a:spLocks noGrp="1"/>
          </p:cNvSpPr>
          <p:nvPr>
            <p:ph idx="1"/>
          </p:nvPr>
        </p:nvSpPr>
        <p:spPr>
          <a:xfrm>
            <a:off x="808702" y="1524123"/>
            <a:ext cx="9102213" cy="5142270"/>
          </a:xfrm>
        </p:spPr>
        <p:txBody>
          <a:bodyPr>
            <a:normAutofit lnSpcReduction="10000"/>
          </a:bodyPr>
          <a:lstStyle/>
          <a:p>
            <a:r>
              <a:rPr lang="tr-TR" sz="1600" b="1" dirty="0" err="1">
                <a:latin typeface="Garamond" panose="02020404030301010803" pitchFamily="18" charset="0"/>
              </a:rPr>
              <a:t>Meteorism</a:t>
            </a:r>
            <a:r>
              <a:rPr lang="tr-TR" sz="1600" b="1" dirty="0">
                <a:latin typeface="Garamond" panose="02020404030301010803" pitchFamily="18" charset="0"/>
              </a:rPr>
              <a:t> (</a:t>
            </a:r>
            <a:r>
              <a:rPr lang="tr-TR" sz="1600" b="1" dirty="0" err="1">
                <a:latin typeface="Garamond" panose="02020404030301010803" pitchFamily="18" charset="0"/>
              </a:rPr>
              <a:t>Meteorizim</a:t>
            </a:r>
            <a:r>
              <a:rPr lang="tr-TR" sz="1600" b="1" dirty="0">
                <a:latin typeface="Garamond" panose="02020404030301010803" pitchFamily="18" charset="0"/>
              </a:rPr>
              <a:t>) : </a:t>
            </a:r>
            <a:r>
              <a:rPr lang="tr-TR" sz="1600" dirty="0">
                <a:latin typeface="Garamond" panose="02020404030301010803" pitchFamily="18" charset="0"/>
              </a:rPr>
              <a:t>Bağırsaklarda gaz birikimi sonucu karın gerilmesi, gaz nedeniyle karın şişliği.</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Dysphagia</a:t>
            </a:r>
            <a:r>
              <a:rPr lang="tr-TR" sz="1600" b="1" dirty="0">
                <a:latin typeface="Garamond" panose="02020404030301010803" pitchFamily="18" charset="0"/>
              </a:rPr>
              <a:t> (</a:t>
            </a:r>
            <a:r>
              <a:rPr lang="tr-TR" sz="1600" b="1" dirty="0" err="1">
                <a:latin typeface="Garamond" panose="02020404030301010803" pitchFamily="18" charset="0"/>
              </a:rPr>
              <a:t>Disfaji</a:t>
            </a:r>
            <a:r>
              <a:rPr lang="tr-TR" sz="1600" b="1" dirty="0">
                <a:latin typeface="Garamond" panose="02020404030301010803" pitchFamily="18" charset="0"/>
              </a:rPr>
              <a:t>) </a:t>
            </a:r>
            <a:r>
              <a:rPr lang="tr-TR" sz="1600" dirty="0">
                <a:latin typeface="Garamond" panose="02020404030301010803" pitchFamily="18" charset="0"/>
              </a:rPr>
              <a:t>: Yutma güçlüğü</a:t>
            </a:r>
          </a:p>
          <a:p>
            <a:endParaRPr lang="tr-TR" sz="1600" b="1" dirty="0">
              <a:latin typeface="Garamond" panose="02020404030301010803" pitchFamily="18" charset="0"/>
            </a:endParaRPr>
          </a:p>
          <a:p>
            <a:pPr marL="0" indent="0">
              <a:buNone/>
            </a:pPr>
            <a:r>
              <a:rPr lang="tr-TR" sz="1600" b="1" dirty="0">
                <a:latin typeface="Garamond" panose="02020404030301010803" pitchFamily="18" charset="0"/>
              </a:rPr>
              <a:t>                                                                                                                                                       (36)</a:t>
            </a:r>
          </a:p>
          <a:p>
            <a:r>
              <a:rPr lang="tr-TR" sz="1600" b="1" dirty="0" err="1">
                <a:latin typeface="Garamond" panose="02020404030301010803" pitchFamily="18" charset="0"/>
              </a:rPr>
              <a:t>Dyspepsia</a:t>
            </a:r>
            <a:r>
              <a:rPr lang="tr-TR" sz="1600" b="1" dirty="0">
                <a:latin typeface="Garamond" panose="02020404030301010803" pitchFamily="18" charset="0"/>
              </a:rPr>
              <a:t> (</a:t>
            </a:r>
            <a:r>
              <a:rPr lang="tr-TR" sz="1600" b="1" dirty="0" err="1">
                <a:latin typeface="Garamond" panose="02020404030301010803" pitchFamily="18" charset="0"/>
              </a:rPr>
              <a:t>Dispepsi</a:t>
            </a:r>
            <a:r>
              <a:rPr lang="tr-TR" sz="1600" b="1" dirty="0">
                <a:latin typeface="Garamond" panose="02020404030301010803" pitchFamily="18" charset="0"/>
              </a:rPr>
              <a:t>) : </a:t>
            </a:r>
            <a:r>
              <a:rPr lang="tr-TR" sz="1600" dirty="0">
                <a:latin typeface="Garamond" panose="02020404030301010803" pitchFamily="18" charset="0"/>
              </a:rPr>
              <a:t>Sindirim bozukluğu, hazımsızlık.</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(37)</a:t>
            </a:r>
          </a:p>
          <a:p>
            <a:r>
              <a:rPr lang="tr-TR" sz="1600" b="1" dirty="0" err="1">
                <a:latin typeface="Garamond" panose="02020404030301010803" pitchFamily="18" charset="0"/>
              </a:rPr>
              <a:t>Gingivalgia</a:t>
            </a:r>
            <a:r>
              <a:rPr lang="tr-TR" sz="1600" b="1" dirty="0">
                <a:latin typeface="Garamond" panose="02020404030301010803" pitchFamily="18" charset="0"/>
              </a:rPr>
              <a:t> (</a:t>
            </a:r>
            <a:r>
              <a:rPr lang="tr-TR" sz="1600" b="1" dirty="0" err="1">
                <a:latin typeface="Garamond" panose="02020404030301010803" pitchFamily="18" charset="0"/>
              </a:rPr>
              <a:t>Jinjivalji</a:t>
            </a:r>
            <a:r>
              <a:rPr lang="tr-TR" sz="1600" b="1" dirty="0">
                <a:latin typeface="Garamond" panose="02020404030301010803" pitchFamily="18" charset="0"/>
              </a:rPr>
              <a:t>) : </a:t>
            </a:r>
            <a:r>
              <a:rPr lang="tr-TR" sz="1600" dirty="0">
                <a:latin typeface="Garamond" panose="02020404030301010803" pitchFamily="18" charset="0"/>
              </a:rPr>
              <a:t>Diş etlerinde duyulan ağrı.</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(38)</a:t>
            </a:r>
          </a:p>
          <a:p>
            <a:r>
              <a:rPr lang="tr-TR" sz="1600" b="1" dirty="0" err="1">
                <a:latin typeface="Garamond" panose="02020404030301010803" pitchFamily="18" charset="0"/>
              </a:rPr>
              <a:t>Constipation</a:t>
            </a:r>
            <a:r>
              <a:rPr lang="tr-TR" sz="1600" b="1" dirty="0">
                <a:latin typeface="Garamond" panose="02020404030301010803" pitchFamily="18" charset="0"/>
              </a:rPr>
              <a:t> (</a:t>
            </a:r>
            <a:r>
              <a:rPr lang="tr-TR" sz="1600" b="1" dirty="0" err="1">
                <a:latin typeface="Garamond" panose="02020404030301010803" pitchFamily="18" charset="0"/>
              </a:rPr>
              <a:t>Konstipasyon</a:t>
            </a:r>
            <a:r>
              <a:rPr lang="tr-TR" sz="1600" b="1" dirty="0">
                <a:latin typeface="Garamond" panose="02020404030301010803" pitchFamily="18" charset="0"/>
              </a:rPr>
              <a:t>) : </a:t>
            </a:r>
            <a:r>
              <a:rPr lang="tr-TR" sz="1600" dirty="0">
                <a:latin typeface="Garamond" panose="02020404030301010803" pitchFamily="18" charset="0"/>
              </a:rPr>
              <a:t>Kabızlık</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(39)</a:t>
            </a:r>
          </a:p>
        </p:txBody>
      </p:sp>
      <p:pic>
        <p:nvPicPr>
          <p:cNvPr id="5" name="Resim 4">
            <a:extLst>
              <a:ext uri="{FF2B5EF4-FFF2-40B4-BE49-F238E27FC236}">
                <a16:creationId xmlns:a16="http://schemas.microsoft.com/office/drawing/2014/main" xmlns="" id="{5866BA55-5D1D-4B10-B931-7BCB2F1B1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617" y="2043579"/>
            <a:ext cx="3676725" cy="1060425"/>
          </a:xfrm>
          <a:prstGeom prst="rect">
            <a:avLst/>
          </a:prstGeom>
        </p:spPr>
      </p:pic>
      <p:pic>
        <p:nvPicPr>
          <p:cNvPr id="7" name="Resim 6">
            <a:extLst>
              <a:ext uri="{FF2B5EF4-FFF2-40B4-BE49-F238E27FC236}">
                <a16:creationId xmlns:a16="http://schemas.microsoft.com/office/drawing/2014/main" xmlns="" id="{08530393-64C6-4188-A1BE-E63C9C27A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617" y="3513351"/>
            <a:ext cx="2466975" cy="1163814"/>
          </a:xfrm>
          <a:prstGeom prst="rect">
            <a:avLst/>
          </a:prstGeom>
        </p:spPr>
      </p:pic>
      <p:pic>
        <p:nvPicPr>
          <p:cNvPr id="9" name="Resim 8">
            <a:extLst>
              <a:ext uri="{FF2B5EF4-FFF2-40B4-BE49-F238E27FC236}">
                <a16:creationId xmlns:a16="http://schemas.microsoft.com/office/drawing/2014/main" xmlns="" id="{ADCF5DDE-676C-43FE-A27D-6189CE138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930" y="4484364"/>
            <a:ext cx="3377846" cy="1060425"/>
          </a:xfrm>
          <a:prstGeom prst="rect">
            <a:avLst/>
          </a:prstGeom>
        </p:spPr>
      </p:pic>
      <p:pic>
        <p:nvPicPr>
          <p:cNvPr id="11" name="Resim 10">
            <a:extLst>
              <a:ext uri="{FF2B5EF4-FFF2-40B4-BE49-F238E27FC236}">
                <a16:creationId xmlns:a16="http://schemas.microsoft.com/office/drawing/2014/main" xmlns="" id="{504FBC05-93E1-402A-8BEA-5D42237832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5743" y="5687356"/>
            <a:ext cx="4562475" cy="1170643"/>
          </a:xfrm>
          <a:prstGeom prst="rect">
            <a:avLst/>
          </a:prstGeom>
        </p:spPr>
      </p:pic>
      <p:sp>
        <p:nvSpPr>
          <p:cNvPr id="4" name="Sağ Ok 3"/>
          <p:cNvSpPr/>
          <p:nvPr/>
        </p:nvSpPr>
        <p:spPr>
          <a:xfrm>
            <a:off x="6562839" y="2377146"/>
            <a:ext cx="629265" cy="19664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5348862" y="3853732"/>
            <a:ext cx="884903" cy="21653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rot="11117274">
            <a:off x="9616351" y="6022200"/>
            <a:ext cx="756431" cy="21608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0855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Semptom Terimleri</a:t>
            </a:r>
          </a:p>
        </p:txBody>
      </p:sp>
      <p:sp>
        <p:nvSpPr>
          <p:cNvPr id="3" name="İçerik Yer Tutucusu 2"/>
          <p:cNvSpPr>
            <a:spLocks noGrp="1"/>
          </p:cNvSpPr>
          <p:nvPr>
            <p:ph idx="1"/>
          </p:nvPr>
        </p:nvSpPr>
        <p:spPr>
          <a:xfrm>
            <a:off x="609600" y="1825625"/>
            <a:ext cx="10744200" cy="4351338"/>
          </a:xfrm>
        </p:spPr>
        <p:txBody>
          <a:bodyPr>
            <a:normAutofit lnSpcReduction="10000"/>
          </a:bodyPr>
          <a:lstStyle/>
          <a:p>
            <a:r>
              <a:rPr lang="tr-TR" sz="1600" b="1" dirty="0" err="1">
                <a:latin typeface="Garamond" panose="02020404030301010803" pitchFamily="18" charset="0"/>
              </a:rPr>
              <a:t>Diarrhea</a:t>
            </a:r>
            <a:r>
              <a:rPr lang="tr-TR" sz="1600" b="1" dirty="0">
                <a:latin typeface="Garamond" panose="02020404030301010803" pitchFamily="18" charset="0"/>
              </a:rPr>
              <a:t> (</a:t>
            </a:r>
            <a:r>
              <a:rPr lang="tr-TR" sz="1600" b="1" dirty="0" err="1">
                <a:latin typeface="Garamond" panose="02020404030301010803" pitchFamily="18" charset="0"/>
              </a:rPr>
              <a:t>Diyare</a:t>
            </a:r>
            <a:r>
              <a:rPr lang="tr-TR" sz="1600" b="1" dirty="0">
                <a:latin typeface="Garamond" panose="02020404030301010803" pitchFamily="18" charset="0"/>
              </a:rPr>
              <a:t>) : </a:t>
            </a:r>
            <a:r>
              <a:rPr lang="tr-TR" sz="1600" dirty="0">
                <a:latin typeface="Garamond" panose="02020404030301010803" pitchFamily="18" charset="0"/>
              </a:rPr>
              <a:t>İshal</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(40) </a:t>
            </a:r>
          </a:p>
          <a:p>
            <a:r>
              <a:rPr lang="tr-TR" sz="1600" b="1" dirty="0" err="1">
                <a:latin typeface="Garamond" panose="02020404030301010803" pitchFamily="18" charset="0"/>
              </a:rPr>
              <a:t>Dehidratation</a:t>
            </a:r>
            <a:r>
              <a:rPr lang="tr-TR" sz="1600" b="1" dirty="0">
                <a:latin typeface="Garamond" panose="02020404030301010803" pitchFamily="18" charset="0"/>
              </a:rPr>
              <a:t> (</a:t>
            </a:r>
            <a:r>
              <a:rPr lang="tr-TR" sz="1600" b="1" dirty="0" err="1">
                <a:latin typeface="Garamond" panose="02020404030301010803" pitchFamily="18" charset="0"/>
              </a:rPr>
              <a:t>Dehidratosyon</a:t>
            </a:r>
            <a:r>
              <a:rPr lang="tr-TR" sz="1600" b="1" dirty="0">
                <a:latin typeface="Garamond" panose="02020404030301010803" pitchFamily="18" charset="0"/>
              </a:rPr>
              <a:t>) : </a:t>
            </a:r>
            <a:r>
              <a:rPr lang="tr-TR" sz="1600" dirty="0">
                <a:latin typeface="Garamond" panose="02020404030301010803" pitchFamily="18" charset="0"/>
              </a:rPr>
              <a:t>Kusma ve ishale bağlı aşırı su kaybı.</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Pruritus</a:t>
            </a:r>
            <a:r>
              <a:rPr lang="tr-TR" sz="1600" b="1" dirty="0">
                <a:latin typeface="Garamond" panose="02020404030301010803" pitchFamily="18" charset="0"/>
              </a:rPr>
              <a:t> ani (</a:t>
            </a:r>
            <a:r>
              <a:rPr lang="tr-TR" sz="1600" b="1" dirty="0" err="1">
                <a:latin typeface="Garamond" panose="02020404030301010803" pitchFamily="18" charset="0"/>
              </a:rPr>
              <a:t>Prutirus</a:t>
            </a:r>
            <a:r>
              <a:rPr lang="tr-TR" sz="1600" b="1" dirty="0">
                <a:latin typeface="Garamond" panose="02020404030301010803" pitchFamily="18" charset="0"/>
              </a:rPr>
              <a:t> ani) : </a:t>
            </a:r>
            <a:r>
              <a:rPr lang="tr-TR" sz="1600" dirty="0">
                <a:latin typeface="Garamond" panose="02020404030301010803" pitchFamily="18" charset="0"/>
              </a:rPr>
              <a:t>Anüsün kaşınması.</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Prolapsus</a:t>
            </a:r>
            <a:r>
              <a:rPr lang="tr-TR" sz="1600" b="1" dirty="0">
                <a:latin typeface="Garamond" panose="02020404030301010803" pitchFamily="18" charset="0"/>
              </a:rPr>
              <a:t> </a:t>
            </a:r>
            <a:r>
              <a:rPr lang="tr-TR" sz="1600" b="1" dirty="0" err="1">
                <a:latin typeface="Garamond" panose="02020404030301010803" pitchFamily="18" charset="0"/>
              </a:rPr>
              <a:t>rectum</a:t>
            </a:r>
            <a:r>
              <a:rPr lang="tr-TR" sz="1600" b="1" dirty="0">
                <a:latin typeface="Garamond" panose="02020404030301010803" pitchFamily="18" charset="0"/>
              </a:rPr>
              <a:t> (</a:t>
            </a:r>
            <a:r>
              <a:rPr lang="tr-TR" sz="1600" b="1" dirty="0" err="1">
                <a:latin typeface="Garamond" panose="02020404030301010803" pitchFamily="18" charset="0"/>
              </a:rPr>
              <a:t>Prolapsus</a:t>
            </a:r>
            <a:r>
              <a:rPr lang="tr-TR" sz="1600" b="1" dirty="0">
                <a:latin typeface="Garamond" panose="02020404030301010803" pitchFamily="18" charset="0"/>
              </a:rPr>
              <a:t> rektum) : </a:t>
            </a:r>
            <a:r>
              <a:rPr lang="tr-TR" sz="1600" dirty="0">
                <a:latin typeface="Garamond" panose="02020404030301010803" pitchFamily="18" charset="0"/>
              </a:rPr>
              <a:t>Rektumun anüsten dışarı doğru sarkması.</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Hyperperistalsis</a:t>
            </a:r>
            <a:r>
              <a:rPr lang="tr-TR" sz="1600" b="1" dirty="0">
                <a:latin typeface="Garamond" panose="02020404030301010803" pitchFamily="18" charset="0"/>
              </a:rPr>
              <a:t> (</a:t>
            </a:r>
            <a:r>
              <a:rPr lang="tr-TR" sz="1600" b="1" dirty="0" err="1">
                <a:latin typeface="Garamond" panose="02020404030301010803" pitchFamily="18" charset="0"/>
              </a:rPr>
              <a:t>Hiperperistaltizm</a:t>
            </a:r>
            <a:r>
              <a:rPr lang="tr-TR" sz="1600" b="1" dirty="0">
                <a:latin typeface="Garamond" panose="02020404030301010803" pitchFamily="18" charset="0"/>
              </a:rPr>
              <a:t>) : </a:t>
            </a:r>
            <a:r>
              <a:rPr lang="tr-TR" sz="1600" dirty="0" err="1">
                <a:latin typeface="Garamond" panose="02020404030301010803" pitchFamily="18" charset="0"/>
              </a:rPr>
              <a:t>Peristaltik</a:t>
            </a:r>
            <a:r>
              <a:rPr lang="tr-TR" sz="1600" dirty="0">
                <a:latin typeface="Garamond" panose="02020404030301010803" pitchFamily="18" charset="0"/>
              </a:rPr>
              <a:t> hareketlerde artış.</a:t>
            </a:r>
          </a:p>
        </p:txBody>
      </p:sp>
      <p:pic>
        <p:nvPicPr>
          <p:cNvPr id="5" name="Resim 4">
            <a:extLst>
              <a:ext uri="{FF2B5EF4-FFF2-40B4-BE49-F238E27FC236}">
                <a16:creationId xmlns:a16="http://schemas.microsoft.com/office/drawing/2014/main" xmlns="" id="{01019724-459B-4B15-B681-1ECC35FED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429" y="1490133"/>
            <a:ext cx="2449689" cy="1038577"/>
          </a:xfrm>
          <a:prstGeom prst="rect">
            <a:avLst/>
          </a:prstGeom>
        </p:spPr>
      </p:pic>
      <p:sp>
        <p:nvSpPr>
          <p:cNvPr id="4" name="Sağ Ok 3"/>
          <p:cNvSpPr/>
          <p:nvPr/>
        </p:nvSpPr>
        <p:spPr>
          <a:xfrm rot="10629102">
            <a:off x="5437239" y="2027861"/>
            <a:ext cx="747251" cy="20647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65273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Semptom Terimleri</a:t>
            </a:r>
          </a:p>
        </p:txBody>
      </p:sp>
      <p:sp>
        <p:nvSpPr>
          <p:cNvPr id="3" name="İçerik Yer Tutucusu 2"/>
          <p:cNvSpPr>
            <a:spLocks noGrp="1"/>
          </p:cNvSpPr>
          <p:nvPr>
            <p:ph idx="1"/>
          </p:nvPr>
        </p:nvSpPr>
        <p:spPr>
          <a:xfrm>
            <a:off x="698090" y="1825624"/>
            <a:ext cx="10655710" cy="5106117"/>
          </a:xfrm>
        </p:spPr>
        <p:txBody>
          <a:bodyPr>
            <a:normAutofit/>
          </a:bodyPr>
          <a:lstStyle/>
          <a:p>
            <a:r>
              <a:rPr lang="tr-TR" sz="1600" b="1" dirty="0" err="1">
                <a:latin typeface="Garamond" panose="02020404030301010803" pitchFamily="18" charset="0"/>
              </a:rPr>
              <a:t>Perforation</a:t>
            </a:r>
            <a:r>
              <a:rPr lang="tr-TR" sz="1600" b="1" dirty="0">
                <a:latin typeface="Garamond" panose="02020404030301010803" pitchFamily="18" charset="0"/>
              </a:rPr>
              <a:t> (</a:t>
            </a:r>
            <a:r>
              <a:rPr lang="tr-TR" sz="1600" b="1" dirty="0" err="1">
                <a:latin typeface="Garamond" panose="02020404030301010803" pitchFamily="18" charset="0"/>
              </a:rPr>
              <a:t>Perforasyon</a:t>
            </a:r>
            <a:r>
              <a:rPr lang="tr-TR" sz="1600" b="1" dirty="0">
                <a:latin typeface="Garamond" panose="02020404030301010803" pitchFamily="18" charset="0"/>
              </a:rPr>
              <a:t>) : </a:t>
            </a:r>
            <a:r>
              <a:rPr lang="tr-TR" sz="1600" dirty="0">
                <a:latin typeface="Garamond" panose="02020404030301010803" pitchFamily="18" charset="0"/>
              </a:rPr>
              <a:t>İçi boş bir organın yırtılması.</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(41)</a:t>
            </a:r>
          </a:p>
          <a:p>
            <a:r>
              <a:rPr lang="tr-TR" sz="1600" b="1" dirty="0" err="1">
                <a:latin typeface="Garamond" panose="02020404030301010803" pitchFamily="18" charset="0"/>
              </a:rPr>
              <a:t>Penetration</a:t>
            </a:r>
            <a:r>
              <a:rPr lang="tr-TR" sz="1600" b="1" dirty="0">
                <a:latin typeface="Garamond" panose="02020404030301010803" pitchFamily="18" charset="0"/>
              </a:rPr>
              <a:t> (</a:t>
            </a:r>
            <a:r>
              <a:rPr lang="tr-TR" sz="1600" b="1" dirty="0" err="1">
                <a:latin typeface="Garamond" panose="02020404030301010803" pitchFamily="18" charset="0"/>
              </a:rPr>
              <a:t>Penetrasyon</a:t>
            </a:r>
            <a:r>
              <a:rPr lang="tr-TR" sz="1600" b="1" dirty="0">
                <a:latin typeface="Garamond" panose="02020404030301010803" pitchFamily="18" charset="0"/>
              </a:rPr>
              <a:t>) : </a:t>
            </a:r>
            <a:r>
              <a:rPr lang="tr-TR" sz="1600" dirty="0">
                <a:latin typeface="Garamond" panose="02020404030301010803" pitchFamily="18" charset="0"/>
              </a:rPr>
              <a:t>İçi boş bir organın delinerek başka bir organa yapışması.</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Obstruction</a:t>
            </a:r>
            <a:r>
              <a:rPr lang="tr-TR" sz="1600" b="1" dirty="0">
                <a:latin typeface="Garamond" panose="02020404030301010803" pitchFamily="18" charset="0"/>
              </a:rPr>
              <a:t> (Obstrüksiyon) : </a:t>
            </a:r>
            <a:r>
              <a:rPr lang="tr-TR" sz="1600" dirty="0">
                <a:latin typeface="Garamond" panose="02020404030301010803" pitchFamily="18" charset="0"/>
              </a:rPr>
              <a:t>İçi boş bir organın lümeninin daralması.</a:t>
            </a:r>
          </a:p>
          <a:p>
            <a:pPr marL="0" indent="0">
              <a:buNone/>
            </a:pPr>
            <a:r>
              <a:rPr lang="tr-TR" sz="1600" dirty="0">
                <a:latin typeface="Garamond" panose="02020404030301010803" pitchFamily="18" charset="0"/>
              </a:rPr>
              <a:t>                                                                                                                                                                                                (42)</a:t>
            </a:r>
          </a:p>
          <a:p>
            <a:endParaRPr lang="tr-TR" sz="1600" dirty="0">
              <a:latin typeface="Garamond" panose="02020404030301010803" pitchFamily="18" charset="0"/>
            </a:endParaRPr>
          </a:p>
          <a:p>
            <a:r>
              <a:rPr lang="tr-TR" sz="1600" b="1" dirty="0" err="1">
                <a:latin typeface="Garamond" panose="02020404030301010803" pitchFamily="18" charset="0"/>
              </a:rPr>
              <a:t>Colic</a:t>
            </a:r>
            <a:r>
              <a:rPr lang="tr-TR" sz="1600" b="1" dirty="0">
                <a:latin typeface="Garamond" panose="02020404030301010803" pitchFamily="18" charset="0"/>
              </a:rPr>
              <a:t> (Kolik) : </a:t>
            </a:r>
            <a:r>
              <a:rPr lang="tr-TR" sz="1600" dirty="0">
                <a:latin typeface="Garamond" panose="02020404030301010803" pitchFamily="18" charset="0"/>
              </a:rPr>
              <a:t>İçi boş organlarda birdenbire nöbet tarzında gelen ağrılı kasılmalar.</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Halitosis</a:t>
            </a:r>
            <a:r>
              <a:rPr lang="tr-TR" sz="1600" b="1" dirty="0">
                <a:latin typeface="Garamond" panose="02020404030301010803" pitchFamily="18" charset="0"/>
              </a:rPr>
              <a:t> (</a:t>
            </a:r>
            <a:r>
              <a:rPr lang="tr-TR" sz="1600" b="1" dirty="0" err="1">
                <a:latin typeface="Garamond" panose="02020404030301010803" pitchFamily="18" charset="0"/>
              </a:rPr>
              <a:t>Halitoz</a:t>
            </a:r>
            <a:r>
              <a:rPr lang="tr-TR" sz="1600" b="1" dirty="0">
                <a:latin typeface="Garamond" panose="02020404030301010803" pitchFamily="18" charset="0"/>
              </a:rPr>
              <a:t>) : </a:t>
            </a:r>
            <a:r>
              <a:rPr lang="tr-TR" sz="1600" dirty="0">
                <a:latin typeface="Garamond" panose="02020404030301010803" pitchFamily="18" charset="0"/>
              </a:rPr>
              <a:t>Soluğun kötü kokması.</a:t>
            </a:r>
          </a:p>
          <a:p>
            <a:pPr marL="0" indent="0">
              <a:buNone/>
            </a:pPr>
            <a:r>
              <a:rPr lang="tr-TR" sz="1600" dirty="0">
                <a:latin typeface="Garamond" panose="02020404030301010803" pitchFamily="18" charset="0"/>
              </a:rPr>
              <a:t>                                                                                                                                                                       (43)</a:t>
            </a:r>
          </a:p>
        </p:txBody>
      </p:sp>
      <p:pic>
        <p:nvPicPr>
          <p:cNvPr id="5" name="Resim 4">
            <a:extLst>
              <a:ext uri="{FF2B5EF4-FFF2-40B4-BE49-F238E27FC236}">
                <a16:creationId xmlns:a16="http://schemas.microsoft.com/office/drawing/2014/main" xmlns="" id="{92C5B261-D49C-4A82-A78C-5A531DACB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64313"/>
            <a:ext cx="5591831" cy="922624"/>
          </a:xfrm>
          <a:prstGeom prst="rect">
            <a:avLst/>
          </a:prstGeom>
        </p:spPr>
      </p:pic>
      <p:pic>
        <p:nvPicPr>
          <p:cNvPr id="7" name="Resim 6">
            <a:extLst>
              <a:ext uri="{FF2B5EF4-FFF2-40B4-BE49-F238E27FC236}">
                <a16:creationId xmlns:a16="http://schemas.microsoft.com/office/drawing/2014/main" xmlns="" id="{46222574-DEE4-4B6D-95AB-BC33905B2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639" y="3286125"/>
            <a:ext cx="3148894" cy="1217877"/>
          </a:xfrm>
          <a:prstGeom prst="rect">
            <a:avLst/>
          </a:prstGeom>
        </p:spPr>
      </p:pic>
      <p:pic>
        <p:nvPicPr>
          <p:cNvPr id="11" name="Resim 10">
            <a:extLst>
              <a:ext uri="{FF2B5EF4-FFF2-40B4-BE49-F238E27FC236}">
                <a16:creationId xmlns:a16="http://schemas.microsoft.com/office/drawing/2014/main" xmlns="" id="{09AACBFC-851B-42F8-8DB9-7D5884593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830" y="5258017"/>
            <a:ext cx="2404346" cy="1599983"/>
          </a:xfrm>
          <a:prstGeom prst="rect">
            <a:avLst/>
          </a:prstGeom>
        </p:spPr>
      </p:pic>
      <p:sp>
        <p:nvSpPr>
          <p:cNvPr id="4" name="Sağ Ok 3"/>
          <p:cNvSpPr/>
          <p:nvPr/>
        </p:nvSpPr>
        <p:spPr>
          <a:xfrm>
            <a:off x="8744431" y="3703651"/>
            <a:ext cx="294968" cy="1376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8696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67149"/>
            <a:ext cx="10515600" cy="1523540"/>
          </a:xfrm>
        </p:spPr>
        <p:txBody>
          <a:bodyPr/>
          <a:lstStyle/>
          <a:p>
            <a:r>
              <a:rPr lang="tr-TR" dirty="0">
                <a:latin typeface="Garamond" panose="02020404030301010803" pitchFamily="18" charset="0"/>
              </a:rPr>
              <a:t>Semptom Terimleri</a:t>
            </a:r>
          </a:p>
        </p:txBody>
      </p:sp>
      <p:sp>
        <p:nvSpPr>
          <p:cNvPr id="3" name="İçerik Yer Tutucusu 2"/>
          <p:cNvSpPr>
            <a:spLocks noGrp="1"/>
          </p:cNvSpPr>
          <p:nvPr>
            <p:ph idx="1"/>
          </p:nvPr>
        </p:nvSpPr>
        <p:spPr>
          <a:xfrm>
            <a:off x="838200" y="1602658"/>
            <a:ext cx="8767916" cy="5255341"/>
          </a:xfrm>
        </p:spPr>
        <p:txBody>
          <a:bodyPr>
            <a:normAutofit/>
          </a:bodyPr>
          <a:lstStyle/>
          <a:p>
            <a:r>
              <a:rPr lang="tr-TR" sz="1600" b="1" dirty="0" err="1">
                <a:latin typeface="Garamond" panose="02020404030301010803" pitchFamily="18" charset="0"/>
              </a:rPr>
              <a:t>Nausea</a:t>
            </a:r>
            <a:r>
              <a:rPr lang="tr-TR" sz="1600" b="1" dirty="0">
                <a:latin typeface="Garamond" panose="02020404030301010803" pitchFamily="18" charset="0"/>
              </a:rPr>
              <a:t> (</a:t>
            </a:r>
            <a:r>
              <a:rPr lang="tr-TR" sz="1600" b="1" dirty="0" err="1">
                <a:latin typeface="Garamond" panose="02020404030301010803" pitchFamily="18" charset="0"/>
              </a:rPr>
              <a:t>Noze</a:t>
            </a:r>
            <a:r>
              <a:rPr lang="tr-TR" sz="1600" b="1" dirty="0">
                <a:latin typeface="Garamond" panose="02020404030301010803" pitchFamily="18" charset="0"/>
              </a:rPr>
              <a:t>) : </a:t>
            </a:r>
            <a:r>
              <a:rPr lang="tr-TR" sz="1600" dirty="0">
                <a:latin typeface="Garamond" panose="02020404030301010803" pitchFamily="18" charset="0"/>
              </a:rPr>
              <a:t>Bulantı, kusmadan önce beliren bulantı hissi.</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(44)</a:t>
            </a:r>
          </a:p>
          <a:p>
            <a:endParaRPr lang="tr-TR" sz="1600" dirty="0">
              <a:latin typeface="Garamond" panose="02020404030301010803" pitchFamily="18" charset="0"/>
            </a:endParaRPr>
          </a:p>
          <a:p>
            <a:r>
              <a:rPr lang="tr-TR" sz="1600" b="1" dirty="0" err="1">
                <a:latin typeface="Garamond" panose="02020404030301010803" pitchFamily="18" charset="0"/>
              </a:rPr>
              <a:t>Vomiturution</a:t>
            </a:r>
            <a:r>
              <a:rPr lang="tr-TR" sz="1600" b="1" dirty="0">
                <a:latin typeface="Garamond" panose="02020404030301010803" pitchFamily="18" charset="0"/>
              </a:rPr>
              <a:t> (</a:t>
            </a:r>
            <a:r>
              <a:rPr lang="tr-TR" sz="1600" b="1" dirty="0" err="1">
                <a:latin typeface="Garamond" panose="02020404030301010803" pitchFamily="18" charset="0"/>
              </a:rPr>
              <a:t>Vomuturisyon</a:t>
            </a:r>
            <a:r>
              <a:rPr lang="tr-TR" sz="1600" b="1" dirty="0">
                <a:latin typeface="Garamond" panose="02020404030301010803" pitchFamily="18" charset="0"/>
              </a:rPr>
              <a:t>) : </a:t>
            </a:r>
            <a:r>
              <a:rPr lang="tr-TR" sz="1600" dirty="0">
                <a:latin typeface="Garamond" panose="02020404030301010803" pitchFamily="18" charset="0"/>
              </a:rPr>
              <a:t>Öğürme                                                                 (45)</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Vomitus</a:t>
            </a:r>
            <a:r>
              <a:rPr lang="tr-TR" sz="1600" b="1" dirty="0">
                <a:latin typeface="Garamond" panose="02020404030301010803" pitchFamily="18" charset="0"/>
              </a:rPr>
              <a:t> (</a:t>
            </a:r>
            <a:r>
              <a:rPr lang="tr-TR" sz="1600" b="1" dirty="0" err="1">
                <a:latin typeface="Garamond" panose="02020404030301010803" pitchFamily="18" charset="0"/>
              </a:rPr>
              <a:t>Vomitus</a:t>
            </a:r>
            <a:r>
              <a:rPr lang="tr-TR" sz="1600" b="1" dirty="0">
                <a:latin typeface="Garamond" panose="02020404030301010803" pitchFamily="18" charset="0"/>
              </a:rPr>
              <a:t>), </a:t>
            </a:r>
            <a:r>
              <a:rPr lang="tr-TR" sz="1600" b="1" dirty="0" err="1">
                <a:latin typeface="Garamond" panose="02020404030301010803" pitchFamily="18" charset="0"/>
              </a:rPr>
              <a:t>emesis</a:t>
            </a:r>
            <a:r>
              <a:rPr lang="tr-TR" sz="1600" b="1" dirty="0">
                <a:latin typeface="Garamond" panose="02020404030301010803" pitchFamily="18" charset="0"/>
              </a:rPr>
              <a:t> (</a:t>
            </a:r>
            <a:r>
              <a:rPr lang="tr-TR" sz="1600" b="1" dirty="0" err="1">
                <a:latin typeface="Garamond" panose="02020404030301010803" pitchFamily="18" charset="0"/>
              </a:rPr>
              <a:t>emez</a:t>
            </a:r>
            <a:r>
              <a:rPr lang="tr-TR" sz="1600" b="1" dirty="0">
                <a:latin typeface="Garamond" panose="02020404030301010803" pitchFamily="18" charset="0"/>
              </a:rPr>
              <a:t>) : </a:t>
            </a:r>
            <a:r>
              <a:rPr lang="tr-TR" sz="1600" dirty="0">
                <a:latin typeface="Garamond" panose="02020404030301010803" pitchFamily="18" charset="0"/>
              </a:rPr>
              <a:t>Kusma</a:t>
            </a:r>
          </a:p>
          <a:p>
            <a:pPr marL="0" indent="0">
              <a:buNone/>
            </a:pPr>
            <a:r>
              <a:rPr lang="tr-TR" sz="1600" dirty="0">
                <a:latin typeface="Garamond" panose="02020404030301010803" pitchFamily="18" charset="0"/>
              </a:rPr>
              <a:t>                                                                                                                                                   (46)</a:t>
            </a:r>
          </a:p>
          <a:p>
            <a:endParaRPr lang="tr-TR" sz="1600" dirty="0">
              <a:latin typeface="Garamond" panose="02020404030301010803" pitchFamily="18" charset="0"/>
            </a:endParaRPr>
          </a:p>
          <a:p>
            <a:r>
              <a:rPr lang="tr-TR" sz="1600" b="1" dirty="0" err="1">
                <a:latin typeface="Garamond" panose="02020404030301010803" pitchFamily="18" charset="0"/>
              </a:rPr>
              <a:t>Reflux</a:t>
            </a:r>
            <a:r>
              <a:rPr lang="tr-TR" sz="1600" b="1" dirty="0">
                <a:latin typeface="Garamond" panose="02020404030301010803" pitchFamily="18" charset="0"/>
              </a:rPr>
              <a:t> (</a:t>
            </a:r>
            <a:r>
              <a:rPr lang="tr-TR" sz="1600" b="1" dirty="0" err="1">
                <a:latin typeface="Garamond" panose="02020404030301010803" pitchFamily="18" charset="0"/>
              </a:rPr>
              <a:t>Reflü</a:t>
            </a:r>
            <a:r>
              <a:rPr lang="tr-TR" sz="1600" b="1" dirty="0">
                <a:latin typeface="Garamond" panose="02020404030301010803" pitchFamily="18" charset="0"/>
              </a:rPr>
              <a:t>) : </a:t>
            </a:r>
            <a:r>
              <a:rPr lang="tr-TR" sz="1600" dirty="0">
                <a:latin typeface="Garamond" panose="02020404030301010803" pitchFamily="18" charset="0"/>
              </a:rPr>
              <a:t>Geri akış</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(47)</a:t>
            </a:r>
          </a:p>
          <a:p>
            <a:r>
              <a:rPr lang="tr-TR" sz="1600" b="1" dirty="0" err="1">
                <a:latin typeface="Garamond" panose="02020404030301010803" pitchFamily="18" charset="0"/>
              </a:rPr>
              <a:t>Gastrooesophageal</a:t>
            </a:r>
            <a:r>
              <a:rPr lang="tr-TR" sz="1600" b="1" dirty="0">
                <a:latin typeface="Garamond" panose="02020404030301010803" pitchFamily="18" charset="0"/>
              </a:rPr>
              <a:t> </a:t>
            </a:r>
            <a:r>
              <a:rPr lang="tr-TR" sz="1600" b="1" dirty="0" err="1">
                <a:latin typeface="Garamond" panose="02020404030301010803" pitchFamily="18" charset="0"/>
              </a:rPr>
              <a:t>reflux</a:t>
            </a:r>
            <a:r>
              <a:rPr lang="tr-TR" sz="1600" b="1" dirty="0">
                <a:latin typeface="Garamond" panose="02020404030301010803" pitchFamily="18" charset="0"/>
              </a:rPr>
              <a:t> (</a:t>
            </a:r>
            <a:r>
              <a:rPr lang="tr-TR" sz="1600" b="1" dirty="0" err="1">
                <a:latin typeface="Garamond" panose="02020404030301010803" pitchFamily="18" charset="0"/>
              </a:rPr>
              <a:t>Gastroözofageal</a:t>
            </a:r>
            <a:r>
              <a:rPr lang="tr-TR" sz="1600" b="1" dirty="0">
                <a:latin typeface="Garamond" panose="02020404030301010803" pitchFamily="18" charset="0"/>
              </a:rPr>
              <a:t> </a:t>
            </a:r>
            <a:r>
              <a:rPr lang="tr-TR" sz="1600" b="1" dirty="0" err="1">
                <a:latin typeface="Garamond" panose="02020404030301010803" pitchFamily="18" charset="0"/>
              </a:rPr>
              <a:t>reflü</a:t>
            </a:r>
            <a:r>
              <a:rPr lang="tr-TR" sz="1600" b="1" dirty="0">
                <a:latin typeface="Garamond" panose="02020404030301010803" pitchFamily="18" charset="0"/>
              </a:rPr>
              <a:t>) : </a:t>
            </a:r>
            <a:r>
              <a:rPr lang="tr-TR" sz="1600" dirty="0">
                <a:latin typeface="Garamond" panose="02020404030301010803" pitchFamily="18" charset="0"/>
              </a:rPr>
              <a:t>Bir kısım mide içeriğinin yada midedeki asit sıvısının yemek borusuna akması.</a:t>
            </a:r>
          </a:p>
        </p:txBody>
      </p:sp>
      <p:pic>
        <p:nvPicPr>
          <p:cNvPr id="5" name="Resim 4">
            <a:extLst>
              <a:ext uri="{FF2B5EF4-FFF2-40B4-BE49-F238E27FC236}">
                <a16:creationId xmlns:a16="http://schemas.microsoft.com/office/drawing/2014/main" xmlns="" id="{FEE23D01-2480-4F4B-83AD-928DC2E3B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653" y="770706"/>
            <a:ext cx="2019300" cy="1523540"/>
          </a:xfrm>
          <a:prstGeom prst="rect">
            <a:avLst/>
          </a:prstGeom>
        </p:spPr>
      </p:pic>
      <p:pic>
        <p:nvPicPr>
          <p:cNvPr id="7" name="Resim 6">
            <a:extLst>
              <a:ext uri="{FF2B5EF4-FFF2-40B4-BE49-F238E27FC236}">
                <a16:creationId xmlns:a16="http://schemas.microsoft.com/office/drawing/2014/main" xmlns="" id="{A8757659-554A-4D32-BF99-BA8175038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088" y="2386444"/>
            <a:ext cx="2762250" cy="983022"/>
          </a:xfrm>
          <a:prstGeom prst="rect">
            <a:avLst/>
          </a:prstGeom>
        </p:spPr>
      </p:pic>
      <p:pic>
        <p:nvPicPr>
          <p:cNvPr id="9" name="Resim 8">
            <a:extLst>
              <a:ext uri="{FF2B5EF4-FFF2-40B4-BE49-F238E27FC236}">
                <a16:creationId xmlns:a16="http://schemas.microsoft.com/office/drawing/2014/main" xmlns="" id="{DB2E73D6-D517-46B7-87D2-67AFB302F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094" y="3484372"/>
            <a:ext cx="3251755" cy="1134319"/>
          </a:xfrm>
          <a:prstGeom prst="rect">
            <a:avLst/>
          </a:prstGeom>
        </p:spPr>
      </p:pic>
      <p:pic>
        <p:nvPicPr>
          <p:cNvPr id="11" name="Resim 10">
            <a:extLst>
              <a:ext uri="{FF2B5EF4-FFF2-40B4-BE49-F238E27FC236}">
                <a16:creationId xmlns:a16="http://schemas.microsoft.com/office/drawing/2014/main" xmlns="" id="{8C2D658B-243A-455C-9FA9-4724F07593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8874" y="4688182"/>
            <a:ext cx="6286500" cy="1134319"/>
          </a:xfrm>
          <a:prstGeom prst="rect">
            <a:avLst/>
          </a:prstGeom>
        </p:spPr>
      </p:pic>
    </p:spTree>
    <p:extLst>
      <p:ext uri="{BB962C8B-B14F-4D97-AF65-F5344CB8AC3E}">
        <p14:creationId xmlns:p14="http://schemas.microsoft.com/office/powerpoint/2010/main" val="196092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Semptom Terimleri</a:t>
            </a:r>
          </a:p>
        </p:txBody>
      </p:sp>
      <p:sp>
        <p:nvSpPr>
          <p:cNvPr id="3" name="İçerik Yer Tutucusu 2"/>
          <p:cNvSpPr>
            <a:spLocks noGrp="1"/>
          </p:cNvSpPr>
          <p:nvPr>
            <p:ph idx="1"/>
          </p:nvPr>
        </p:nvSpPr>
        <p:spPr>
          <a:xfrm>
            <a:off x="838200" y="1825625"/>
            <a:ext cx="7489723" cy="4860310"/>
          </a:xfrm>
        </p:spPr>
        <p:txBody>
          <a:bodyPr>
            <a:normAutofit fontScale="85000" lnSpcReduction="20000"/>
          </a:bodyPr>
          <a:lstStyle/>
          <a:p>
            <a:r>
              <a:rPr lang="tr-TR" sz="1600" b="1" dirty="0" err="1">
                <a:latin typeface="Garamond" panose="02020404030301010803" pitchFamily="18" charset="0"/>
              </a:rPr>
              <a:t>Regurgitation</a:t>
            </a:r>
            <a:r>
              <a:rPr lang="tr-TR" sz="1600" b="1" dirty="0">
                <a:latin typeface="Garamond" panose="02020404030301010803" pitchFamily="18" charset="0"/>
              </a:rPr>
              <a:t> (</a:t>
            </a:r>
            <a:r>
              <a:rPr lang="tr-TR" sz="1600" b="1" dirty="0" err="1">
                <a:latin typeface="Garamond" panose="02020404030301010803" pitchFamily="18" charset="0"/>
              </a:rPr>
              <a:t>Regurjitasyon</a:t>
            </a:r>
            <a:r>
              <a:rPr lang="tr-TR" sz="1600" b="1" dirty="0">
                <a:latin typeface="Garamond" panose="02020404030301010803" pitchFamily="18" charset="0"/>
              </a:rPr>
              <a:t>) : </a:t>
            </a:r>
            <a:r>
              <a:rPr lang="tr-TR" sz="1600" dirty="0">
                <a:latin typeface="Garamond" panose="02020404030301010803" pitchFamily="18" charset="0"/>
              </a:rPr>
              <a:t>Geri gelme, geri akma.</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(48)</a:t>
            </a:r>
          </a:p>
          <a:p>
            <a:r>
              <a:rPr lang="tr-TR" sz="1600" b="1" dirty="0" err="1">
                <a:latin typeface="Garamond" panose="02020404030301010803" pitchFamily="18" charset="0"/>
              </a:rPr>
              <a:t>Duodenal</a:t>
            </a:r>
            <a:r>
              <a:rPr lang="tr-TR" sz="1600" b="1" dirty="0">
                <a:latin typeface="Garamond" panose="02020404030301010803" pitchFamily="18" charset="0"/>
              </a:rPr>
              <a:t> </a:t>
            </a:r>
            <a:r>
              <a:rPr lang="tr-TR" sz="1600" b="1" dirty="0" err="1">
                <a:latin typeface="Garamond" panose="02020404030301010803" pitchFamily="18" charset="0"/>
              </a:rPr>
              <a:t>regurgitiation</a:t>
            </a:r>
            <a:r>
              <a:rPr lang="tr-TR" sz="1600" b="1" dirty="0">
                <a:latin typeface="Garamond" panose="02020404030301010803" pitchFamily="18" charset="0"/>
              </a:rPr>
              <a:t> (</a:t>
            </a:r>
            <a:r>
              <a:rPr lang="tr-TR" sz="1600" b="1" dirty="0" err="1">
                <a:latin typeface="Garamond" panose="02020404030301010803" pitchFamily="18" charset="0"/>
              </a:rPr>
              <a:t>Duodenal</a:t>
            </a:r>
            <a:r>
              <a:rPr lang="tr-TR" sz="1600" b="1" dirty="0">
                <a:latin typeface="Garamond" panose="02020404030301010803" pitchFamily="18" charset="0"/>
              </a:rPr>
              <a:t> </a:t>
            </a:r>
            <a:r>
              <a:rPr lang="tr-TR" sz="1600" b="1" dirty="0" err="1">
                <a:latin typeface="Garamond" panose="02020404030301010803" pitchFamily="18" charset="0"/>
              </a:rPr>
              <a:t>regurjitasyon</a:t>
            </a:r>
            <a:r>
              <a:rPr lang="tr-TR" sz="1600" b="1" dirty="0">
                <a:latin typeface="Garamond" panose="02020404030301010803" pitchFamily="18" charset="0"/>
              </a:rPr>
              <a:t>) : </a:t>
            </a:r>
            <a:r>
              <a:rPr lang="tr-TR" sz="1600" dirty="0">
                <a:latin typeface="Garamond" panose="02020404030301010803" pitchFamily="18" charset="0"/>
              </a:rPr>
              <a:t>Bir kısım </a:t>
            </a:r>
            <a:r>
              <a:rPr lang="tr-TR" sz="1600" dirty="0" err="1">
                <a:latin typeface="Garamond" panose="02020404030301010803" pitchFamily="18" charset="0"/>
              </a:rPr>
              <a:t>kimusun</a:t>
            </a:r>
            <a:r>
              <a:rPr lang="tr-TR" sz="1600" dirty="0">
                <a:latin typeface="Garamond" panose="02020404030301010803" pitchFamily="18" charset="0"/>
              </a:rPr>
              <a:t>    </a:t>
            </a:r>
            <a:r>
              <a:rPr lang="tr-TR" sz="1600" dirty="0" err="1">
                <a:latin typeface="Garamond" panose="02020404030301010803" pitchFamily="18" charset="0"/>
              </a:rPr>
              <a:t>duodenumdan</a:t>
            </a:r>
            <a:r>
              <a:rPr lang="tr-TR" sz="1600" dirty="0">
                <a:latin typeface="Garamond" panose="02020404030301010803" pitchFamily="18" charset="0"/>
              </a:rPr>
              <a:t> mideye geçişi.</a:t>
            </a:r>
          </a:p>
          <a:p>
            <a:pPr marL="0" indent="0">
              <a:buNone/>
            </a:pPr>
            <a:r>
              <a:rPr lang="tr-TR" sz="1600" dirty="0">
                <a:latin typeface="Garamond" panose="02020404030301010803" pitchFamily="18" charset="0"/>
              </a:rPr>
              <a:t>                                                                                                                                                         (49)</a:t>
            </a:r>
          </a:p>
          <a:p>
            <a:endParaRPr lang="tr-TR" sz="1600" dirty="0">
              <a:latin typeface="Garamond" panose="02020404030301010803" pitchFamily="18" charset="0"/>
            </a:endParaRPr>
          </a:p>
          <a:p>
            <a:r>
              <a:rPr lang="tr-TR" sz="1600" b="1" dirty="0" err="1">
                <a:latin typeface="Garamond" panose="02020404030301010803" pitchFamily="18" charset="0"/>
              </a:rPr>
              <a:t>Hematemesis</a:t>
            </a:r>
            <a:r>
              <a:rPr lang="tr-TR" sz="1600" b="1" dirty="0">
                <a:latin typeface="Garamond" panose="02020404030301010803" pitchFamily="18" charset="0"/>
              </a:rPr>
              <a:t> (</a:t>
            </a:r>
            <a:r>
              <a:rPr lang="tr-TR" sz="1600" b="1" dirty="0" err="1">
                <a:latin typeface="Garamond" panose="02020404030301010803" pitchFamily="18" charset="0"/>
              </a:rPr>
              <a:t>Hematemes</a:t>
            </a:r>
            <a:r>
              <a:rPr lang="tr-TR" sz="1600" b="1" dirty="0">
                <a:latin typeface="Garamond" panose="02020404030301010803" pitchFamily="18" charset="0"/>
              </a:rPr>
              <a:t>) : </a:t>
            </a:r>
            <a:r>
              <a:rPr lang="tr-TR" sz="1600" dirty="0">
                <a:latin typeface="Garamond" panose="02020404030301010803" pitchFamily="18" charset="0"/>
              </a:rPr>
              <a:t>Mide kanaması sonucu kusulan kan.</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(50)</a:t>
            </a:r>
          </a:p>
          <a:p>
            <a:r>
              <a:rPr lang="tr-TR" sz="1600" b="1" dirty="0" err="1">
                <a:latin typeface="Garamond" panose="02020404030301010803" pitchFamily="18" charset="0"/>
              </a:rPr>
              <a:t>Melaena</a:t>
            </a:r>
            <a:r>
              <a:rPr lang="tr-TR" sz="1600" b="1" dirty="0">
                <a:latin typeface="Garamond" panose="02020404030301010803" pitchFamily="18" charset="0"/>
              </a:rPr>
              <a:t> (</a:t>
            </a:r>
            <a:r>
              <a:rPr lang="tr-TR" sz="1600" b="1" dirty="0" err="1">
                <a:latin typeface="Garamond" panose="02020404030301010803" pitchFamily="18" charset="0"/>
              </a:rPr>
              <a:t>Melena</a:t>
            </a:r>
            <a:r>
              <a:rPr lang="tr-TR" sz="1600" b="1" dirty="0">
                <a:latin typeface="Garamond" panose="02020404030301010803" pitchFamily="18" charset="0"/>
              </a:rPr>
              <a:t>) : </a:t>
            </a:r>
            <a:r>
              <a:rPr lang="tr-TR" sz="1600" dirty="0">
                <a:latin typeface="Garamond" panose="02020404030301010803" pitchFamily="18" charset="0"/>
              </a:rPr>
              <a:t>Mide kanaması sonucu kanın dışkı ile çıkması.</a:t>
            </a:r>
          </a:p>
          <a:p>
            <a:pPr marL="0" indent="0">
              <a:buNone/>
            </a:pPr>
            <a:endParaRPr lang="tr-TR" sz="1600" dirty="0">
              <a:latin typeface="Garamond" panose="02020404030301010803" pitchFamily="18" charset="0"/>
            </a:endParaRPr>
          </a:p>
          <a:p>
            <a:r>
              <a:rPr lang="tr-TR" sz="1600" b="1" dirty="0" err="1">
                <a:latin typeface="Garamond" panose="02020404030301010803" pitchFamily="18" charset="0"/>
              </a:rPr>
              <a:t>Malabsorption</a:t>
            </a:r>
            <a:r>
              <a:rPr lang="tr-TR" sz="1600" b="1" dirty="0">
                <a:latin typeface="Garamond" panose="02020404030301010803" pitchFamily="18" charset="0"/>
              </a:rPr>
              <a:t> (</a:t>
            </a:r>
            <a:r>
              <a:rPr lang="tr-TR" sz="1600" b="1" dirty="0" err="1">
                <a:latin typeface="Garamond" panose="02020404030301010803" pitchFamily="18" charset="0"/>
              </a:rPr>
              <a:t>Malapsorpsiyon</a:t>
            </a:r>
            <a:r>
              <a:rPr lang="tr-TR" sz="1600" b="1" dirty="0">
                <a:latin typeface="Garamond" panose="02020404030301010803" pitchFamily="18" charset="0"/>
              </a:rPr>
              <a:t>) : </a:t>
            </a:r>
            <a:r>
              <a:rPr lang="tr-TR" sz="1600" dirty="0">
                <a:latin typeface="Garamond" panose="02020404030301010803" pitchFamily="18" charset="0"/>
              </a:rPr>
              <a:t>Besin maddelerinin bağırsaklardan yetersiz emilmesi. Emilim bozukluğu.</a:t>
            </a:r>
          </a:p>
          <a:p>
            <a:endParaRPr lang="tr-TR" sz="1600" dirty="0">
              <a:latin typeface="Garamond" panose="02020404030301010803" pitchFamily="18" charset="0"/>
            </a:endParaRPr>
          </a:p>
          <a:p>
            <a:endParaRPr lang="tr-TR" sz="1600" dirty="0">
              <a:latin typeface="Garamond" panose="02020404030301010803" pitchFamily="18" charset="0"/>
            </a:endParaRP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(51)</a:t>
            </a:r>
          </a:p>
        </p:txBody>
      </p:sp>
      <p:pic>
        <p:nvPicPr>
          <p:cNvPr id="5" name="Resim 4">
            <a:extLst>
              <a:ext uri="{FF2B5EF4-FFF2-40B4-BE49-F238E27FC236}">
                <a16:creationId xmlns:a16="http://schemas.microsoft.com/office/drawing/2014/main" xmlns="" id="{86E65F6F-E63A-48D6-A797-668ECB4E9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985" y="643454"/>
            <a:ext cx="1914525" cy="1554163"/>
          </a:xfrm>
          <a:prstGeom prst="rect">
            <a:avLst/>
          </a:prstGeom>
        </p:spPr>
      </p:pic>
      <p:pic>
        <p:nvPicPr>
          <p:cNvPr id="7" name="Resim 6">
            <a:extLst>
              <a:ext uri="{FF2B5EF4-FFF2-40B4-BE49-F238E27FC236}">
                <a16:creationId xmlns:a16="http://schemas.microsoft.com/office/drawing/2014/main" xmlns="" id="{EED3D6F0-54A2-4AF3-8B05-B190E4587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103" y="2117625"/>
            <a:ext cx="3566230" cy="1102916"/>
          </a:xfrm>
          <a:prstGeom prst="rect">
            <a:avLst/>
          </a:prstGeom>
        </p:spPr>
      </p:pic>
      <p:pic>
        <p:nvPicPr>
          <p:cNvPr id="9" name="Resim 8">
            <a:extLst>
              <a:ext uri="{FF2B5EF4-FFF2-40B4-BE49-F238E27FC236}">
                <a16:creationId xmlns:a16="http://schemas.microsoft.com/office/drawing/2014/main" xmlns="" id="{0A46A083-9830-4DB8-A4BF-0E8F906FE0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4854" y="3512541"/>
            <a:ext cx="2008364" cy="743239"/>
          </a:xfrm>
          <a:prstGeom prst="rect">
            <a:avLst/>
          </a:prstGeom>
        </p:spPr>
      </p:pic>
      <p:pic>
        <p:nvPicPr>
          <p:cNvPr id="11" name="Resim 10">
            <a:extLst>
              <a:ext uri="{FF2B5EF4-FFF2-40B4-BE49-F238E27FC236}">
                <a16:creationId xmlns:a16="http://schemas.microsoft.com/office/drawing/2014/main" xmlns="" id="{3AE4E22A-C9A0-4777-92C7-2F9EFE0563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1733" y="4542810"/>
            <a:ext cx="2143125" cy="2143125"/>
          </a:xfrm>
          <a:prstGeom prst="rect">
            <a:avLst/>
          </a:prstGeom>
        </p:spPr>
      </p:pic>
      <p:sp>
        <p:nvSpPr>
          <p:cNvPr id="4" name="Sağ Ok 3"/>
          <p:cNvSpPr/>
          <p:nvPr/>
        </p:nvSpPr>
        <p:spPr>
          <a:xfrm>
            <a:off x="7966314" y="4907457"/>
            <a:ext cx="1012722" cy="1868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988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25796"/>
            <a:ext cx="10515600" cy="1325563"/>
          </a:xfrm>
        </p:spPr>
        <p:txBody>
          <a:bodyPr/>
          <a:lstStyle/>
          <a:p>
            <a:r>
              <a:rPr lang="tr-TR" dirty="0">
                <a:latin typeface="Garamond" panose="02020404030301010803" pitchFamily="18" charset="0"/>
              </a:rPr>
              <a:t>Anatomik Terimler</a:t>
            </a:r>
            <a:br>
              <a:rPr lang="tr-TR" dirty="0">
                <a:latin typeface="Garamond" panose="02020404030301010803" pitchFamily="18" charset="0"/>
              </a:rPr>
            </a:br>
            <a:endParaRPr lang="tr-TR" dirty="0">
              <a:latin typeface="Garamond" panose="02020404030301010803" pitchFamily="18" charset="0"/>
            </a:endParaRPr>
          </a:p>
        </p:txBody>
      </p:sp>
      <p:sp>
        <p:nvSpPr>
          <p:cNvPr id="3" name="İçerik Yer Tutucusu 2"/>
          <p:cNvSpPr>
            <a:spLocks noGrp="1"/>
          </p:cNvSpPr>
          <p:nvPr>
            <p:ph idx="1"/>
          </p:nvPr>
        </p:nvSpPr>
        <p:spPr>
          <a:xfrm>
            <a:off x="658761" y="1140138"/>
            <a:ext cx="10695039" cy="5611220"/>
          </a:xfrm>
        </p:spPr>
        <p:txBody>
          <a:bodyPr>
            <a:normAutofit/>
          </a:bodyPr>
          <a:lstStyle/>
          <a:p>
            <a:r>
              <a:rPr lang="tr-TR" sz="1600" b="1" dirty="0" err="1">
                <a:latin typeface="Garamond" panose="02020404030301010803" pitchFamily="18" charset="0"/>
              </a:rPr>
              <a:t>Cavitas</a:t>
            </a:r>
            <a:r>
              <a:rPr lang="tr-TR" sz="1600" b="1" dirty="0">
                <a:latin typeface="Garamond" panose="02020404030301010803" pitchFamily="18" charset="0"/>
              </a:rPr>
              <a:t> </a:t>
            </a:r>
            <a:r>
              <a:rPr lang="tr-TR" sz="1600" b="1" dirty="0" err="1">
                <a:latin typeface="Garamond" panose="02020404030301010803" pitchFamily="18" charset="0"/>
              </a:rPr>
              <a:t>oris</a:t>
            </a:r>
            <a:r>
              <a:rPr lang="tr-TR" sz="1600" b="1" dirty="0">
                <a:latin typeface="Garamond" panose="02020404030301010803" pitchFamily="18" charset="0"/>
              </a:rPr>
              <a:t> (</a:t>
            </a:r>
            <a:r>
              <a:rPr lang="tr-TR" sz="1600" b="1" dirty="0" err="1">
                <a:latin typeface="Garamond" panose="02020404030301010803" pitchFamily="18" charset="0"/>
              </a:rPr>
              <a:t>Kavitas</a:t>
            </a:r>
            <a:r>
              <a:rPr lang="tr-TR" sz="1600" b="1" dirty="0">
                <a:latin typeface="Garamond" panose="02020404030301010803" pitchFamily="18" charset="0"/>
              </a:rPr>
              <a:t> </a:t>
            </a:r>
            <a:r>
              <a:rPr lang="tr-TR" sz="1600" b="1" dirty="0" err="1">
                <a:latin typeface="Garamond" panose="02020404030301010803" pitchFamily="18" charset="0"/>
              </a:rPr>
              <a:t>oris</a:t>
            </a:r>
            <a:r>
              <a:rPr lang="tr-TR" sz="1600" b="1" dirty="0">
                <a:latin typeface="Garamond" panose="02020404030301010803" pitchFamily="18" charset="0"/>
              </a:rPr>
              <a:t>) : </a:t>
            </a:r>
            <a:r>
              <a:rPr lang="tr-TR" sz="1600" dirty="0">
                <a:latin typeface="Garamond" panose="02020404030301010803" pitchFamily="18" charset="0"/>
              </a:rPr>
              <a:t>Ağız boşluğu</a:t>
            </a:r>
          </a:p>
          <a:p>
            <a:endParaRPr lang="tr-TR" sz="1600" dirty="0">
              <a:latin typeface="Garamond" panose="02020404030301010803" pitchFamily="18" charset="0"/>
            </a:endParaRPr>
          </a:p>
          <a:p>
            <a:pPr marL="0" indent="0">
              <a:buNone/>
            </a:pPr>
            <a:endParaRPr lang="tr-TR" sz="1600" dirty="0">
              <a:latin typeface="Garamond" panose="02020404030301010803" pitchFamily="18" charset="0"/>
            </a:endParaRPr>
          </a:p>
          <a:p>
            <a:r>
              <a:rPr lang="tr-TR" sz="1600" b="1" dirty="0" err="1">
                <a:latin typeface="Garamond" panose="02020404030301010803" pitchFamily="18" charset="0"/>
              </a:rPr>
              <a:t>Labium</a:t>
            </a:r>
            <a:r>
              <a:rPr lang="tr-TR" sz="1600" b="1" dirty="0">
                <a:latin typeface="Garamond" panose="02020404030301010803" pitchFamily="18" charset="0"/>
              </a:rPr>
              <a:t> (</a:t>
            </a:r>
            <a:r>
              <a:rPr lang="tr-TR" sz="1600" b="1" dirty="0" err="1">
                <a:latin typeface="Garamond" panose="02020404030301010803" pitchFamily="18" charset="0"/>
              </a:rPr>
              <a:t>Labyum</a:t>
            </a:r>
            <a:r>
              <a:rPr lang="tr-TR" sz="1600" b="1" dirty="0">
                <a:latin typeface="Garamond" panose="02020404030301010803" pitchFamily="18" charset="0"/>
              </a:rPr>
              <a:t>), </a:t>
            </a:r>
            <a:r>
              <a:rPr lang="tr-TR" sz="1600" b="1" dirty="0" err="1">
                <a:latin typeface="Garamond" panose="02020404030301010803" pitchFamily="18" charset="0"/>
              </a:rPr>
              <a:t>cheilos</a:t>
            </a:r>
            <a:r>
              <a:rPr lang="tr-TR" sz="1600" b="1" dirty="0">
                <a:latin typeface="Garamond" panose="02020404030301010803" pitchFamily="18" charset="0"/>
              </a:rPr>
              <a:t> (</a:t>
            </a:r>
            <a:r>
              <a:rPr lang="tr-TR" sz="1600" b="1" dirty="0" err="1">
                <a:latin typeface="Garamond" panose="02020404030301010803" pitchFamily="18" charset="0"/>
              </a:rPr>
              <a:t>keil</a:t>
            </a:r>
            <a:r>
              <a:rPr lang="tr-TR" sz="1600" b="1" dirty="0">
                <a:latin typeface="Garamond" panose="02020404030301010803" pitchFamily="18" charset="0"/>
              </a:rPr>
              <a:t>) : </a:t>
            </a:r>
            <a:r>
              <a:rPr lang="tr-TR" sz="1600" dirty="0">
                <a:latin typeface="Garamond" panose="02020404030301010803" pitchFamily="18" charset="0"/>
              </a:rPr>
              <a:t>Dudak                                                         </a:t>
            </a:r>
            <a:r>
              <a:rPr lang="tr-TR" sz="2200" dirty="0">
                <a:latin typeface="Garamond" panose="02020404030301010803" pitchFamily="18" charset="0"/>
              </a:rPr>
              <a:t>                      (1)</a:t>
            </a:r>
            <a:endParaRPr lang="tr-TR" sz="1600" dirty="0">
              <a:latin typeface="Garamond" panose="02020404030301010803" pitchFamily="18" charset="0"/>
            </a:endParaRPr>
          </a:p>
          <a:p>
            <a:endParaRPr lang="tr-TR" sz="1600" dirty="0">
              <a:latin typeface="Garamond" panose="02020404030301010803" pitchFamily="18" charset="0"/>
            </a:endParaRPr>
          </a:p>
          <a:p>
            <a:pPr marL="0" indent="0">
              <a:buNone/>
            </a:pPr>
            <a:endParaRPr lang="tr-TR" sz="1600" dirty="0">
              <a:latin typeface="Garamond" panose="02020404030301010803" pitchFamily="18" charset="0"/>
            </a:endParaRPr>
          </a:p>
          <a:p>
            <a:r>
              <a:rPr lang="tr-TR" sz="1600" b="1" dirty="0" err="1">
                <a:latin typeface="Garamond" panose="02020404030301010803" pitchFamily="18" charset="0"/>
              </a:rPr>
              <a:t>Bucca</a:t>
            </a:r>
            <a:r>
              <a:rPr lang="tr-TR" sz="1600" b="1" dirty="0">
                <a:latin typeface="Garamond" panose="02020404030301010803" pitchFamily="18" charset="0"/>
              </a:rPr>
              <a:t> (</a:t>
            </a:r>
            <a:r>
              <a:rPr lang="tr-TR" sz="1600" b="1" dirty="0" err="1">
                <a:latin typeface="Garamond" panose="02020404030301010803" pitchFamily="18" charset="0"/>
              </a:rPr>
              <a:t>Bukka</a:t>
            </a:r>
            <a:r>
              <a:rPr lang="tr-TR" sz="1600" b="1" dirty="0">
                <a:latin typeface="Garamond" panose="02020404030301010803" pitchFamily="18" charset="0"/>
              </a:rPr>
              <a:t>) : </a:t>
            </a:r>
            <a:r>
              <a:rPr lang="tr-TR" sz="1600" dirty="0">
                <a:latin typeface="Garamond" panose="02020404030301010803" pitchFamily="18" charset="0"/>
              </a:rPr>
              <a:t>Yanak</a:t>
            </a:r>
          </a:p>
          <a:p>
            <a:pPr marL="0" indent="0">
              <a:buNone/>
            </a:pPr>
            <a:r>
              <a:rPr lang="tr-TR" sz="1600" dirty="0">
                <a:latin typeface="Garamond" panose="02020404030301010803" pitchFamily="18" charset="0"/>
              </a:rPr>
              <a:t>                                                                                                                                               (2)</a:t>
            </a:r>
          </a:p>
          <a:p>
            <a:pPr marL="0" indent="0">
              <a:buNone/>
            </a:pPr>
            <a:r>
              <a:rPr lang="tr-TR" sz="1600" dirty="0">
                <a:latin typeface="Garamond" panose="02020404030301010803" pitchFamily="18" charset="0"/>
              </a:rPr>
              <a:t>                                                                    </a:t>
            </a:r>
          </a:p>
          <a:p>
            <a:r>
              <a:rPr lang="tr-TR" sz="1600" b="1" dirty="0" err="1">
                <a:latin typeface="Garamond" panose="02020404030301010803" pitchFamily="18" charset="0"/>
              </a:rPr>
              <a:t>Palatum</a:t>
            </a:r>
            <a:r>
              <a:rPr lang="tr-TR" sz="1600" b="1" dirty="0">
                <a:latin typeface="Garamond" panose="02020404030301010803" pitchFamily="18" charset="0"/>
              </a:rPr>
              <a:t> : </a:t>
            </a:r>
            <a:r>
              <a:rPr lang="tr-TR" sz="1600" dirty="0">
                <a:latin typeface="Garamond" panose="02020404030301010803" pitchFamily="18" charset="0"/>
              </a:rPr>
              <a:t>Damak                                                      (3)</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Glandula</a:t>
            </a:r>
            <a:r>
              <a:rPr lang="tr-TR" sz="1600" b="1" dirty="0">
                <a:latin typeface="Garamond" panose="02020404030301010803" pitchFamily="18" charset="0"/>
              </a:rPr>
              <a:t> (</a:t>
            </a:r>
            <a:r>
              <a:rPr lang="tr-TR" sz="1600" b="1" dirty="0" err="1">
                <a:latin typeface="Garamond" panose="02020404030301010803" pitchFamily="18" charset="0"/>
              </a:rPr>
              <a:t>Glandula</a:t>
            </a:r>
            <a:r>
              <a:rPr lang="tr-TR" sz="1600" b="1" dirty="0">
                <a:latin typeface="Garamond" panose="02020404030301010803" pitchFamily="18" charset="0"/>
              </a:rPr>
              <a:t>) : </a:t>
            </a:r>
            <a:r>
              <a:rPr lang="tr-TR" sz="1600" dirty="0">
                <a:latin typeface="Garamond" panose="02020404030301010803" pitchFamily="18" charset="0"/>
              </a:rPr>
              <a:t>Salgı bezi. Kısaltması </a:t>
            </a:r>
            <a:r>
              <a:rPr lang="tr-TR" sz="1600" dirty="0" err="1">
                <a:latin typeface="Garamond" panose="02020404030301010803" pitchFamily="18" charset="0"/>
              </a:rPr>
              <a:t>Gl</a:t>
            </a:r>
            <a:r>
              <a:rPr lang="tr-TR" sz="1600" dirty="0">
                <a:latin typeface="Garamond" panose="02020404030301010803" pitchFamily="18" charset="0"/>
              </a:rPr>
              <a:t>.                                                                              (4)                                                                                 </a:t>
            </a:r>
          </a:p>
          <a:p>
            <a:endParaRPr lang="tr-TR" sz="1600" dirty="0">
              <a:latin typeface="Garamond" panose="02020404030301010803" pitchFamily="18" charset="0"/>
            </a:endParaRP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(5)</a:t>
            </a:r>
          </a:p>
        </p:txBody>
      </p:sp>
      <p:pic>
        <p:nvPicPr>
          <p:cNvPr id="5" name="Resim 4">
            <a:extLst>
              <a:ext uri="{FF2B5EF4-FFF2-40B4-BE49-F238E27FC236}">
                <a16:creationId xmlns:a16="http://schemas.microsoft.com/office/drawing/2014/main" xmlns="" id="{C4827AEF-CAA3-4983-8E13-2C471C69E9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8026" y="1221271"/>
            <a:ext cx="2604798" cy="1157688"/>
          </a:xfrm>
          <a:prstGeom prst="rect">
            <a:avLst/>
          </a:prstGeom>
        </p:spPr>
      </p:pic>
      <p:pic>
        <p:nvPicPr>
          <p:cNvPr id="6" name="Resim 5">
            <a:extLst>
              <a:ext uri="{FF2B5EF4-FFF2-40B4-BE49-F238E27FC236}">
                <a16:creationId xmlns:a16="http://schemas.microsoft.com/office/drawing/2014/main" xmlns="" id="{4AF9633C-334F-4686-B2FF-0615E436E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8026" y="2695614"/>
            <a:ext cx="2604798" cy="1086108"/>
          </a:xfrm>
          <a:prstGeom prst="rect">
            <a:avLst/>
          </a:prstGeom>
        </p:spPr>
      </p:pic>
      <p:pic>
        <p:nvPicPr>
          <p:cNvPr id="8" name="Resim 7">
            <a:extLst>
              <a:ext uri="{FF2B5EF4-FFF2-40B4-BE49-F238E27FC236}">
                <a16:creationId xmlns:a16="http://schemas.microsoft.com/office/drawing/2014/main" xmlns="" id="{2DBAB2F9-2646-47FA-9723-2056D5C4C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408" y="3494906"/>
            <a:ext cx="1803372" cy="901686"/>
          </a:xfrm>
          <a:prstGeom prst="rect">
            <a:avLst/>
          </a:prstGeom>
        </p:spPr>
      </p:pic>
      <p:pic>
        <p:nvPicPr>
          <p:cNvPr id="12" name="Resim 11">
            <a:extLst>
              <a:ext uri="{FF2B5EF4-FFF2-40B4-BE49-F238E27FC236}">
                <a16:creationId xmlns:a16="http://schemas.microsoft.com/office/drawing/2014/main" xmlns="" id="{95014E83-E01D-43EB-84CA-3DEA21CC37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3510" y="4166091"/>
            <a:ext cx="2964627" cy="1518262"/>
          </a:xfrm>
          <a:prstGeom prst="rect">
            <a:avLst/>
          </a:prstGeom>
        </p:spPr>
      </p:pic>
      <p:pic>
        <p:nvPicPr>
          <p:cNvPr id="14" name="Resim 13">
            <a:extLst>
              <a:ext uri="{FF2B5EF4-FFF2-40B4-BE49-F238E27FC236}">
                <a16:creationId xmlns:a16="http://schemas.microsoft.com/office/drawing/2014/main" xmlns="" id="{1B5D8F8A-E71A-4CCD-AD55-02434C3178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4487" y="5798611"/>
            <a:ext cx="1768651" cy="995685"/>
          </a:xfrm>
          <a:prstGeom prst="rect">
            <a:avLst/>
          </a:prstGeom>
        </p:spPr>
      </p:pic>
      <p:sp>
        <p:nvSpPr>
          <p:cNvPr id="10" name="Sağ Ok 9"/>
          <p:cNvSpPr/>
          <p:nvPr/>
        </p:nvSpPr>
        <p:spPr>
          <a:xfrm rot="10800000">
            <a:off x="8039055" y="1778105"/>
            <a:ext cx="2510955" cy="15803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Sağ Ok 12"/>
          <p:cNvSpPr/>
          <p:nvPr/>
        </p:nvSpPr>
        <p:spPr>
          <a:xfrm flipH="1">
            <a:off x="8063199" y="3335731"/>
            <a:ext cx="1231333" cy="13854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ğ Ok 15"/>
          <p:cNvSpPr/>
          <p:nvPr/>
        </p:nvSpPr>
        <p:spPr>
          <a:xfrm flipH="1" flipV="1">
            <a:off x="4676131" y="3863735"/>
            <a:ext cx="839181" cy="16402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ağ Ok 16"/>
          <p:cNvSpPr/>
          <p:nvPr/>
        </p:nvSpPr>
        <p:spPr>
          <a:xfrm rot="10631717">
            <a:off x="8275323" y="4976032"/>
            <a:ext cx="934064" cy="1633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ağ Ok 17"/>
          <p:cNvSpPr/>
          <p:nvPr/>
        </p:nvSpPr>
        <p:spPr>
          <a:xfrm rot="10800000">
            <a:off x="6477059" y="6325758"/>
            <a:ext cx="816079" cy="20045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0792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Tanı Terimleri</a:t>
            </a:r>
          </a:p>
        </p:txBody>
      </p:sp>
      <p:sp>
        <p:nvSpPr>
          <p:cNvPr id="3" name="İçerik Yer Tutucusu 2"/>
          <p:cNvSpPr>
            <a:spLocks noGrp="1"/>
          </p:cNvSpPr>
          <p:nvPr>
            <p:ph idx="1"/>
          </p:nvPr>
        </p:nvSpPr>
        <p:spPr>
          <a:xfrm>
            <a:off x="838200" y="1825625"/>
            <a:ext cx="10515600" cy="4874692"/>
          </a:xfrm>
        </p:spPr>
        <p:txBody>
          <a:bodyPr>
            <a:normAutofit/>
          </a:bodyPr>
          <a:lstStyle/>
          <a:p>
            <a:r>
              <a:rPr lang="tr-TR" sz="1600" b="1" dirty="0" err="1">
                <a:latin typeface="Garamond" panose="02020404030301010803" pitchFamily="18" charset="0"/>
              </a:rPr>
              <a:t>Dental</a:t>
            </a:r>
            <a:r>
              <a:rPr lang="tr-TR" sz="1600" b="1" dirty="0">
                <a:latin typeface="Garamond" panose="02020404030301010803" pitchFamily="18" charset="0"/>
              </a:rPr>
              <a:t> </a:t>
            </a:r>
            <a:r>
              <a:rPr lang="tr-TR" sz="1600" b="1" dirty="0" err="1">
                <a:latin typeface="Garamond" panose="02020404030301010803" pitchFamily="18" charset="0"/>
              </a:rPr>
              <a:t>caries</a:t>
            </a:r>
            <a:r>
              <a:rPr lang="tr-TR" sz="1600" b="1" dirty="0">
                <a:latin typeface="Garamond" panose="02020404030301010803" pitchFamily="18" charset="0"/>
              </a:rPr>
              <a:t> (</a:t>
            </a:r>
            <a:r>
              <a:rPr lang="tr-TR" sz="1600" b="1" dirty="0" err="1">
                <a:latin typeface="Garamond" panose="02020404030301010803" pitchFamily="18" charset="0"/>
              </a:rPr>
              <a:t>Dental</a:t>
            </a:r>
            <a:r>
              <a:rPr lang="tr-TR" sz="1600" b="1" dirty="0">
                <a:latin typeface="Garamond" panose="02020404030301010803" pitchFamily="18" charset="0"/>
              </a:rPr>
              <a:t> </a:t>
            </a:r>
            <a:r>
              <a:rPr lang="tr-TR" sz="1600" b="1" dirty="0" err="1">
                <a:latin typeface="Garamond" panose="02020404030301010803" pitchFamily="18" charset="0"/>
              </a:rPr>
              <a:t>karies</a:t>
            </a:r>
            <a:r>
              <a:rPr lang="tr-TR" sz="1600" b="1" dirty="0">
                <a:latin typeface="Garamond" panose="02020404030301010803" pitchFamily="18" charset="0"/>
              </a:rPr>
              <a:t>) : </a:t>
            </a:r>
            <a:r>
              <a:rPr lang="tr-TR" sz="1600" dirty="0">
                <a:latin typeface="Garamond" panose="02020404030301010803" pitchFamily="18" charset="0"/>
              </a:rPr>
              <a:t>Diş çürümesi</a:t>
            </a:r>
          </a:p>
          <a:p>
            <a:r>
              <a:rPr lang="tr-TR" sz="1600" dirty="0">
                <a:latin typeface="Garamond" panose="02020404030301010803" pitchFamily="18" charset="0"/>
              </a:rPr>
              <a:t>                                                                                                                                                          (52)</a:t>
            </a:r>
          </a:p>
          <a:p>
            <a:endParaRPr lang="tr-TR" sz="1600" dirty="0">
              <a:latin typeface="Garamond" panose="02020404030301010803" pitchFamily="18" charset="0"/>
            </a:endParaRPr>
          </a:p>
          <a:p>
            <a:r>
              <a:rPr lang="tr-TR" sz="1600" b="1" dirty="0" err="1">
                <a:latin typeface="Garamond" panose="02020404030301010803" pitchFamily="18" charset="0"/>
              </a:rPr>
              <a:t>Gingivitis</a:t>
            </a:r>
            <a:r>
              <a:rPr lang="tr-TR" sz="1600" b="1" dirty="0">
                <a:latin typeface="Garamond" panose="02020404030301010803" pitchFamily="18" charset="0"/>
              </a:rPr>
              <a:t> (</a:t>
            </a:r>
            <a:r>
              <a:rPr lang="tr-TR" sz="1600" b="1" dirty="0" err="1">
                <a:latin typeface="Garamond" panose="02020404030301010803" pitchFamily="18" charset="0"/>
              </a:rPr>
              <a:t>Jinjivit</a:t>
            </a:r>
            <a:r>
              <a:rPr lang="tr-TR" sz="1600" b="1" dirty="0">
                <a:latin typeface="Garamond" panose="02020404030301010803" pitchFamily="18" charset="0"/>
              </a:rPr>
              <a:t>) : </a:t>
            </a:r>
            <a:r>
              <a:rPr lang="tr-TR" sz="1600" dirty="0">
                <a:latin typeface="Garamond" panose="02020404030301010803" pitchFamily="18" charset="0"/>
              </a:rPr>
              <a:t>Diş eti </a:t>
            </a:r>
            <a:r>
              <a:rPr lang="tr-TR" sz="1600" dirty="0" err="1">
                <a:latin typeface="Garamond" panose="02020404030301010803" pitchFamily="18" charset="0"/>
              </a:rPr>
              <a:t>iltihapı</a:t>
            </a:r>
            <a:endParaRPr lang="tr-TR" sz="1600" dirty="0">
              <a:latin typeface="Garamond" panose="02020404030301010803" pitchFamily="18" charset="0"/>
            </a:endParaRPr>
          </a:p>
          <a:p>
            <a:r>
              <a:rPr lang="tr-TR" sz="1600" dirty="0">
                <a:latin typeface="Garamond" panose="02020404030301010803" pitchFamily="18" charset="0"/>
              </a:rPr>
              <a:t>                                                                                                                                                          (53)</a:t>
            </a:r>
          </a:p>
          <a:p>
            <a:endParaRPr lang="tr-TR" sz="1600" dirty="0">
              <a:latin typeface="Garamond" panose="02020404030301010803" pitchFamily="18" charset="0"/>
            </a:endParaRPr>
          </a:p>
          <a:p>
            <a:r>
              <a:rPr lang="tr-TR" sz="1600" b="1" dirty="0" err="1">
                <a:latin typeface="Garamond" panose="02020404030301010803" pitchFamily="18" charset="0"/>
              </a:rPr>
              <a:t>Stomatitis</a:t>
            </a:r>
            <a:r>
              <a:rPr lang="tr-TR" sz="1600" b="1" dirty="0">
                <a:latin typeface="Garamond" panose="02020404030301010803" pitchFamily="18" charset="0"/>
              </a:rPr>
              <a:t> (</a:t>
            </a:r>
            <a:r>
              <a:rPr lang="tr-TR" sz="1600" b="1" dirty="0" err="1">
                <a:latin typeface="Garamond" panose="02020404030301010803" pitchFamily="18" charset="0"/>
              </a:rPr>
              <a:t>Stomatit</a:t>
            </a:r>
            <a:r>
              <a:rPr lang="tr-TR" sz="1600" b="1" dirty="0">
                <a:latin typeface="Garamond" panose="02020404030301010803" pitchFamily="18" charset="0"/>
              </a:rPr>
              <a:t>) : </a:t>
            </a:r>
            <a:r>
              <a:rPr lang="tr-TR" sz="1600" dirty="0">
                <a:latin typeface="Garamond" panose="02020404030301010803" pitchFamily="18" charset="0"/>
              </a:rPr>
              <a:t>Ağız boşluğunu çevreleyen mukozanın iltihabı.</a:t>
            </a:r>
          </a:p>
          <a:p>
            <a:endParaRPr lang="tr-TR" sz="1600" dirty="0">
              <a:latin typeface="Garamond" panose="02020404030301010803" pitchFamily="18" charset="0"/>
            </a:endParaRPr>
          </a:p>
          <a:p>
            <a:r>
              <a:rPr lang="tr-TR" sz="1600" dirty="0">
                <a:latin typeface="Garamond" panose="02020404030301010803" pitchFamily="18" charset="0"/>
              </a:rPr>
              <a:t>                                                                                                                                                                           (54)</a:t>
            </a:r>
          </a:p>
          <a:p>
            <a:r>
              <a:rPr lang="tr-TR" sz="1600" b="1" dirty="0" err="1">
                <a:latin typeface="Garamond" panose="02020404030301010803" pitchFamily="18" charset="0"/>
              </a:rPr>
              <a:t>Glossitis</a:t>
            </a:r>
            <a:r>
              <a:rPr lang="tr-TR" sz="1600" b="1" dirty="0">
                <a:latin typeface="Garamond" panose="02020404030301010803" pitchFamily="18" charset="0"/>
              </a:rPr>
              <a:t> (</a:t>
            </a:r>
            <a:r>
              <a:rPr lang="tr-TR" sz="1600" b="1" dirty="0" err="1">
                <a:latin typeface="Garamond" panose="02020404030301010803" pitchFamily="18" charset="0"/>
              </a:rPr>
              <a:t>Glossit</a:t>
            </a:r>
            <a:r>
              <a:rPr lang="tr-TR" sz="1600" b="1" dirty="0">
                <a:latin typeface="Garamond" panose="02020404030301010803" pitchFamily="18" charset="0"/>
              </a:rPr>
              <a:t>) : </a:t>
            </a:r>
            <a:r>
              <a:rPr lang="tr-TR" sz="1600" dirty="0">
                <a:latin typeface="Garamond" panose="02020404030301010803" pitchFamily="18" charset="0"/>
              </a:rPr>
              <a:t>Dil iltihabı</a:t>
            </a:r>
          </a:p>
          <a:p>
            <a:r>
              <a:rPr lang="tr-TR" sz="1600" dirty="0">
                <a:latin typeface="Garamond" panose="02020404030301010803" pitchFamily="18" charset="0"/>
              </a:rPr>
              <a:t>                                                                                                                                  (55)</a:t>
            </a:r>
          </a:p>
          <a:p>
            <a:endParaRPr lang="tr-TR" sz="1600" dirty="0">
              <a:latin typeface="Garamond" panose="02020404030301010803" pitchFamily="18" charset="0"/>
            </a:endParaRPr>
          </a:p>
          <a:p>
            <a:r>
              <a:rPr lang="tr-TR" sz="1600" b="1" dirty="0" err="1">
                <a:latin typeface="Garamond" panose="02020404030301010803" pitchFamily="18" charset="0"/>
              </a:rPr>
              <a:t>Cheilitis</a:t>
            </a:r>
            <a:r>
              <a:rPr lang="tr-TR" sz="1600" b="1" dirty="0">
                <a:latin typeface="Garamond" panose="02020404030301010803" pitchFamily="18" charset="0"/>
              </a:rPr>
              <a:t> (</a:t>
            </a:r>
            <a:r>
              <a:rPr lang="tr-TR" sz="1600" b="1" dirty="0" err="1">
                <a:latin typeface="Garamond" panose="02020404030301010803" pitchFamily="18" charset="0"/>
              </a:rPr>
              <a:t>Keilit</a:t>
            </a:r>
            <a:r>
              <a:rPr lang="tr-TR" sz="1600" b="1" dirty="0">
                <a:latin typeface="Garamond" panose="02020404030301010803" pitchFamily="18" charset="0"/>
              </a:rPr>
              <a:t>) : </a:t>
            </a:r>
            <a:r>
              <a:rPr lang="tr-TR" sz="1600" dirty="0">
                <a:latin typeface="Garamond" panose="02020404030301010803" pitchFamily="18" charset="0"/>
              </a:rPr>
              <a:t>Dudak iltihabı</a:t>
            </a:r>
          </a:p>
          <a:p>
            <a:r>
              <a:rPr lang="tr-TR" sz="1600" dirty="0">
                <a:latin typeface="Garamond" panose="02020404030301010803" pitchFamily="18" charset="0"/>
              </a:rPr>
              <a:t>                                                                                                                                 (56)</a:t>
            </a:r>
          </a:p>
        </p:txBody>
      </p:sp>
      <p:pic>
        <p:nvPicPr>
          <p:cNvPr id="5" name="Resim 4">
            <a:extLst>
              <a:ext uri="{FF2B5EF4-FFF2-40B4-BE49-F238E27FC236}">
                <a16:creationId xmlns:a16="http://schemas.microsoft.com/office/drawing/2014/main" xmlns="" id="{8C83DAF3-61FF-4C4B-B9C9-FD3271A674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8312" y="1353520"/>
            <a:ext cx="3206044" cy="944210"/>
          </a:xfrm>
          <a:prstGeom prst="rect">
            <a:avLst/>
          </a:prstGeom>
        </p:spPr>
      </p:pic>
      <p:pic>
        <p:nvPicPr>
          <p:cNvPr id="7" name="Resim 6">
            <a:extLst>
              <a:ext uri="{FF2B5EF4-FFF2-40B4-BE49-F238E27FC236}">
                <a16:creationId xmlns:a16="http://schemas.microsoft.com/office/drawing/2014/main" xmlns="" id="{1FA2A09B-D7B1-4F67-92F2-21EDB003C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823" y="2432667"/>
            <a:ext cx="3127021" cy="1132681"/>
          </a:xfrm>
          <a:prstGeom prst="rect">
            <a:avLst/>
          </a:prstGeom>
        </p:spPr>
      </p:pic>
      <p:pic>
        <p:nvPicPr>
          <p:cNvPr id="9" name="Resim 8">
            <a:extLst>
              <a:ext uri="{FF2B5EF4-FFF2-40B4-BE49-F238E27FC236}">
                <a16:creationId xmlns:a16="http://schemas.microsoft.com/office/drawing/2014/main" xmlns="" id="{4992CF70-DF2E-4A80-8D8B-E13E67CF5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556" y="3631583"/>
            <a:ext cx="2667177" cy="944211"/>
          </a:xfrm>
          <a:prstGeom prst="rect">
            <a:avLst/>
          </a:prstGeom>
        </p:spPr>
      </p:pic>
      <p:pic>
        <p:nvPicPr>
          <p:cNvPr id="11" name="Resim 10">
            <a:extLst>
              <a:ext uri="{FF2B5EF4-FFF2-40B4-BE49-F238E27FC236}">
                <a16:creationId xmlns:a16="http://schemas.microsoft.com/office/drawing/2014/main" xmlns="" id="{1DEE4B6C-06FA-41DD-A536-2D382543DE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637" y="4708617"/>
            <a:ext cx="3136723" cy="811035"/>
          </a:xfrm>
          <a:prstGeom prst="rect">
            <a:avLst/>
          </a:prstGeom>
        </p:spPr>
      </p:pic>
      <p:pic>
        <p:nvPicPr>
          <p:cNvPr id="13" name="Resim 12">
            <a:extLst>
              <a:ext uri="{FF2B5EF4-FFF2-40B4-BE49-F238E27FC236}">
                <a16:creationId xmlns:a16="http://schemas.microsoft.com/office/drawing/2014/main" xmlns="" id="{A9832DDF-892B-465F-990F-E3173B65F4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638" y="5652475"/>
            <a:ext cx="3136723" cy="1047842"/>
          </a:xfrm>
          <a:prstGeom prst="rect">
            <a:avLst/>
          </a:prstGeom>
        </p:spPr>
      </p:pic>
      <p:sp>
        <p:nvSpPr>
          <p:cNvPr id="4" name="Sağ Ok 3"/>
          <p:cNvSpPr/>
          <p:nvPr/>
        </p:nvSpPr>
        <p:spPr>
          <a:xfrm rot="10800000">
            <a:off x="7757650" y="1626868"/>
            <a:ext cx="1671484" cy="1656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10800000">
            <a:off x="7949379" y="2630441"/>
            <a:ext cx="1288026" cy="2228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rot="10800000">
            <a:off x="9237405" y="3985701"/>
            <a:ext cx="1337187" cy="23597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rot="10639301">
            <a:off x="6273622" y="4874485"/>
            <a:ext cx="1557867" cy="1671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6744927" y="6021494"/>
            <a:ext cx="1553498" cy="17698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19427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Tanı Terimleri</a:t>
            </a:r>
          </a:p>
        </p:txBody>
      </p:sp>
      <p:sp>
        <p:nvSpPr>
          <p:cNvPr id="3" name="İçerik Yer Tutucusu 2"/>
          <p:cNvSpPr>
            <a:spLocks noGrp="1"/>
          </p:cNvSpPr>
          <p:nvPr>
            <p:ph idx="1"/>
          </p:nvPr>
        </p:nvSpPr>
        <p:spPr>
          <a:xfrm>
            <a:off x="838200" y="1825625"/>
            <a:ext cx="10515600" cy="4846108"/>
          </a:xfrm>
        </p:spPr>
        <p:txBody>
          <a:bodyPr>
            <a:normAutofit/>
          </a:bodyPr>
          <a:lstStyle/>
          <a:p>
            <a:r>
              <a:rPr lang="tr-TR" sz="1600" b="1" dirty="0" err="1">
                <a:latin typeface="Garamond" panose="02020404030301010803" pitchFamily="18" charset="0"/>
              </a:rPr>
              <a:t>Oesophagitis</a:t>
            </a:r>
            <a:r>
              <a:rPr lang="tr-TR" sz="1600" b="1" dirty="0">
                <a:latin typeface="Garamond" panose="02020404030301010803" pitchFamily="18" charset="0"/>
              </a:rPr>
              <a:t> (</a:t>
            </a:r>
            <a:r>
              <a:rPr lang="tr-TR" sz="1600" b="1" dirty="0" err="1">
                <a:latin typeface="Garamond" panose="02020404030301010803" pitchFamily="18" charset="0"/>
              </a:rPr>
              <a:t>Özofajit</a:t>
            </a:r>
            <a:r>
              <a:rPr lang="tr-TR" sz="1600" b="1" dirty="0">
                <a:latin typeface="Garamond" panose="02020404030301010803" pitchFamily="18" charset="0"/>
              </a:rPr>
              <a:t>) : </a:t>
            </a:r>
            <a:r>
              <a:rPr lang="tr-TR" sz="1600" dirty="0">
                <a:latin typeface="Garamond" panose="02020404030301010803" pitchFamily="18" charset="0"/>
              </a:rPr>
              <a:t>Yemek borusu iltihabı.</a:t>
            </a:r>
          </a:p>
          <a:p>
            <a:pPr marL="0" indent="0">
              <a:buNone/>
            </a:pPr>
            <a:r>
              <a:rPr lang="tr-TR" sz="1600" dirty="0">
                <a:latin typeface="Garamond" panose="02020404030301010803" pitchFamily="18" charset="0"/>
              </a:rPr>
              <a:t>                                                                                                                                     (57)                                                 </a:t>
            </a:r>
          </a:p>
          <a:p>
            <a:pPr marL="0" indent="0">
              <a:buNone/>
            </a:pPr>
            <a:r>
              <a:rPr lang="tr-TR" sz="1600" dirty="0">
                <a:latin typeface="Garamond" panose="02020404030301010803" pitchFamily="18" charset="0"/>
              </a:rPr>
              <a:t> </a:t>
            </a:r>
          </a:p>
          <a:p>
            <a:r>
              <a:rPr lang="tr-TR" sz="1600" b="1" dirty="0" err="1">
                <a:latin typeface="Garamond" panose="02020404030301010803" pitchFamily="18" charset="0"/>
              </a:rPr>
              <a:t>Parotitis</a:t>
            </a:r>
            <a:r>
              <a:rPr lang="tr-TR" sz="1600" b="1" dirty="0">
                <a:latin typeface="Garamond" panose="02020404030301010803" pitchFamily="18" charset="0"/>
              </a:rPr>
              <a:t> (</a:t>
            </a:r>
            <a:r>
              <a:rPr lang="tr-TR" sz="1600" b="1" dirty="0" err="1">
                <a:latin typeface="Garamond" panose="02020404030301010803" pitchFamily="18" charset="0"/>
              </a:rPr>
              <a:t>Parotit</a:t>
            </a:r>
            <a:r>
              <a:rPr lang="tr-TR" sz="1600" b="1" dirty="0">
                <a:latin typeface="Garamond" panose="02020404030301010803" pitchFamily="18" charset="0"/>
              </a:rPr>
              <a:t>) : </a:t>
            </a:r>
            <a:r>
              <a:rPr lang="tr-TR" sz="1600" dirty="0">
                <a:latin typeface="Garamond" panose="02020404030301010803" pitchFamily="18" charset="0"/>
              </a:rPr>
              <a:t>Kabakulak, kulak altı tükürük bezinin iltihabı.</a:t>
            </a:r>
          </a:p>
          <a:p>
            <a:pPr marL="0" indent="0">
              <a:buNone/>
            </a:pPr>
            <a:r>
              <a:rPr lang="tr-TR" sz="1600" dirty="0">
                <a:latin typeface="Garamond" panose="02020404030301010803" pitchFamily="18" charset="0"/>
              </a:rPr>
              <a:t>                                                                                                                                                                              (58)</a:t>
            </a:r>
          </a:p>
          <a:p>
            <a:endParaRPr lang="tr-TR" sz="1600" dirty="0">
              <a:latin typeface="Garamond" panose="02020404030301010803" pitchFamily="18" charset="0"/>
            </a:endParaRPr>
          </a:p>
          <a:p>
            <a:r>
              <a:rPr lang="tr-TR" sz="1600" b="1" dirty="0" err="1">
                <a:latin typeface="Garamond" panose="02020404030301010803" pitchFamily="18" charset="0"/>
              </a:rPr>
              <a:t>Gastritis</a:t>
            </a:r>
            <a:r>
              <a:rPr lang="tr-TR" sz="1600" b="1" dirty="0">
                <a:latin typeface="Garamond" panose="02020404030301010803" pitchFamily="18" charset="0"/>
              </a:rPr>
              <a:t> (Gastrit) : </a:t>
            </a:r>
            <a:r>
              <a:rPr lang="tr-TR" sz="1600" dirty="0">
                <a:latin typeface="Garamond" panose="02020404030301010803" pitchFamily="18" charset="0"/>
              </a:rPr>
              <a:t>Midenin iltihabı</a:t>
            </a:r>
          </a:p>
          <a:p>
            <a:pPr marL="0" indent="0">
              <a:buNone/>
            </a:pPr>
            <a:r>
              <a:rPr lang="tr-TR" sz="1600" dirty="0">
                <a:latin typeface="Garamond" panose="02020404030301010803" pitchFamily="18" charset="0"/>
              </a:rPr>
              <a:t>                                                                                                                                  (59)</a:t>
            </a:r>
          </a:p>
          <a:p>
            <a:endParaRPr lang="tr-TR" sz="1600" dirty="0">
              <a:latin typeface="Garamond" panose="02020404030301010803" pitchFamily="18" charset="0"/>
            </a:endParaRPr>
          </a:p>
          <a:p>
            <a:r>
              <a:rPr lang="tr-TR" sz="1600" b="1" dirty="0" err="1">
                <a:latin typeface="Garamond" panose="02020404030301010803" pitchFamily="18" charset="0"/>
              </a:rPr>
              <a:t>Enteritis</a:t>
            </a:r>
            <a:r>
              <a:rPr lang="tr-TR" sz="1600" b="1" dirty="0">
                <a:latin typeface="Garamond" panose="02020404030301010803" pitchFamily="18" charset="0"/>
              </a:rPr>
              <a:t> (</a:t>
            </a:r>
            <a:r>
              <a:rPr lang="tr-TR" sz="1600" b="1" dirty="0" err="1">
                <a:latin typeface="Garamond" panose="02020404030301010803" pitchFamily="18" charset="0"/>
              </a:rPr>
              <a:t>Enterit</a:t>
            </a:r>
            <a:r>
              <a:rPr lang="tr-TR" sz="1600" b="1" dirty="0">
                <a:latin typeface="Garamond" panose="02020404030301010803" pitchFamily="18" charset="0"/>
              </a:rPr>
              <a:t>) : </a:t>
            </a:r>
            <a:r>
              <a:rPr lang="tr-TR" sz="1600" dirty="0">
                <a:latin typeface="Garamond" panose="02020404030301010803" pitchFamily="18" charset="0"/>
              </a:rPr>
              <a:t>İnce bağırsak iltihabı</a:t>
            </a:r>
          </a:p>
          <a:p>
            <a:pPr marL="0" indent="0">
              <a:buNone/>
            </a:pPr>
            <a:r>
              <a:rPr lang="tr-TR" sz="1600" dirty="0">
                <a:latin typeface="Garamond" panose="02020404030301010803" pitchFamily="18" charset="0"/>
              </a:rPr>
              <a:t>                                                                                                                                                  (60)</a:t>
            </a:r>
          </a:p>
          <a:p>
            <a:endParaRPr lang="tr-TR" sz="1600" dirty="0">
              <a:latin typeface="Garamond" panose="02020404030301010803" pitchFamily="18" charset="0"/>
            </a:endParaRPr>
          </a:p>
          <a:p>
            <a:r>
              <a:rPr lang="tr-TR" sz="1600" b="1" dirty="0" err="1">
                <a:latin typeface="Garamond" panose="02020404030301010803" pitchFamily="18" charset="0"/>
              </a:rPr>
              <a:t>Colitis</a:t>
            </a:r>
            <a:r>
              <a:rPr lang="tr-TR" sz="1600" b="1" dirty="0">
                <a:latin typeface="Garamond" panose="02020404030301010803" pitchFamily="18" charset="0"/>
              </a:rPr>
              <a:t> (Kolit) : </a:t>
            </a:r>
            <a:r>
              <a:rPr lang="tr-TR" sz="1600" dirty="0">
                <a:latin typeface="Garamond" panose="02020404030301010803" pitchFamily="18" charset="0"/>
              </a:rPr>
              <a:t>Kolon iltihabı                                                                                            </a:t>
            </a:r>
          </a:p>
          <a:p>
            <a:pPr marL="0" indent="0">
              <a:buNone/>
            </a:pPr>
            <a:r>
              <a:rPr lang="tr-TR" sz="1600" dirty="0">
                <a:latin typeface="Garamond" panose="02020404030301010803" pitchFamily="18" charset="0"/>
              </a:rPr>
              <a:t>                                                                                                                                             (61)</a:t>
            </a:r>
          </a:p>
          <a:p>
            <a:endParaRPr lang="tr-TR" sz="1600" dirty="0">
              <a:latin typeface="Garamond" panose="02020404030301010803" pitchFamily="18" charset="0"/>
            </a:endParaRPr>
          </a:p>
        </p:txBody>
      </p:sp>
      <p:pic>
        <p:nvPicPr>
          <p:cNvPr id="5" name="Resim 4">
            <a:extLst>
              <a:ext uri="{FF2B5EF4-FFF2-40B4-BE49-F238E27FC236}">
                <a16:creationId xmlns:a16="http://schemas.microsoft.com/office/drawing/2014/main" xmlns="" id="{2597A41E-9FDD-469B-8827-665E1049C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140" y="837408"/>
            <a:ext cx="2095500" cy="1571625"/>
          </a:xfrm>
          <a:prstGeom prst="rect">
            <a:avLst/>
          </a:prstGeom>
        </p:spPr>
      </p:pic>
      <p:pic>
        <p:nvPicPr>
          <p:cNvPr id="7" name="Resim 6">
            <a:extLst>
              <a:ext uri="{FF2B5EF4-FFF2-40B4-BE49-F238E27FC236}">
                <a16:creationId xmlns:a16="http://schemas.microsoft.com/office/drawing/2014/main" xmlns="" id="{AD56A168-D091-4E23-A0A5-69844A513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890" y="2508097"/>
            <a:ext cx="3165828" cy="1045898"/>
          </a:xfrm>
          <a:prstGeom prst="rect">
            <a:avLst/>
          </a:prstGeom>
        </p:spPr>
      </p:pic>
      <p:pic>
        <p:nvPicPr>
          <p:cNvPr id="9" name="Resim 8">
            <a:extLst>
              <a:ext uri="{FF2B5EF4-FFF2-40B4-BE49-F238E27FC236}">
                <a16:creationId xmlns:a16="http://schemas.microsoft.com/office/drawing/2014/main" xmlns="" id="{7EC5A388-A4F3-4401-9782-15AF04471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695" y="3589867"/>
            <a:ext cx="3286125" cy="1045898"/>
          </a:xfrm>
          <a:prstGeom prst="rect">
            <a:avLst/>
          </a:prstGeom>
        </p:spPr>
      </p:pic>
      <p:pic>
        <p:nvPicPr>
          <p:cNvPr id="11" name="Resim 10">
            <a:extLst>
              <a:ext uri="{FF2B5EF4-FFF2-40B4-BE49-F238E27FC236}">
                <a16:creationId xmlns:a16="http://schemas.microsoft.com/office/drawing/2014/main" xmlns="" id="{28D100D2-F7D0-46F4-92AE-073F27908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8824" y="4770702"/>
            <a:ext cx="3739798" cy="874625"/>
          </a:xfrm>
          <a:prstGeom prst="rect">
            <a:avLst/>
          </a:prstGeom>
        </p:spPr>
      </p:pic>
      <p:pic>
        <p:nvPicPr>
          <p:cNvPr id="13" name="Resim 12">
            <a:extLst>
              <a:ext uri="{FF2B5EF4-FFF2-40B4-BE49-F238E27FC236}">
                <a16:creationId xmlns:a16="http://schemas.microsoft.com/office/drawing/2014/main" xmlns="" id="{5CE14A51-7FCC-4D03-A1C6-9ADDDDE875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4695" y="5749132"/>
            <a:ext cx="3615490" cy="990070"/>
          </a:xfrm>
          <a:prstGeom prst="rect">
            <a:avLst/>
          </a:prstGeom>
        </p:spPr>
      </p:pic>
      <p:sp>
        <p:nvSpPr>
          <p:cNvPr id="4" name="Sağ Ok 3"/>
          <p:cNvSpPr/>
          <p:nvPr/>
        </p:nvSpPr>
        <p:spPr>
          <a:xfrm rot="10800000">
            <a:off x="6754761" y="1383368"/>
            <a:ext cx="1327355" cy="19664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10800000">
            <a:off x="8888361" y="3047550"/>
            <a:ext cx="1248697" cy="13467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16122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Tanı Terimleri</a:t>
            </a:r>
          </a:p>
        </p:txBody>
      </p:sp>
      <p:sp>
        <p:nvSpPr>
          <p:cNvPr id="3" name="İçerik Yer Tutucusu 2"/>
          <p:cNvSpPr>
            <a:spLocks noGrp="1"/>
          </p:cNvSpPr>
          <p:nvPr>
            <p:ph idx="1"/>
          </p:nvPr>
        </p:nvSpPr>
        <p:spPr>
          <a:xfrm>
            <a:off x="838200" y="1825625"/>
            <a:ext cx="7066935" cy="4929136"/>
          </a:xfrm>
        </p:spPr>
        <p:txBody>
          <a:bodyPr>
            <a:normAutofit lnSpcReduction="10000"/>
          </a:bodyPr>
          <a:lstStyle/>
          <a:p>
            <a:r>
              <a:rPr lang="tr-TR" sz="1600" b="1" dirty="0" err="1">
                <a:latin typeface="Garamond" panose="02020404030301010803" pitchFamily="18" charset="0"/>
              </a:rPr>
              <a:t>Ulcerative</a:t>
            </a:r>
            <a:r>
              <a:rPr lang="tr-TR" sz="1600" b="1" dirty="0">
                <a:latin typeface="Garamond" panose="02020404030301010803" pitchFamily="18" charset="0"/>
              </a:rPr>
              <a:t> </a:t>
            </a:r>
            <a:r>
              <a:rPr lang="tr-TR" sz="1600" b="1" dirty="0" err="1">
                <a:latin typeface="Garamond" panose="02020404030301010803" pitchFamily="18" charset="0"/>
              </a:rPr>
              <a:t>colitis</a:t>
            </a:r>
            <a:r>
              <a:rPr lang="tr-TR" sz="1600" b="1" dirty="0">
                <a:latin typeface="Garamond" panose="02020404030301010803" pitchFamily="18" charset="0"/>
              </a:rPr>
              <a:t> (</a:t>
            </a:r>
            <a:r>
              <a:rPr lang="tr-TR" sz="1600" b="1" dirty="0" err="1">
                <a:latin typeface="Garamond" panose="02020404030301010803" pitchFamily="18" charset="0"/>
              </a:rPr>
              <a:t>Ülseratif</a:t>
            </a:r>
            <a:r>
              <a:rPr lang="tr-TR" sz="1600" b="1" dirty="0">
                <a:latin typeface="Garamond" panose="02020404030301010803" pitchFamily="18" charset="0"/>
              </a:rPr>
              <a:t> kolit) : </a:t>
            </a:r>
            <a:r>
              <a:rPr lang="tr-TR" sz="1600" dirty="0">
                <a:latin typeface="Garamond" panose="02020404030301010803" pitchFamily="18" charset="0"/>
              </a:rPr>
              <a:t>Kalın bağırsakta ülserlerle ortaya çıkan </a:t>
            </a:r>
            <a:r>
              <a:rPr lang="tr-TR" sz="1600" dirty="0" err="1">
                <a:latin typeface="Garamond" panose="02020404030301010803" pitchFamily="18" charset="0"/>
              </a:rPr>
              <a:t>inflomatuar</a:t>
            </a:r>
            <a:r>
              <a:rPr lang="tr-TR" sz="1600" dirty="0">
                <a:latin typeface="Garamond" panose="02020404030301010803" pitchFamily="18" charset="0"/>
              </a:rPr>
              <a:t> bir hastalık.</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(62)</a:t>
            </a:r>
          </a:p>
          <a:p>
            <a:r>
              <a:rPr lang="tr-TR" sz="1600" b="1" dirty="0" err="1">
                <a:latin typeface="Garamond" panose="02020404030301010803" pitchFamily="18" charset="0"/>
              </a:rPr>
              <a:t>Proctitis</a:t>
            </a:r>
            <a:r>
              <a:rPr lang="tr-TR" sz="1600" b="1" dirty="0">
                <a:latin typeface="Garamond" panose="02020404030301010803" pitchFamily="18" charset="0"/>
              </a:rPr>
              <a:t> (</a:t>
            </a:r>
            <a:r>
              <a:rPr lang="tr-TR" sz="1600" b="1" dirty="0" err="1">
                <a:latin typeface="Garamond" panose="02020404030301010803" pitchFamily="18" charset="0"/>
              </a:rPr>
              <a:t>Proktit</a:t>
            </a:r>
            <a:r>
              <a:rPr lang="tr-TR" sz="1600" b="1" dirty="0">
                <a:latin typeface="Garamond" panose="02020404030301010803" pitchFamily="18" charset="0"/>
              </a:rPr>
              <a:t>) : </a:t>
            </a:r>
            <a:r>
              <a:rPr lang="tr-TR" sz="1600" dirty="0">
                <a:latin typeface="Garamond" panose="02020404030301010803" pitchFamily="18" charset="0"/>
              </a:rPr>
              <a:t>Rektum (düz bağırsak) iltihabı.</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Pancreatitis</a:t>
            </a:r>
            <a:r>
              <a:rPr lang="tr-TR" sz="1600" b="1" dirty="0">
                <a:latin typeface="Garamond" panose="02020404030301010803" pitchFamily="18" charset="0"/>
              </a:rPr>
              <a:t> (</a:t>
            </a:r>
            <a:r>
              <a:rPr lang="tr-TR" sz="1600" b="1" dirty="0" err="1">
                <a:latin typeface="Garamond" panose="02020404030301010803" pitchFamily="18" charset="0"/>
              </a:rPr>
              <a:t>Pankreatit</a:t>
            </a:r>
            <a:r>
              <a:rPr lang="tr-TR" sz="1600" b="1" dirty="0">
                <a:latin typeface="Garamond" panose="02020404030301010803" pitchFamily="18" charset="0"/>
              </a:rPr>
              <a:t>) : </a:t>
            </a:r>
            <a:r>
              <a:rPr lang="tr-TR" sz="1600" dirty="0">
                <a:latin typeface="Garamond" panose="02020404030301010803" pitchFamily="18" charset="0"/>
              </a:rPr>
              <a:t>Pankreas iltihabı                                                       (63)</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Cholecytitis</a:t>
            </a:r>
            <a:r>
              <a:rPr lang="tr-TR" sz="1600" b="1" dirty="0">
                <a:latin typeface="Garamond" panose="02020404030301010803" pitchFamily="18" charset="0"/>
              </a:rPr>
              <a:t> (</a:t>
            </a:r>
            <a:r>
              <a:rPr lang="tr-TR" sz="1600" b="1" dirty="0" err="1">
                <a:latin typeface="Garamond" panose="02020404030301010803" pitchFamily="18" charset="0"/>
              </a:rPr>
              <a:t>Kolesistit</a:t>
            </a:r>
            <a:r>
              <a:rPr lang="tr-TR" sz="1600" b="1" dirty="0">
                <a:latin typeface="Garamond" panose="02020404030301010803" pitchFamily="18" charset="0"/>
              </a:rPr>
              <a:t>) : </a:t>
            </a:r>
            <a:r>
              <a:rPr lang="tr-TR" sz="1600" dirty="0">
                <a:latin typeface="Garamond" panose="02020404030301010803" pitchFamily="18" charset="0"/>
              </a:rPr>
              <a:t>Safra kesesi iltihabı</a:t>
            </a:r>
          </a:p>
          <a:p>
            <a:pPr marL="0" indent="0">
              <a:buNone/>
            </a:pPr>
            <a:r>
              <a:rPr lang="tr-TR" sz="1600" dirty="0">
                <a:latin typeface="Garamond" panose="02020404030301010803" pitchFamily="18" charset="0"/>
              </a:rPr>
              <a:t>                                                                            (64)</a:t>
            </a:r>
          </a:p>
          <a:p>
            <a:endParaRPr lang="tr-TR" sz="1600" dirty="0">
              <a:latin typeface="Garamond" panose="02020404030301010803" pitchFamily="18" charset="0"/>
            </a:endParaRPr>
          </a:p>
          <a:p>
            <a:r>
              <a:rPr lang="tr-TR" sz="1600" b="1" dirty="0" err="1">
                <a:latin typeface="Garamond" panose="02020404030301010803" pitchFamily="18" charset="0"/>
              </a:rPr>
              <a:t>Cholangitis</a:t>
            </a:r>
            <a:r>
              <a:rPr lang="tr-TR" sz="1600" b="1" dirty="0">
                <a:latin typeface="Garamond" panose="02020404030301010803" pitchFamily="18" charset="0"/>
              </a:rPr>
              <a:t> (</a:t>
            </a:r>
            <a:r>
              <a:rPr lang="tr-TR" sz="1600" b="1" dirty="0" err="1">
                <a:latin typeface="Garamond" panose="02020404030301010803" pitchFamily="18" charset="0"/>
              </a:rPr>
              <a:t>Kolanjit</a:t>
            </a:r>
            <a:r>
              <a:rPr lang="tr-TR" sz="1600" b="1" dirty="0">
                <a:latin typeface="Garamond" panose="02020404030301010803" pitchFamily="18" charset="0"/>
              </a:rPr>
              <a:t>) : </a:t>
            </a:r>
            <a:r>
              <a:rPr lang="tr-TR" sz="1600" dirty="0">
                <a:latin typeface="Garamond" panose="02020404030301010803" pitchFamily="18" charset="0"/>
              </a:rPr>
              <a:t>Safra kanallarının iltihabı</a:t>
            </a:r>
          </a:p>
          <a:p>
            <a:pPr marL="0" indent="0">
              <a:buNone/>
            </a:pPr>
            <a:r>
              <a:rPr lang="tr-TR" sz="1600" dirty="0">
                <a:latin typeface="Garamond" panose="02020404030301010803" pitchFamily="18" charset="0"/>
              </a:rPr>
              <a:t>                                                                             (65)</a:t>
            </a:r>
          </a:p>
          <a:p>
            <a:endParaRPr lang="tr-TR" sz="1600" dirty="0">
              <a:latin typeface="Garamond" panose="02020404030301010803" pitchFamily="18" charset="0"/>
            </a:endParaRPr>
          </a:p>
        </p:txBody>
      </p:sp>
      <p:pic>
        <p:nvPicPr>
          <p:cNvPr id="5" name="Resim 4">
            <a:extLst>
              <a:ext uri="{FF2B5EF4-FFF2-40B4-BE49-F238E27FC236}">
                <a16:creationId xmlns:a16="http://schemas.microsoft.com/office/drawing/2014/main" xmlns="" id="{2DFC4A40-973E-4D45-B023-E71278AAD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022" y="1027906"/>
            <a:ext cx="3976602" cy="2558697"/>
          </a:xfrm>
          <a:prstGeom prst="rect">
            <a:avLst/>
          </a:prstGeom>
        </p:spPr>
      </p:pic>
      <p:pic>
        <p:nvPicPr>
          <p:cNvPr id="7" name="Resim 6">
            <a:extLst>
              <a:ext uri="{FF2B5EF4-FFF2-40B4-BE49-F238E27FC236}">
                <a16:creationId xmlns:a16="http://schemas.microsoft.com/office/drawing/2014/main" xmlns="" id="{79C429C1-3396-45CC-A9DF-817F06A51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082" y="3445712"/>
            <a:ext cx="2143125" cy="976225"/>
          </a:xfrm>
          <a:prstGeom prst="rect">
            <a:avLst/>
          </a:prstGeom>
        </p:spPr>
      </p:pic>
      <p:pic>
        <p:nvPicPr>
          <p:cNvPr id="9" name="Resim 8">
            <a:extLst>
              <a:ext uri="{FF2B5EF4-FFF2-40B4-BE49-F238E27FC236}">
                <a16:creationId xmlns:a16="http://schemas.microsoft.com/office/drawing/2014/main" xmlns="" id="{ACD3FD4F-E37D-4936-9414-EF0E11CA3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4082" y="4489406"/>
            <a:ext cx="3272896" cy="1164035"/>
          </a:xfrm>
          <a:prstGeom prst="rect">
            <a:avLst/>
          </a:prstGeom>
        </p:spPr>
      </p:pic>
      <p:pic>
        <p:nvPicPr>
          <p:cNvPr id="11" name="Resim 10">
            <a:extLst>
              <a:ext uri="{FF2B5EF4-FFF2-40B4-BE49-F238E27FC236}">
                <a16:creationId xmlns:a16="http://schemas.microsoft.com/office/drawing/2014/main" xmlns="" id="{FA9FC30D-1E4D-4B64-A6E4-2C194C7C8F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1504" y="5693965"/>
            <a:ext cx="2571750" cy="1164035"/>
          </a:xfrm>
          <a:prstGeom prst="rect">
            <a:avLst/>
          </a:prstGeom>
        </p:spPr>
      </p:pic>
      <p:sp>
        <p:nvSpPr>
          <p:cNvPr id="4" name="Sağ Ok 3"/>
          <p:cNvSpPr/>
          <p:nvPr/>
        </p:nvSpPr>
        <p:spPr>
          <a:xfrm rot="10609192">
            <a:off x="6514672" y="3912139"/>
            <a:ext cx="1386349" cy="1868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10315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Tanı Terimleri</a:t>
            </a:r>
          </a:p>
        </p:txBody>
      </p:sp>
      <p:sp>
        <p:nvSpPr>
          <p:cNvPr id="3" name="İçerik Yer Tutucusu 2"/>
          <p:cNvSpPr>
            <a:spLocks noGrp="1"/>
          </p:cNvSpPr>
          <p:nvPr>
            <p:ph idx="1"/>
          </p:nvPr>
        </p:nvSpPr>
        <p:spPr>
          <a:xfrm>
            <a:off x="924232" y="1815792"/>
            <a:ext cx="6538452" cy="4889807"/>
          </a:xfrm>
        </p:spPr>
        <p:txBody>
          <a:bodyPr>
            <a:normAutofit/>
          </a:bodyPr>
          <a:lstStyle/>
          <a:p>
            <a:r>
              <a:rPr lang="tr-TR" sz="1600" b="1" dirty="0" err="1">
                <a:latin typeface="Garamond" panose="02020404030301010803" pitchFamily="18" charset="0"/>
              </a:rPr>
              <a:t>Cholecystolithiasis</a:t>
            </a:r>
            <a:r>
              <a:rPr lang="tr-TR" sz="1600" b="1" dirty="0">
                <a:latin typeface="Garamond" panose="02020404030301010803" pitchFamily="18" charset="0"/>
              </a:rPr>
              <a:t> (</a:t>
            </a:r>
            <a:r>
              <a:rPr lang="tr-TR" sz="1600" b="1" dirty="0" err="1">
                <a:latin typeface="Garamond" panose="02020404030301010803" pitchFamily="18" charset="0"/>
              </a:rPr>
              <a:t>Kolesistolityaz</a:t>
            </a:r>
            <a:r>
              <a:rPr lang="tr-TR" sz="1600" b="1" dirty="0">
                <a:latin typeface="Garamond" panose="02020404030301010803" pitchFamily="18" charset="0"/>
              </a:rPr>
              <a:t>) :</a:t>
            </a:r>
            <a:r>
              <a:rPr lang="tr-TR" sz="1600" dirty="0">
                <a:latin typeface="Garamond" panose="02020404030301010803" pitchFamily="18" charset="0"/>
              </a:rPr>
              <a:t> Safra kesesinde taş oluşması.</a:t>
            </a:r>
          </a:p>
          <a:p>
            <a:pPr marL="0" indent="0">
              <a:buNone/>
            </a:pPr>
            <a:r>
              <a:rPr lang="tr-TR" sz="1600" dirty="0">
                <a:latin typeface="Garamond" panose="02020404030301010803" pitchFamily="18" charset="0"/>
              </a:rPr>
              <a:t>                                                                                                                (66)</a:t>
            </a:r>
          </a:p>
          <a:p>
            <a:r>
              <a:rPr lang="tr-TR" sz="1600" b="1" dirty="0" err="1">
                <a:latin typeface="Garamond" panose="02020404030301010803" pitchFamily="18" charset="0"/>
              </a:rPr>
              <a:t>İcterus</a:t>
            </a:r>
            <a:r>
              <a:rPr lang="tr-TR" sz="1600" b="1" dirty="0">
                <a:latin typeface="Garamond" panose="02020404030301010803" pitchFamily="18" charset="0"/>
              </a:rPr>
              <a:t> (</a:t>
            </a:r>
            <a:r>
              <a:rPr lang="tr-TR" sz="1600" b="1" dirty="0" err="1">
                <a:latin typeface="Garamond" panose="02020404030301010803" pitchFamily="18" charset="0"/>
              </a:rPr>
              <a:t>İkter</a:t>
            </a:r>
            <a:r>
              <a:rPr lang="tr-TR" sz="1600" b="1" dirty="0">
                <a:latin typeface="Garamond" panose="02020404030301010803" pitchFamily="18" charset="0"/>
              </a:rPr>
              <a:t>) : </a:t>
            </a:r>
            <a:r>
              <a:rPr lang="tr-TR" sz="1600" dirty="0">
                <a:latin typeface="Garamond" panose="02020404030301010803" pitchFamily="18" charset="0"/>
              </a:rPr>
              <a:t>Sarılık. Kanda </a:t>
            </a:r>
            <a:r>
              <a:rPr lang="tr-TR" sz="1600" dirty="0" err="1">
                <a:latin typeface="Garamond" panose="02020404030301010803" pitchFamily="18" charset="0"/>
              </a:rPr>
              <a:t>bilirubin</a:t>
            </a:r>
            <a:r>
              <a:rPr lang="tr-TR" sz="1600" dirty="0">
                <a:latin typeface="Garamond" panose="02020404030301010803" pitchFamily="18" charset="0"/>
              </a:rPr>
              <a:t> yükselmesiyle belirlenen, deri ve mukozaların sarardığı tablo.                                                                   (67)</a:t>
            </a:r>
          </a:p>
          <a:p>
            <a:endParaRPr lang="tr-TR" sz="1600" dirty="0">
              <a:latin typeface="Garamond" panose="02020404030301010803" pitchFamily="18" charset="0"/>
            </a:endParaRPr>
          </a:p>
          <a:p>
            <a:r>
              <a:rPr lang="tr-TR" sz="1600" b="1" dirty="0" err="1">
                <a:latin typeface="Garamond" panose="02020404030301010803" pitchFamily="18" charset="0"/>
              </a:rPr>
              <a:t>Hepatitis</a:t>
            </a:r>
            <a:r>
              <a:rPr lang="tr-TR" sz="1600" b="1" dirty="0">
                <a:latin typeface="Garamond" panose="02020404030301010803" pitchFamily="18" charset="0"/>
              </a:rPr>
              <a:t> (Hepatit) : </a:t>
            </a:r>
            <a:r>
              <a:rPr lang="tr-TR" sz="1600" dirty="0">
                <a:latin typeface="Garamond" panose="02020404030301010803" pitchFamily="18" charset="0"/>
              </a:rPr>
              <a:t>Karaciğer iltihabı.                                             (68)</a:t>
            </a:r>
          </a:p>
          <a:p>
            <a:endParaRPr lang="tr-TR" sz="1600" dirty="0">
              <a:latin typeface="Garamond" panose="02020404030301010803" pitchFamily="18" charset="0"/>
            </a:endParaRPr>
          </a:p>
          <a:p>
            <a:r>
              <a:rPr lang="tr-TR" sz="1600" b="1" dirty="0" err="1">
                <a:latin typeface="Garamond" panose="02020404030301010803" pitchFamily="18" charset="0"/>
              </a:rPr>
              <a:t>Hepatic</a:t>
            </a:r>
            <a:r>
              <a:rPr lang="tr-TR" sz="1600" b="1" dirty="0">
                <a:latin typeface="Garamond" panose="02020404030301010803" pitchFamily="18" charset="0"/>
              </a:rPr>
              <a:t> </a:t>
            </a:r>
            <a:r>
              <a:rPr lang="tr-TR" sz="1600" b="1" dirty="0" err="1">
                <a:latin typeface="Garamond" panose="02020404030301010803" pitchFamily="18" charset="0"/>
              </a:rPr>
              <a:t>cirrhosis</a:t>
            </a:r>
            <a:r>
              <a:rPr lang="tr-TR" sz="1600" b="1" dirty="0">
                <a:latin typeface="Garamond" panose="02020404030301010803" pitchFamily="18" charset="0"/>
              </a:rPr>
              <a:t> ( </a:t>
            </a:r>
            <a:r>
              <a:rPr lang="tr-TR" sz="1600" b="1" dirty="0" err="1">
                <a:latin typeface="Garamond" panose="02020404030301010803" pitchFamily="18" charset="0"/>
              </a:rPr>
              <a:t>Hepatik</a:t>
            </a:r>
            <a:r>
              <a:rPr lang="tr-TR" sz="1600" b="1" dirty="0">
                <a:latin typeface="Garamond" panose="02020404030301010803" pitchFamily="18" charset="0"/>
              </a:rPr>
              <a:t> siroz) : </a:t>
            </a:r>
            <a:r>
              <a:rPr lang="tr-TR" sz="1600" dirty="0">
                <a:latin typeface="Garamond" panose="02020404030301010803" pitchFamily="18" charset="0"/>
              </a:rPr>
              <a:t>Karaciğerde </a:t>
            </a:r>
            <a:r>
              <a:rPr lang="tr-TR" sz="1600" dirty="0" err="1">
                <a:latin typeface="Garamond" panose="02020404030301010803" pitchFamily="18" charset="0"/>
              </a:rPr>
              <a:t>parankimal</a:t>
            </a:r>
            <a:r>
              <a:rPr lang="tr-TR" sz="1600" dirty="0">
                <a:latin typeface="Garamond" panose="02020404030301010803" pitchFamily="18" charset="0"/>
              </a:rPr>
              <a:t> hücre yıkılması ve </a:t>
            </a:r>
            <a:r>
              <a:rPr lang="tr-TR" sz="1600" dirty="0" err="1">
                <a:latin typeface="Garamond" panose="02020404030301010803" pitchFamily="18" charset="0"/>
              </a:rPr>
              <a:t>fibrozisle</a:t>
            </a:r>
            <a:r>
              <a:rPr lang="tr-TR" sz="1600" dirty="0">
                <a:latin typeface="Garamond" panose="02020404030301010803" pitchFamily="18" charset="0"/>
              </a:rPr>
              <a:t> giden geri dönüşsüz bir hastalık.</a:t>
            </a:r>
          </a:p>
          <a:p>
            <a:pPr marL="0" indent="0">
              <a:buNone/>
            </a:pPr>
            <a:r>
              <a:rPr lang="tr-TR" sz="1600" dirty="0">
                <a:latin typeface="Garamond" panose="02020404030301010803" pitchFamily="18" charset="0"/>
              </a:rPr>
              <a:t>                                                                                                                 (69)</a:t>
            </a:r>
          </a:p>
          <a:p>
            <a:endParaRPr lang="tr-TR" sz="1600" dirty="0">
              <a:latin typeface="Garamond" panose="02020404030301010803" pitchFamily="18" charset="0"/>
            </a:endParaRPr>
          </a:p>
          <a:p>
            <a:r>
              <a:rPr lang="tr-TR" sz="1600" b="1" dirty="0" err="1">
                <a:latin typeface="Garamond" panose="02020404030301010803" pitchFamily="18" charset="0"/>
              </a:rPr>
              <a:t>Hepatic</a:t>
            </a:r>
            <a:r>
              <a:rPr lang="tr-TR" sz="1600" b="1" dirty="0">
                <a:latin typeface="Garamond" panose="02020404030301010803" pitchFamily="18" charset="0"/>
              </a:rPr>
              <a:t> </a:t>
            </a:r>
            <a:r>
              <a:rPr lang="tr-TR" sz="1600" b="1" dirty="0" err="1">
                <a:latin typeface="Garamond" panose="02020404030301010803" pitchFamily="18" charset="0"/>
              </a:rPr>
              <a:t>abscess</a:t>
            </a:r>
            <a:r>
              <a:rPr lang="tr-TR" sz="1600" b="1" dirty="0">
                <a:latin typeface="Garamond" panose="02020404030301010803" pitchFamily="18" charset="0"/>
              </a:rPr>
              <a:t> ( </a:t>
            </a:r>
            <a:r>
              <a:rPr lang="tr-TR" sz="1600" b="1" dirty="0" err="1">
                <a:latin typeface="Garamond" panose="02020404030301010803" pitchFamily="18" charset="0"/>
              </a:rPr>
              <a:t>Hepatik</a:t>
            </a:r>
            <a:r>
              <a:rPr lang="tr-TR" sz="1600" b="1" dirty="0">
                <a:latin typeface="Garamond" panose="02020404030301010803" pitchFamily="18" charset="0"/>
              </a:rPr>
              <a:t> </a:t>
            </a:r>
            <a:r>
              <a:rPr lang="tr-TR" sz="1600" b="1" dirty="0" err="1">
                <a:latin typeface="Garamond" panose="02020404030301010803" pitchFamily="18" charset="0"/>
              </a:rPr>
              <a:t>abse</a:t>
            </a:r>
            <a:r>
              <a:rPr lang="tr-TR" sz="1600" b="1" dirty="0">
                <a:latin typeface="Garamond" panose="02020404030301010803" pitchFamily="18" charset="0"/>
              </a:rPr>
              <a:t>) : </a:t>
            </a:r>
            <a:r>
              <a:rPr lang="tr-TR" sz="1600" dirty="0">
                <a:latin typeface="Garamond" panose="02020404030301010803" pitchFamily="18" charset="0"/>
              </a:rPr>
              <a:t>Karaciğer </a:t>
            </a:r>
            <a:r>
              <a:rPr lang="tr-TR" sz="1600" dirty="0" err="1">
                <a:latin typeface="Garamond" panose="02020404030301010803" pitchFamily="18" charset="0"/>
              </a:rPr>
              <a:t>absesi</a:t>
            </a:r>
            <a:r>
              <a:rPr lang="tr-TR" sz="1600" dirty="0">
                <a:latin typeface="Garamond" panose="02020404030301010803" pitchFamily="18" charset="0"/>
              </a:rPr>
              <a:t>. </a:t>
            </a:r>
          </a:p>
          <a:p>
            <a:pPr marL="0" indent="0">
              <a:buNone/>
            </a:pPr>
            <a:r>
              <a:rPr lang="tr-TR" sz="1600" dirty="0">
                <a:latin typeface="Garamond" panose="02020404030301010803" pitchFamily="18" charset="0"/>
              </a:rPr>
              <a:t>                                                                                                                (70)</a:t>
            </a:r>
          </a:p>
        </p:txBody>
      </p:sp>
      <p:pic>
        <p:nvPicPr>
          <p:cNvPr id="5" name="Resim 4">
            <a:extLst>
              <a:ext uri="{FF2B5EF4-FFF2-40B4-BE49-F238E27FC236}">
                <a16:creationId xmlns:a16="http://schemas.microsoft.com/office/drawing/2014/main" xmlns="" id="{3B6E8E6B-8785-4C0E-8413-FAD2554DD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4170" y="1176537"/>
            <a:ext cx="3442230" cy="1153408"/>
          </a:xfrm>
          <a:prstGeom prst="rect">
            <a:avLst/>
          </a:prstGeom>
        </p:spPr>
      </p:pic>
      <p:pic>
        <p:nvPicPr>
          <p:cNvPr id="7" name="Resim 6">
            <a:extLst>
              <a:ext uri="{FF2B5EF4-FFF2-40B4-BE49-F238E27FC236}">
                <a16:creationId xmlns:a16="http://schemas.microsoft.com/office/drawing/2014/main" xmlns="" id="{AFEC9F57-6EBC-4DEA-86DB-3F06BC552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170" y="2339092"/>
            <a:ext cx="4562475" cy="945975"/>
          </a:xfrm>
          <a:prstGeom prst="rect">
            <a:avLst/>
          </a:prstGeom>
        </p:spPr>
      </p:pic>
      <p:pic>
        <p:nvPicPr>
          <p:cNvPr id="9" name="Resim 8">
            <a:extLst>
              <a:ext uri="{FF2B5EF4-FFF2-40B4-BE49-F238E27FC236}">
                <a16:creationId xmlns:a16="http://schemas.microsoft.com/office/drawing/2014/main" xmlns="" id="{7BE28660-78D5-4FC6-8692-30961D314C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170" y="3285067"/>
            <a:ext cx="3826933" cy="801511"/>
          </a:xfrm>
          <a:prstGeom prst="rect">
            <a:avLst/>
          </a:prstGeom>
        </p:spPr>
      </p:pic>
      <p:pic>
        <p:nvPicPr>
          <p:cNvPr id="11" name="Resim 10">
            <a:extLst>
              <a:ext uri="{FF2B5EF4-FFF2-40B4-BE49-F238E27FC236}">
                <a16:creationId xmlns:a16="http://schemas.microsoft.com/office/drawing/2014/main" xmlns="" id="{07820ABA-6465-419A-90BD-C8FC5EC8C0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170" y="4211683"/>
            <a:ext cx="3409950" cy="1093588"/>
          </a:xfrm>
          <a:prstGeom prst="rect">
            <a:avLst/>
          </a:prstGeom>
        </p:spPr>
      </p:pic>
      <p:pic>
        <p:nvPicPr>
          <p:cNvPr id="13" name="Resim 12">
            <a:extLst>
              <a:ext uri="{FF2B5EF4-FFF2-40B4-BE49-F238E27FC236}">
                <a16:creationId xmlns:a16="http://schemas.microsoft.com/office/drawing/2014/main" xmlns="" id="{6192DF97-5558-4EF6-9FF9-F07A918AD3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170" y="5430376"/>
            <a:ext cx="3162300" cy="958647"/>
          </a:xfrm>
          <a:prstGeom prst="rect">
            <a:avLst/>
          </a:prstGeom>
        </p:spPr>
      </p:pic>
      <p:sp>
        <p:nvSpPr>
          <p:cNvPr id="4" name="Sağ Ok 3"/>
          <p:cNvSpPr/>
          <p:nvPr/>
        </p:nvSpPr>
        <p:spPr>
          <a:xfrm rot="10800000">
            <a:off x="8845285" y="1678140"/>
            <a:ext cx="1500118" cy="1376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7081239" y="2713560"/>
            <a:ext cx="1956397" cy="1179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rot="10800000">
            <a:off x="9996129" y="3677493"/>
            <a:ext cx="1140542" cy="19664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rot="10516700">
            <a:off x="9598181" y="4865802"/>
            <a:ext cx="1189703" cy="1179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ağ Ok 11"/>
          <p:cNvSpPr/>
          <p:nvPr/>
        </p:nvSpPr>
        <p:spPr>
          <a:xfrm rot="10800000">
            <a:off x="8664147" y="5907910"/>
            <a:ext cx="1622323" cy="12781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76874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Tanı Terimleri</a:t>
            </a:r>
          </a:p>
        </p:txBody>
      </p:sp>
      <p:sp>
        <p:nvSpPr>
          <p:cNvPr id="3" name="İçerik Yer Tutucusu 2"/>
          <p:cNvSpPr>
            <a:spLocks noGrp="1"/>
          </p:cNvSpPr>
          <p:nvPr>
            <p:ph idx="1"/>
          </p:nvPr>
        </p:nvSpPr>
        <p:spPr>
          <a:xfrm>
            <a:off x="838199" y="1825624"/>
            <a:ext cx="7686851" cy="5032375"/>
          </a:xfrm>
        </p:spPr>
        <p:txBody>
          <a:bodyPr>
            <a:normAutofit/>
          </a:bodyPr>
          <a:lstStyle/>
          <a:p>
            <a:r>
              <a:rPr lang="tr-TR" sz="1600" b="1" dirty="0" err="1">
                <a:latin typeface="Garamond" panose="02020404030301010803" pitchFamily="18" charset="0"/>
              </a:rPr>
              <a:t>Hepatomegaly</a:t>
            </a:r>
            <a:r>
              <a:rPr lang="tr-TR" sz="1600" b="1" dirty="0">
                <a:latin typeface="Garamond" panose="02020404030301010803" pitchFamily="18" charset="0"/>
              </a:rPr>
              <a:t> (</a:t>
            </a:r>
            <a:r>
              <a:rPr lang="tr-TR" sz="1600" b="1" dirty="0" err="1">
                <a:latin typeface="Garamond" panose="02020404030301010803" pitchFamily="18" charset="0"/>
              </a:rPr>
              <a:t>Hepatomegali</a:t>
            </a:r>
            <a:r>
              <a:rPr lang="tr-TR" sz="1600" b="1" dirty="0">
                <a:latin typeface="Garamond" panose="02020404030301010803" pitchFamily="18" charset="0"/>
              </a:rPr>
              <a:t>) : </a:t>
            </a:r>
            <a:r>
              <a:rPr lang="tr-TR" sz="1600" dirty="0">
                <a:latin typeface="Garamond" panose="02020404030301010803" pitchFamily="18" charset="0"/>
              </a:rPr>
              <a:t>Karaciğer büyümesi</a:t>
            </a:r>
          </a:p>
          <a:p>
            <a:pPr marL="0" indent="0">
              <a:buNone/>
            </a:pPr>
            <a:r>
              <a:rPr lang="tr-TR" sz="1600" dirty="0">
                <a:latin typeface="Garamond" panose="02020404030301010803" pitchFamily="18" charset="0"/>
              </a:rPr>
              <a:t>                                                                                             (71)</a:t>
            </a:r>
          </a:p>
          <a:p>
            <a:r>
              <a:rPr lang="tr-TR" sz="1600" b="1" dirty="0" err="1">
                <a:latin typeface="Garamond" panose="02020404030301010803" pitchFamily="18" charset="0"/>
              </a:rPr>
              <a:t>Hepatocellular</a:t>
            </a:r>
            <a:r>
              <a:rPr lang="tr-TR" sz="1600" b="1" dirty="0">
                <a:latin typeface="Garamond" panose="02020404030301010803" pitchFamily="18" charset="0"/>
              </a:rPr>
              <a:t> </a:t>
            </a:r>
            <a:r>
              <a:rPr lang="tr-TR" sz="1600" b="1" dirty="0" err="1">
                <a:latin typeface="Garamond" panose="02020404030301010803" pitchFamily="18" charset="0"/>
              </a:rPr>
              <a:t>carcinoma</a:t>
            </a:r>
            <a:r>
              <a:rPr lang="tr-TR" sz="1600" b="1" dirty="0">
                <a:latin typeface="Garamond" panose="02020404030301010803" pitchFamily="18" charset="0"/>
              </a:rPr>
              <a:t> (</a:t>
            </a:r>
            <a:r>
              <a:rPr lang="tr-TR" sz="1600" b="1" dirty="0" err="1">
                <a:latin typeface="Garamond" panose="02020404030301010803" pitchFamily="18" charset="0"/>
              </a:rPr>
              <a:t>Hepatosellüler</a:t>
            </a:r>
            <a:r>
              <a:rPr lang="tr-TR" sz="1600" b="1" dirty="0">
                <a:latin typeface="Garamond" panose="02020404030301010803" pitchFamily="18" charset="0"/>
              </a:rPr>
              <a:t> </a:t>
            </a:r>
            <a:r>
              <a:rPr lang="tr-TR" sz="1600" b="1" dirty="0" err="1">
                <a:latin typeface="Garamond" panose="02020404030301010803" pitchFamily="18" charset="0"/>
              </a:rPr>
              <a:t>karsinom</a:t>
            </a:r>
            <a:r>
              <a:rPr lang="tr-TR" sz="1600" b="1" dirty="0">
                <a:latin typeface="Garamond" panose="02020404030301010803" pitchFamily="18" charset="0"/>
              </a:rPr>
              <a:t>) : </a:t>
            </a:r>
            <a:r>
              <a:rPr lang="tr-TR" sz="1600" dirty="0">
                <a:latin typeface="Garamond" panose="02020404030301010803" pitchFamily="18" charset="0"/>
              </a:rPr>
              <a:t>Karaciğer kanseri</a:t>
            </a:r>
          </a:p>
          <a:p>
            <a:pPr marL="0" indent="0">
              <a:buNone/>
            </a:pPr>
            <a:r>
              <a:rPr lang="tr-TR" sz="1600" dirty="0">
                <a:latin typeface="Garamond" panose="02020404030301010803" pitchFamily="18" charset="0"/>
              </a:rPr>
              <a:t>                                                                                                                                (72)</a:t>
            </a:r>
          </a:p>
          <a:p>
            <a:r>
              <a:rPr lang="tr-TR" sz="1600" b="1" dirty="0" err="1">
                <a:latin typeface="Garamond" panose="02020404030301010803" pitchFamily="18" charset="0"/>
              </a:rPr>
              <a:t>Achalasia</a:t>
            </a:r>
            <a:r>
              <a:rPr lang="tr-TR" sz="1600" b="1" dirty="0">
                <a:latin typeface="Garamond" panose="02020404030301010803" pitchFamily="18" charset="0"/>
              </a:rPr>
              <a:t> (</a:t>
            </a:r>
            <a:r>
              <a:rPr lang="tr-TR" sz="1600" b="1" dirty="0" err="1">
                <a:latin typeface="Garamond" panose="02020404030301010803" pitchFamily="18" charset="0"/>
              </a:rPr>
              <a:t>Akalazya</a:t>
            </a:r>
            <a:r>
              <a:rPr lang="tr-TR" sz="1600" b="1" dirty="0">
                <a:latin typeface="Garamond" panose="02020404030301010803" pitchFamily="18" charset="0"/>
              </a:rPr>
              <a:t>) : </a:t>
            </a:r>
            <a:r>
              <a:rPr lang="tr-TR" sz="1600" dirty="0" err="1">
                <a:latin typeface="Garamond" panose="02020404030301010803" pitchFamily="18" charset="0"/>
              </a:rPr>
              <a:t>Özofagus</a:t>
            </a:r>
            <a:r>
              <a:rPr lang="tr-TR" sz="1600" dirty="0">
                <a:latin typeface="Garamond" panose="02020404030301010803" pitchFamily="18" charset="0"/>
              </a:rPr>
              <a:t> alt ucunda gevşeme bozukluğu ve </a:t>
            </a:r>
            <a:r>
              <a:rPr lang="tr-TR" sz="1600" dirty="0" err="1">
                <a:latin typeface="Garamond" panose="02020404030301010803" pitchFamily="18" charset="0"/>
              </a:rPr>
              <a:t>peristaltizmin</a:t>
            </a:r>
            <a:r>
              <a:rPr lang="tr-TR" sz="1600" dirty="0">
                <a:latin typeface="Garamond" panose="02020404030301010803" pitchFamily="18" charset="0"/>
              </a:rPr>
              <a:t> kaybı neticesinde yiyeceklerin mideye geçememesi durumudur.</a:t>
            </a:r>
          </a:p>
          <a:p>
            <a:pPr marL="0" indent="0">
              <a:buNone/>
            </a:pPr>
            <a:r>
              <a:rPr lang="tr-TR" sz="1600" dirty="0">
                <a:latin typeface="Garamond" panose="02020404030301010803" pitchFamily="18" charset="0"/>
              </a:rPr>
              <a:t>                                                                                                                                           (73) </a:t>
            </a:r>
          </a:p>
          <a:p>
            <a:r>
              <a:rPr lang="tr-TR" sz="1600" dirty="0">
                <a:latin typeface="Garamond" panose="02020404030301010803" pitchFamily="18" charset="0"/>
              </a:rPr>
              <a:t> </a:t>
            </a:r>
            <a:r>
              <a:rPr lang="tr-TR" sz="1600" b="1" dirty="0" err="1">
                <a:latin typeface="Garamond" panose="02020404030301010803" pitchFamily="18" charset="0"/>
              </a:rPr>
              <a:t>Oesophageal</a:t>
            </a:r>
            <a:r>
              <a:rPr lang="tr-TR" sz="1600" b="1" dirty="0">
                <a:latin typeface="Garamond" panose="02020404030301010803" pitchFamily="18" charset="0"/>
              </a:rPr>
              <a:t> </a:t>
            </a:r>
            <a:r>
              <a:rPr lang="tr-TR" sz="1600" b="1" dirty="0" err="1">
                <a:latin typeface="Garamond" panose="02020404030301010803" pitchFamily="18" charset="0"/>
              </a:rPr>
              <a:t>atresia</a:t>
            </a:r>
            <a:r>
              <a:rPr lang="tr-TR" sz="1600" b="1" dirty="0">
                <a:latin typeface="Garamond" panose="02020404030301010803" pitchFamily="18" charset="0"/>
              </a:rPr>
              <a:t> (</a:t>
            </a:r>
            <a:r>
              <a:rPr lang="tr-TR" sz="1600" b="1" dirty="0" err="1">
                <a:latin typeface="Garamond" panose="02020404030301010803" pitchFamily="18" charset="0"/>
              </a:rPr>
              <a:t>Özofageal</a:t>
            </a:r>
            <a:r>
              <a:rPr lang="tr-TR" sz="1600" b="1" dirty="0">
                <a:latin typeface="Garamond" panose="02020404030301010803" pitchFamily="18" charset="0"/>
              </a:rPr>
              <a:t> </a:t>
            </a:r>
            <a:r>
              <a:rPr lang="tr-TR" sz="1600" b="1" dirty="0" err="1">
                <a:latin typeface="Garamond" panose="02020404030301010803" pitchFamily="18" charset="0"/>
              </a:rPr>
              <a:t>atrezi</a:t>
            </a:r>
            <a:r>
              <a:rPr lang="tr-TR" sz="1600" b="1" dirty="0">
                <a:latin typeface="Garamond" panose="02020404030301010803" pitchFamily="18" charset="0"/>
              </a:rPr>
              <a:t>) : </a:t>
            </a:r>
            <a:r>
              <a:rPr lang="tr-TR" sz="1600" dirty="0">
                <a:latin typeface="Garamond" panose="02020404030301010803" pitchFamily="18" charset="0"/>
              </a:rPr>
              <a:t>Yemek borusunun doğuştan veya patolojik olarak kapanması.</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(74)</a:t>
            </a:r>
          </a:p>
          <a:p>
            <a:r>
              <a:rPr lang="tr-TR" sz="1600" b="1" dirty="0" err="1">
                <a:latin typeface="Garamond" panose="02020404030301010803" pitchFamily="18" charset="0"/>
              </a:rPr>
              <a:t>Oesophageal</a:t>
            </a:r>
            <a:r>
              <a:rPr lang="tr-TR" sz="1600" b="1" dirty="0">
                <a:latin typeface="Garamond" panose="02020404030301010803" pitchFamily="18" charset="0"/>
              </a:rPr>
              <a:t> </a:t>
            </a:r>
            <a:r>
              <a:rPr lang="tr-TR" sz="1600" b="1" dirty="0" err="1">
                <a:latin typeface="Garamond" panose="02020404030301010803" pitchFamily="18" charset="0"/>
              </a:rPr>
              <a:t>diverticulum</a:t>
            </a:r>
            <a:r>
              <a:rPr lang="tr-TR" sz="1600" b="1" dirty="0">
                <a:latin typeface="Garamond" panose="02020404030301010803" pitchFamily="18" charset="0"/>
              </a:rPr>
              <a:t> (</a:t>
            </a:r>
            <a:r>
              <a:rPr lang="tr-TR" sz="1600" b="1" dirty="0" err="1">
                <a:latin typeface="Garamond" panose="02020404030301010803" pitchFamily="18" charset="0"/>
              </a:rPr>
              <a:t>Özofageal</a:t>
            </a:r>
            <a:r>
              <a:rPr lang="tr-TR" sz="1600" b="1" dirty="0">
                <a:latin typeface="Garamond" panose="02020404030301010803" pitchFamily="18" charset="0"/>
              </a:rPr>
              <a:t> </a:t>
            </a:r>
            <a:r>
              <a:rPr lang="tr-TR" sz="1600" b="1" dirty="0" err="1">
                <a:latin typeface="Garamond" panose="02020404030301010803" pitchFamily="18" charset="0"/>
              </a:rPr>
              <a:t>divertikülum</a:t>
            </a:r>
            <a:r>
              <a:rPr lang="tr-TR" sz="1600" b="1" dirty="0">
                <a:latin typeface="Garamond" panose="02020404030301010803" pitchFamily="18" charset="0"/>
              </a:rPr>
              <a:t>) : </a:t>
            </a:r>
            <a:r>
              <a:rPr lang="tr-TR" sz="1600" dirty="0" err="1">
                <a:latin typeface="Garamond" panose="02020404030301010803" pitchFamily="18" charset="0"/>
              </a:rPr>
              <a:t>Özofagus</a:t>
            </a:r>
            <a:r>
              <a:rPr lang="tr-TR" sz="1600" dirty="0">
                <a:latin typeface="Garamond" panose="02020404030301010803" pitchFamily="18" charset="0"/>
              </a:rPr>
              <a:t> duvarının bir yerinden dışarıya doğru torba gibi çıkıntı yapması.</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(75)</a:t>
            </a:r>
          </a:p>
        </p:txBody>
      </p:sp>
      <p:pic>
        <p:nvPicPr>
          <p:cNvPr id="5" name="Resim 4">
            <a:extLst>
              <a:ext uri="{FF2B5EF4-FFF2-40B4-BE49-F238E27FC236}">
                <a16:creationId xmlns:a16="http://schemas.microsoft.com/office/drawing/2014/main" xmlns="" id="{91D4AF4C-7910-4654-8939-EE1B2A12C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489" y="681037"/>
            <a:ext cx="3810000" cy="1513770"/>
          </a:xfrm>
          <a:prstGeom prst="rect">
            <a:avLst/>
          </a:prstGeom>
        </p:spPr>
      </p:pic>
      <p:pic>
        <p:nvPicPr>
          <p:cNvPr id="7" name="Resim 6">
            <a:extLst>
              <a:ext uri="{FF2B5EF4-FFF2-40B4-BE49-F238E27FC236}">
                <a16:creationId xmlns:a16="http://schemas.microsoft.com/office/drawing/2014/main" xmlns="" id="{DB786D07-91A1-4318-BCDD-76A47B57D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095" y="2194807"/>
            <a:ext cx="2552683" cy="887589"/>
          </a:xfrm>
          <a:prstGeom prst="rect">
            <a:avLst/>
          </a:prstGeom>
        </p:spPr>
      </p:pic>
      <p:pic>
        <p:nvPicPr>
          <p:cNvPr id="9" name="Resim 8">
            <a:extLst>
              <a:ext uri="{FF2B5EF4-FFF2-40B4-BE49-F238E27FC236}">
                <a16:creationId xmlns:a16="http://schemas.microsoft.com/office/drawing/2014/main" xmlns="" id="{C311BBC3-5D04-495A-8B01-0981B525C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5051" y="3176588"/>
            <a:ext cx="2428875" cy="1010355"/>
          </a:xfrm>
          <a:prstGeom prst="rect">
            <a:avLst/>
          </a:prstGeom>
        </p:spPr>
      </p:pic>
      <p:pic>
        <p:nvPicPr>
          <p:cNvPr id="11" name="Resim 10">
            <a:extLst>
              <a:ext uri="{FF2B5EF4-FFF2-40B4-BE49-F238E27FC236}">
                <a16:creationId xmlns:a16="http://schemas.microsoft.com/office/drawing/2014/main" xmlns="" id="{41C0F170-8EF6-44C6-BA45-02755D37E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8200" y="4186943"/>
            <a:ext cx="3733800" cy="1118835"/>
          </a:xfrm>
          <a:prstGeom prst="rect">
            <a:avLst/>
          </a:prstGeom>
        </p:spPr>
      </p:pic>
      <p:pic>
        <p:nvPicPr>
          <p:cNvPr id="13" name="Resim 12">
            <a:extLst>
              <a:ext uri="{FF2B5EF4-FFF2-40B4-BE49-F238E27FC236}">
                <a16:creationId xmlns:a16="http://schemas.microsoft.com/office/drawing/2014/main" xmlns="" id="{7412DFB5-DAB5-447C-BD46-BC36410AA2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8878" y="5305778"/>
            <a:ext cx="3733799" cy="1428661"/>
          </a:xfrm>
          <a:prstGeom prst="rect">
            <a:avLst/>
          </a:prstGeom>
        </p:spPr>
      </p:pic>
      <p:pic>
        <p:nvPicPr>
          <p:cNvPr id="4" name="Resim 3"/>
          <p:cNvPicPr>
            <a:picLocks noChangeAspect="1"/>
          </p:cNvPicPr>
          <p:nvPr/>
        </p:nvPicPr>
        <p:blipFill>
          <a:blip r:embed="rId7"/>
          <a:stretch>
            <a:fillRect/>
          </a:stretch>
        </p:blipFill>
        <p:spPr>
          <a:xfrm>
            <a:off x="6074662" y="3407662"/>
            <a:ext cx="42676" cy="42676"/>
          </a:xfrm>
          <a:prstGeom prst="rect">
            <a:avLst/>
          </a:prstGeom>
        </p:spPr>
      </p:pic>
      <p:sp>
        <p:nvSpPr>
          <p:cNvPr id="6" name="Sağ Ok 5"/>
          <p:cNvSpPr/>
          <p:nvPr/>
        </p:nvSpPr>
        <p:spPr>
          <a:xfrm rot="10800000">
            <a:off x="8866514" y="1513707"/>
            <a:ext cx="1120087" cy="17698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rot="10800000">
            <a:off x="9816297" y="2656437"/>
            <a:ext cx="1137629" cy="14213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rot="10800000">
            <a:off x="10257065" y="3737732"/>
            <a:ext cx="1212341" cy="14300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71412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Tanı Terimleri</a:t>
            </a:r>
          </a:p>
        </p:txBody>
      </p:sp>
      <p:sp>
        <p:nvSpPr>
          <p:cNvPr id="3" name="İçerik Yer Tutucusu 2"/>
          <p:cNvSpPr>
            <a:spLocks noGrp="1"/>
          </p:cNvSpPr>
          <p:nvPr>
            <p:ph idx="1"/>
          </p:nvPr>
        </p:nvSpPr>
        <p:spPr>
          <a:xfrm>
            <a:off x="522111" y="1464381"/>
            <a:ext cx="7311672" cy="4667250"/>
          </a:xfrm>
        </p:spPr>
        <p:txBody>
          <a:bodyPr>
            <a:noAutofit/>
          </a:bodyPr>
          <a:lstStyle/>
          <a:p>
            <a:r>
              <a:rPr lang="tr-TR" sz="1600" b="1" dirty="0" err="1">
                <a:latin typeface="Garamond" panose="02020404030301010803" pitchFamily="18" charset="0"/>
              </a:rPr>
              <a:t>Zenker</a:t>
            </a:r>
            <a:r>
              <a:rPr lang="tr-TR" sz="1600" b="1" dirty="0">
                <a:latin typeface="Garamond" panose="02020404030301010803" pitchFamily="18" charset="0"/>
              </a:rPr>
              <a:t> </a:t>
            </a:r>
            <a:r>
              <a:rPr lang="tr-TR" sz="1600" b="1" dirty="0" err="1">
                <a:latin typeface="Garamond" panose="02020404030301010803" pitchFamily="18" charset="0"/>
              </a:rPr>
              <a:t>diverticulum</a:t>
            </a:r>
            <a:r>
              <a:rPr lang="tr-TR" sz="1600" b="1" dirty="0">
                <a:latin typeface="Garamond" panose="02020404030301010803" pitchFamily="18" charset="0"/>
              </a:rPr>
              <a:t> :</a:t>
            </a:r>
            <a:r>
              <a:rPr lang="tr-TR" sz="1600" dirty="0">
                <a:latin typeface="Garamond" panose="02020404030301010803" pitchFamily="18" charset="0"/>
              </a:rPr>
              <a:t> </a:t>
            </a:r>
            <a:r>
              <a:rPr lang="tr-TR" sz="1600" dirty="0" err="1">
                <a:latin typeface="Garamond" panose="02020404030301010803" pitchFamily="18" charset="0"/>
              </a:rPr>
              <a:t>Farinksle</a:t>
            </a:r>
            <a:r>
              <a:rPr lang="tr-TR" sz="1600" dirty="0">
                <a:latin typeface="Garamond" panose="02020404030301010803" pitchFamily="18" charset="0"/>
              </a:rPr>
              <a:t> </a:t>
            </a:r>
            <a:r>
              <a:rPr lang="tr-TR" sz="1600" dirty="0" err="1">
                <a:latin typeface="Garamond" panose="02020404030301010803" pitchFamily="18" charset="0"/>
              </a:rPr>
              <a:t>özofagusun</a:t>
            </a:r>
            <a:r>
              <a:rPr lang="tr-TR" sz="1600" dirty="0">
                <a:latin typeface="Garamond" panose="02020404030301010803" pitchFamily="18" charset="0"/>
              </a:rPr>
              <a:t> birleştiği yerde </a:t>
            </a:r>
            <a:r>
              <a:rPr lang="tr-TR" sz="1600" dirty="0" err="1">
                <a:latin typeface="Garamond" panose="02020404030301010803" pitchFamily="18" charset="0"/>
              </a:rPr>
              <a:t>lateral</a:t>
            </a:r>
            <a:r>
              <a:rPr lang="tr-TR" sz="1600" dirty="0">
                <a:latin typeface="Garamond" panose="02020404030301010803" pitchFamily="18" charset="0"/>
              </a:rPr>
              <a:t> duvarda oluşan </a:t>
            </a:r>
            <a:r>
              <a:rPr lang="tr-TR" sz="1600" dirty="0" err="1">
                <a:latin typeface="Garamond" panose="02020404030301010803" pitchFamily="18" charset="0"/>
              </a:rPr>
              <a:t>divertiküller</a:t>
            </a:r>
            <a:r>
              <a:rPr lang="tr-TR" sz="1600" dirty="0">
                <a:latin typeface="Garamond" panose="02020404030301010803" pitchFamily="18" charset="0"/>
              </a:rPr>
              <a:t>.</a:t>
            </a:r>
          </a:p>
          <a:p>
            <a:pPr marL="0" indent="0">
              <a:buNone/>
            </a:pPr>
            <a:r>
              <a:rPr lang="tr-TR" sz="1600" dirty="0">
                <a:latin typeface="Garamond" panose="02020404030301010803" pitchFamily="18" charset="0"/>
              </a:rPr>
              <a:t>                                                                                                                                     (76)</a:t>
            </a:r>
          </a:p>
          <a:p>
            <a:r>
              <a:rPr lang="tr-TR" sz="1600" b="1" dirty="0" err="1">
                <a:latin typeface="Garamond" panose="02020404030301010803" pitchFamily="18" charset="0"/>
              </a:rPr>
              <a:t>Peptic</a:t>
            </a:r>
            <a:r>
              <a:rPr lang="tr-TR" sz="1600" b="1" dirty="0">
                <a:latin typeface="Garamond" panose="02020404030301010803" pitchFamily="18" charset="0"/>
              </a:rPr>
              <a:t> </a:t>
            </a:r>
            <a:r>
              <a:rPr lang="tr-TR" sz="1600" b="1" dirty="0" err="1">
                <a:latin typeface="Garamond" panose="02020404030301010803" pitchFamily="18" charset="0"/>
              </a:rPr>
              <a:t>ulcus</a:t>
            </a:r>
            <a:r>
              <a:rPr lang="tr-TR" sz="1600" b="1" dirty="0">
                <a:latin typeface="Garamond" panose="02020404030301010803" pitchFamily="18" charset="0"/>
              </a:rPr>
              <a:t> (</a:t>
            </a:r>
            <a:r>
              <a:rPr lang="tr-TR" sz="1600" b="1" dirty="0" err="1">
                <a:latin typeface="Garamond" panose="02020404030301010803" pitchFamily="18" charset="0"/>
              </a:rPr>
              <a:t>Peptik</a:t>
            </a:r>
            <a:r>
              <a:rPr lang="tr-TR" sz="1600" b="1" dirty="0">
                <a:latin typeface="Garamond" panose="02020404030301010803" pitchFamily="18" charset="0"/>
              </a:rPr>
              <a:t> </a:t>
            </a:r>
            <a:r>
              <a:rPr lang="tr-TR" sz="1600" b="1" dirty="0" err="1">
                <a:latin typeface="Garamond" panose="02020404030301010803" pitchFamily="18" charset="0"/>
              </a:rPr>
              <a:t>ulkus</a:t>
            </a:r>
            <a:r>
              <a:rPr lang="tr-TR" sz="1600" b="1" dirty="0">
                <a:latin typeface="Garamond" panose="02020404030301010803" pitchFamily="18" charset="0"/>
              </a:rPr>
              <a:t>) : </a:t>
            </a:r>
            <a:r>
              <a:rPr lang="tr-TR" sz="1600" dirty="0">
                <a:latin typeface="Garamond" panose="02020404030301010803" pitchFamily="18" charset="0"/>
              </a:rPr>
              <a:t>Mide ve  </a:t>
            </a:r>
            <a:r>
              <a:rPr lang="tr-TR" sz="1600" dirty="0" err="1">
                <a:latin typeface="Garamond" panose="02020404030301010803" pitchFamily="18" charset="0"/>
              </a:rPr>
              <a:t>duodenumda</a:t>
            </a:r>
            <a:r>
              <a:rPr lang="tr-TR" sz="1600" dirty="0">
                <a:latin typeface="Garamond" panose="02020404030301010803" pitchFamily="18" charset="0"/>
              </a:rPr>
              <a:t> asit-pepsin aktivitesinin artışı sonucu doku kaybı ile ortaya çıkan yara.</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Peptic</a:t>
            </a:r>
            <a:r>
              <a:rPr lang="tr-TR" sz="1600" b="1" dirty="0">
                <a:latin typeface="Garamond" panose="02020404030301010803" pitchFamily="18" charset="0"/>
              </a:rPr>
              <a:t> </a:t>
            </a:r>
            <a:r>
              <a:rPr lang="tr-TR" sz="1600" b="1" dirty="0" err="1">
                <a:latin typeface="Garamond" panose="02020404030301010803" pitchFamily="18" charset="0"/>
              </a:rPr>
              <a:t>oesophagitis</a:t>
            </a:r>
            <a:r>
              <a:rPr lang="tr-TR" sz="1600" b="1" dirty="0">
                <a:latin typeface="Garamond" panose="02020404030301010803" pitchFamily="18" charset="0"/>
              </a:rPr>
              <a:t> (</a:t>
            </a:r>
            <a:r>
              <a:rPr lang="tr-TR" sz="1600" b="1" dirty="0" err="1">
                <a:latin typeface="Garamond" panose="02020404030301010803" pitchFamily="18" charset="0"/>
              </a:rPr>
              <a:t>Peptik</a:t>
            </a:r>
            <a:r>
              <a:rPr lang="tr-TR" sz="1600" b="1" dirty="0">
                <a:latin typeface="Garamond" panose="02020404030301010803" pitchFamily="18" charset="0"/>
              </a:rPr>
              <a:t> </a:t>
            </a:r>
            <a:r>
              <a:rPr lang="tr-TR" sz="1600" b="1" dirty="0" err="1">
                <a:latin typeface="Garamond" panose="02020404030301010803" pitchFamily="18" charset="0"/>
              </a:rPr>
              <a:t>özofajit</a:t>
            </a:r>
            <a:r>
              <a:rPr lang="tr-TR" sz="1600" b="1" dirty="0">
                <a:latin typeface="Garamond" panose="02020404030301010803" pitchFamily="18" charset="0"/>
              </a:rPr>
              <a:t>) : </a:t>
            </a:r>
            <a:r>
              <a:rPr lang="tr-TR" sz="1600" dirty="0">
                <a:latin typeface="Garamond" panose="02020404030301010803" pitchFamily="18" charset="0"/>
              </a:rPr>
              <a:t>Mide asidinin </a:t>
            </a:r>
            <a:r>
              <a:rPr lang="tr-TR" sz="1600" dirty="0" err="1">
                <a:latin typeface="Garamond" panose="02020404030301010803" pitchFamily="18" charset="0"/>
              </a:rPr>
              <a:t>özofagusa</a:t>
            </a:r>
            <a:r>
              <a:rPr lang="tr-TR" sz="1600" dirty="0">
                <a:latin typeface="Garamond" panose="02020404030301010803" pitchFamily="18" charset="0"/>
              </a:rPr>
              <a:t> geri kaçması (</a:t>
            </a:r>
            <a:r>
              <a:rPr lang="tr-TR" sz="1600" dirty="0" err="1">
                <a:latin typeface="Garamond" panose="02020404030301010803" pitchFamily="18" charset="0"/>
              </a:rPr>
              <a:t>reflüksü</a:t>
            </a:r>
            <a:r>
              <a:rPr lang="tr-TR" sz="1600" dirty="0">
                <a:latin typeface="Garamond" panose="02020404030301010803" pitchFamily="18" charset="0"/>
              </a:rPr>
              <a:t>) sonucu oluşan </a:t>
            </a:r>
            <a:r>
              <a:rPr lang="tr-TR" sz="1600" dirty="0" err="1">
                <a:latin typeface="Garamond" panose="02020404030301010803" pitchFamily="18" charset="0"/>
              </a:rPr>
              <a:t>özofagus</a:t>
            </a:r>
            <a:r>
              <a:rPr lang="tr-TR" sz="1600" dirty="0">
                <a:latin typeface="Garamond" panose="02020404030301010803" pitchFamily="18" charset="0"/>
              </a:rPr>
              <a:t> iltihabıdır.</a:t>
            </a:r>
          </a:p>
          <a:p>
            <a:pPr marL="0" indent="0">
              <a:buNone/>
            </a:pPr>
            <a:r>
              <a:rPr lang="tr-TR" sz="1600" dirty="0">
                <a:latin typeface="Garamond" panose="02020404030301010803" pitchFamily="18" charset="0"/>
              </a:rPr>
              <a:t>                                                                                                                                     (77)</a:t>
            </a:r>
          </a:p>
          <a:p>
            <a:endParaRPr lang="tr-TR" sz="1600" dirty="0">
              <a:latin typeface="Garamond" panose="02020404030301010803" pitchFamily="18" charset="0"/>
            </a:endParaRPr>
          </a:p>
          <a:p>
            <a:r>
              <a:rPr lang="tr-TR" sz="1600" b="1" dirty="0" err="1">
                <a:latin typeface="Garamond" panose="02020404030301010803" pitchFamily="18" charset="0"/>
              </a:rPr>
              <a:t>İntoxication</a:t>
            </a:r>
            <a:r>
              <a:rPr lang="tr-TR" sz="1600" b="1" dirty="0">
                <a:latin typeface="Garamond" panose="02020404030301010803" pitchFamily="18" charset="0"/>
              </a:rPr>
              <a:t> (</a:t>
            </a:r>
            <a:r>
              <a:rPr lang="tr-TR" sz="1600" b="1" dirty="0" err="1">
                <a:latin typeface="Garamond" panose="02020404030301010803" pitchFamily="18" charset="0"/>
              </a:rPr>
              <a:t>intoksikasyon</a:t>
            </a:r>
            <a:r>
              <a:rPr lang="tr-TR" sz="1600" b="1" dirty="0">
                <a:latin typeface="Garamond" panose="02020404030301010803" pitchFamily="18" charset="0"/>
              </a:rPr>
              <a:t>) : </a:t>
            </a:r>
            <a:r>
              <a:rPr lang="tr-TR" sz="1600" dirty="0">
                <a:latin typeface="Garamond" panose="02020404030301010803" pitchFamily="18" charset="0"/>
              </a:rPr>
              <a:t>Zehirlenme</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(78)</a:t>
            </a:r>
          </a:p>
          <a:p>
            <a:pPr marL="0" indent="0">
              <a:buNone/>
            </a:pPr>
            <a:r>
              <a:rPr lang="tr-TR" sz="1600" b="1" dirty="0" err="1">
                <a:latin typeface="Garamond" panose="02020404030301010803" pitchFamily="18" charset="0"/>
              </a:rPr>
              <a:t>İntestinal</a:t>
            </a:r>
            <a:r>
              <a:rPr lang="tr-TR" sz="1600" b="1" dirty="0">
                <a:latin typeface="Garamond" panose="02020404030301010803" pitchFamily="18" charset="0"/>
              </a:rPr>
              <a:t> </a:t>
            </a:r>
            <a:r>
              <a:rPr lang="tr-TR" sz="1600" b="1" dirty="0" err="1">
                <a:latin typeface="Garamond" panose="02020404030301010803" pitchFamily="18" charset="0"/>
              </a:rPr>
              <a:t>intoxicitaion</a:t>
            </a:r>
            <a:r>
              <a:rPr lang="tr-TR" sz="1600" b="1" dirty="0">
                <a:latin typeface="Garamond" panose="02020404030301010803" pitchFamily="18" charset="0"/>
              </a:rPr>
              <a:t> (</a:t>
            </a:r>
            <a:r>
              <a:rPr lang="tr-TR" sz="1600" b="1" dirty="0" err="1">
                <a:latin typeface="Garamond" panose="02020404030301010803" pitchFamily="18" charset="0"/>
              </a:rPr>
              <a:t>İntestinal</a:t>
            </a:r>
            <a:r>
              <a:rPr lang="tr-TR" sz="1600" b="1" dirty="0">
                <a:latin typeface="Garamond" panose="02020404030301010803" pitchFamily="18" charset="0"/>
              </a:rPr>
              <a:t> </a:t>
            </a:r>
            <a:r>
              <a:rPr lang="tr-TR" sz="1600" b="1" dirty="0" err="1">
                <a:latin typeface="Garamond" panose="02020404030301010803" pitchFamily="18" charset="0"/>
              </a:rPr>
              <a:t>intoksikasyon</a:t>
            </a:r>
            <a:r>
              <a:rPr lang="tr-TR" sz="1600" b="1" dirty="0">
                <a:latin typeface="Garamond" panose="02020404030301010803" pitchFamily="18" charset="0"/>
              </a:rPr>
              <a:t>) : </a:t>
            </a:r>
            <a:r>
              <a:rPr lang="tr-TR" sz="1600" dirty="0" err="1">
                <a:latin typeface="Garamond" panose="02020404030301010803" pitchFamily="18" charset="0"/>
              </a:rPr>
              <a:t>Toksit</a:t>
            </a:r>
            <a:r>
              <a:rPr lang="tr-TR" sz="1600" dirty="0">
                <a:latin typeface="Garamond" panose="02020404030301010803" pitchFamily="18" charset="0"/>
              </a:rPr>
              <a:t> nitelikteki metabolizma artıklarının bağırsaklardan emilerek kan ve dokulara geçmesi sonucu gelişen zehirlenme.</a:t>
            </a:r>
          </a:p>
        </p:txBody>
      </p:sp>
      <p:pic>
        <p:nvPicPr>
          <p:cNvPr id="5" name="Resim 4">
            <a:extLst>
              <a:ext uri="{FF2B5EF4-FFF2-40B4-BE49-F238E27FC236}">
                <a16:creationId xmlns:a16="http://schemas.microsoft.com/office/drawing/2014/main" xmlns="" id="{11A65F90-1574-486F-AA24-51E9D0FB8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806" y="795338"/>
            <a:ext cx="2552700" cy="1688218"/>
          </a:xfrm>
          <a:prstGeom prst="rect">
            <a:avLst/>
          </a:prstGeom>
        </p:spPr>
      </p:pic>
      <p:pic>
        <p:nvPicPr>
          <p:cNvPr id="8" name="Resim 7">
            <a:extLst>
              <a:ext uri="{FF2B5EF4-FFF2-40B4-BE49-F238E27FC236}">
                <a16:creationId xmlns:a16="http://schemas.microsoft.com/office/drawing/2014/main" xmlns="" id="{94904FBC-B1D4-4217-A813-6B28A8FA3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783" y="2517423"/>
            <a:ext cx="2880486" cy="2031999"/>
          </a:xfrm>
          <a:prstGeom prst="rect">
            <a:avLst/>
          </a:prstGeom>
        </p:spPr>
      </p:pic>
      <p:pic>
        <p:nvPicPr>
          <p:cNvPr id="10" name="Resim 9">
            <a:extLst>
              <a:ext uri="{FF2B5EF4-FFF2-40B4-BE49-F238E27FC236}">
                <a16:creationId xmlns:a16="http://schemas.microsoft.com/office/drawing/2014/main" xmlns="" id="{CA915D31-2795-4265-BD76-620C19505E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9831" y="4853781"/>
            <a:ext cx="3348390" cy="973490"/>
          </a:xfrm>
          <a:prstGeom prst="rect">
            <a:avLst/>
          </a:prstGeom>
        </p:spPr>
      </p:pic>
      <p:sp>
        <p:nvSpPr>
          <p:cNvPr id="4" name="Sağ Ok 3"/>
          <p:cNvSpPr/>
          <p:nvPr/>
        </p:nvSpPr>
        <p:spPr>
          <a:xfrm>
            <a:off x="7833783" y="3076664"/>
            <a:ext cx="668594" cy="19557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02207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Tanı Terimleri</a:t>
            </a:r>
          </a:p>
        </p:txBody>
      </p:sp>
      <p:sp>
        <p:nvSpPr>
          <p:cNvPr id="3" name="İçerik Yer Tutucusu 2"/>
          <p:cNvSpPr>
            <a:spLocks noGrp="1"/>
          </p:cNvSpPr>
          <p:nvPr>
            <p:ph idx="1"/>
          </p:nvPr>
        </p:nvSpPr>
        <p:spPr>
          <a:xfrm>
            <a:off x="838200" y="1825625"/>
            <a:ext cx="7709430" cy="4351338"/>
          </a:xfrm>
        </p:spPr>
        <p:txBody>
          <a:bodyPr>
            <a:normAutofit/>
          </a:bodyPr>
          <a:lstStyle/>
          <a:p>
            <a:r>
              <a:rPr lang="tr-TR" sz="1600" b="1" dirty="0" err="1">
                <a:latin typeface="Garamond" panose="02020404030301010803" pitchFamily="18" charset="0"/>
              </a:rPr>
              <a:t>Regional</a:t>
            </a:r>
            <a:r>
              <a:rPr lang="tr-TR" sz="1600" b="1" dirty="0">
                <a:latin typeface="Garamond" panose="02020404030301010803" pitchFamily="18" charset="0"/>
              </a:rPr>
              <a:t> </a:t>
            </a:r>
            <a:r>
              <a:rPr lang="tr-TR" sz="1600" b="1" dirty="0" err="1">
                <a:latin typeface="Garamond" panose="02020404030301010803" pitchFamily="18" charset="0"/>
              </a:rPr>
              <a:t>enterit</a:t>
            </a:r>
            <a:r>
              <a:rPr lang="tr-TR" sz="1600" b="1" dirty="0">
                <a:latin typeface="Garamond" panose="02020404030301010803" pitchFamily="18" charset="0"/>
              </a:rPr>
              <a:t> (</a:t>
            </a:r>
            <a:r>
              <a:rPr lang="tr-TR" sz="1600" b="1" dirty="0" err="1">
                <a:latin typeface="Garamond" panose="02020404030301010803" pitchFamily="18" charset="0"/>
              </a:rPr>
              <a:t>Chron</a:t>
            </a:r>
            <a:r>
              <a:rPr lang="tr-TR" sz="1600" b="1" dirty="0">
                <a:latin typeface="Garamond" panose="02020404030301010803" pitchFamily="18" charset="0"/>
              </a:rPr>
              <a:t> hastalığı) : </a:t>
            </a:r>
            <a:r>
              <a:rPr lang="tr-TR" sz="1600" dirty="0">
                <a:latin typeface="Garamond" panose="02020404030301010803" pitchFamily="18" charset="0"/>
              </a:rPr>
              <a:t>En sık terminal </a:t>
            </a:r>
            <a:r>
              <a:rPr lang="tr-TR" sz="1600" dirty="0" err="1">
                <a:latin typeface="Garamond" panose="02020404030301010803" pitchFamily="18" charset="0"/>
              </a:rPr>
              <a:t>ileumu</a:t>
            </a:r>
            <a:r>
              <a:rPr lang="tr-TR" sz="1600" dirty="0">
                <a:latin typeface="Garamond" panose="02020404030301010803" pitchFamily="18" charset="0"/>
              </a:rPr>
              <a:t> tutan, </a:t>
            </a:r>
            <a:r>
              <a:rPr lang="tr-TR" sz="1600" dirty="0" err="1">
                <a:latin typeface="Garamond" panose="02020404030301010803" pitchFamily="18" charset="0"/>
              </a:rPr>
              <a:t>granülom</a:t>
            </a:r>
            <a:r>
              <a:rPr lang="tr-TR" sz="1600" dirty="0">
                <a:latin typeface="Garamond" panose="02020404030301010803" pitchFamily="18" charset="0"/>
              </a:rPr>
              <a:t> ve </a:t>
            </a:r>
            <a:r>
              <a:rPr lang="tr-TR" sz="1600" dirty="0" err="1">
                <a:latin typeface="Garamond" panose="02020404030301010803" pitchFamily="18" charset="0"/>
              </a:rPr>
              <a:t>ülserasyonlarla</a:t>
            </a:r>
            <a:r>
              <a:rPr lang="tr-TR" sz="1600" dirty="0">
                <a:latin typeface="Garamond" panose="02020404030301010803" pitchFamily="18" charset="0"/>
              </a:rPr>
              <a:t> ortaya çıkan </a:t>
            </a:r>
            <a:r>
              <a:rPr lang="tr-TR" sz="1600" dirty="0" err="1">
                <a:latin typeface="Garamond" panose="02020404030301010803" pitchFamily="18" charset="0"/>
              </a:rPr>
              <a:t>inflomatuar</a:t>
            </a:r>
            <a:r>
              <a:rPr lang="tr-TR" sz="1600" dirty="0">
                <a:latin typeface="Garamond" panose="02020404030301010803" pitchFamily="18" charset="0"/>
              </a:rPr>
              <a:t> bir hastalık.</a:t>
            </a:r>
          </a:p>
          <a:p>
            <a:pPr marL="0" indent="0">
              <a:buNone/>
            </a:pPr>
            <a:r>
              <a:rPr lang="tr-TR" sz="1600" dirty="0">
                <a:latin typeface="Garamond" panose="02020404030301010803" pitchFamily="18" charset="0"/>
              </a:rPr>
              <a:t>                                                                                                                                             (79)                 </a:t>
            </a:r>
          </a:p>
          <a:p>
            <a:r>
              <a:rPr lang="tr-TR" sz="1600" b="1" dirty="0" err="1">
                <a:latin typeface="Garamond" panose="02020404030301010803" pitchFamily="18" charset="0"/>
              </a:rPr>
              <a:t>Colon</a:t>
            </a:r>
            <a:r>
              <a:rPr lang="tr-TR" sz="1600" b="1" dirty="0">
                <a:latin typeface="Garamond" panose="02020404030301010803" pitchFamily="18" charset="0"/>
              </a:rPr>
              <a:t> </a:t>
            </a:r>
            <a:r>
              <a:rPr lang="tr-TR" sz="1600" b="1" dirty="0" err="1">
                <a:latin typeface="Garamond" panose="02020404030301010803" pitchFamily="18" charset="0"/>
              </a:rPr>
              <a:t>diverticulum</a:t>
            </a:r>
            <a:r>
              <a:rPr lang="tr-TR" sz="1600" b="1" dirty="0">
                <a:latin typeface="Garamond" panose="02020404030301010803" pitchFamily="18" charset="0"/>
              </a:rPr>
              <a:t> (Kolon </a:t>
            </a:r>
            <a:r>
              <a:rPr lang="tr-TR" sz="1600" b="1" dirty="0" err="1">
                <a:latin typeface="Garamond" panose="02020404030301010803" pitchFamily="18" charset="0"/>
              </a:rPr>
              <a:t>divertikülleri</a:t>
            </a:r>
            <a:r>
              <a:rPr lang="tr-TR" sz="1600" b="1" dirty="0">
                <a:latin typeface="Garamond" panose="02020404030301010803" pitchFamily="18" charset="0"/>
              </a:rPr>
              <a:t>) : </a:t>
            </a:r>
            <a:r>
              <a:rPr lang="tr-TR" sz="1600" dirty="0">
                <a:latin typeface="Garamond" panose="02020404030301010803" pitchFamily="18" charset="0"/>
              </a:rPr>
              <a:t>Kolon duvarında torbalanma. Burası bazen </a:t>
            </a:r>
            <a:r>
              <a:rPr lang="tr-TR" sz="1600" dirty="0" err="1">
                <a:latin typeface="Garamond" panose="02020404030301010803" pitchFamily="18" charset="0"/>
              </a:rPr>
              <a:t>yangılaşır</a:t>
            </a:r>
            <a:r>
              <a:rPr lang="tr-TR" sz="1600" dirty="0">
                <a:latin typeface="Garamond" panose="02020404030301010803" pitchFamily="18" charset="0"/>
              </a:rPr>
              <a:t> ve </a:t>
            </a:r>
            <a:r>
              <a:rPr lang="tr-TR" sz="1600" dirty="0" err="1">
                <a:latin typeface="Garamond" panose="02020404030301010803" pitchFamily="18" charset="0"/>
              </a:rPr>
              <a:t>divertikülit</a:t>
            </a:r>
            <a:r>
              <a:rPr lang="tr-TR" sz="1600" dirty="0">
                <a:latin typeface="Garamond" panose="02020404030301010803" pitchFamily="18" charset="0"/>
              </a:rPr>
              <a:t> oluşur.</a:t>
            </a:r>
          </a:p>
          <a:p>
            <a:endParaRPr lang="tr-TR" sz="1600" dirty="0">
              <a:latin typeface="Garamond" panose="02020404030301010803" pitchFamily="18" charset="0"/>
            </a:endParaRPr>
          </a:p>
          <a:p>
            <a:r>
              <a:rPr lang="tr-TR" sz="1600" b="1" dirty="0" err="1">
                <a:latin typeface="Garamond" panose="02020404030301010803" pitchFamily="18" charset="0"/>
              </a:rPr>
              <a:t>Colon</a:t>
            </a:r>
            <a:r>
              <a:rPr lang="tr-TR" sz="1600" b="1" dirty="0">
                <a:latin typeface="Garamond" panose="02020404030301010803" pitchFamily="18" charset="0"/>
              </a:rPr>
              <a:t> </a:t>
            </a:r>
            <a:r>
              <a:rPr lang="tr-TR" sz="1600" b="1" dirty="0" err="1">
                <a:latin typeface="Garamond" panose="02020404030301010803" pitchFamily="18" charset="0"/>
              </a:rPr>
              <a:t>polyp</a:t>
            </a:r>
            <a:r>
              <a:rPr lang="tr-TR" sz="1600" b="1" dirty="0">
                <a:latin typeface="Garamond" panose="02020404030301010803" pitchFamily="18" charset="0"/>
              </a:rPr>
              <a:t> (Kolon polip) : </a:t>
            </a:r>
            <a:r>
              <a:rPr lang="tr-TR" sz="1600" dirty="0">
                <a:latin typeface="Garamond" panose="02020404030301010803" pitchFamily="18" charset="0"/>
              </a:rPr>
              <a:t>Bağırsak lümenine sarkan saplı yada sapsız </a:t>
            </a:r>
            <a:r>
              <a:rPr lang="tr-TR" sz="1600" dirty="0" err="1">
                <a:latin typeface="Garamond" panose="02020404030301010803" pitchFamily="18" charset="0"/>
              </a:rPr>
              <a:t>solid</a:t>
            </a:r>
            <a:r>
              <a:rPr lang="tr-TR" sz="1600" dirty="0">
                <a:latin typeface="Garamond" panose="02020404030301010803" pitchFamily="18" charset="0"/>
              </a:rPr>
              <a:t> kitle.</a:t>
            </a:r>
          </a:p>
          <a:p>
            <a:pPr marL="0" indent="0">
              <a:buNone/>
            </a:pPr>
            <a:r>
              <a:rPr lang="tr-TR" sz="1600" dirty="0">
                <a:latin typeface="Garamond" panose="02020404030301010803" pitchFamily="18" charset="0"/>
              </a:rPr>
              <a:t>                                                                                                                                              (80)</a:t>
            </a:r>
          </a:p>
          <a:p>
            <a:r>
              <a:rPr lang="tr-TR" sz="1600" b="1" dirty="0" err="1">
                <a:latin typeface="Garamond" panose="02020404030301010803" pitchFamily="18" charset="0"/>
              </a:rPr>
              <a:t>Appendicitis</a:t>
            </a:r>
            <a:r>
              <a:rPr lang="tr-TR" sz="1600" b="1" dirty="0">
                <a:latin typeface="Garamond" panose="02020404030301010803" pitchFamily="18" charset="0"/>
              </a:rPr>
              <a:t> (Apandisit) : </a:t>
            </a:r>
            <a:r>
              <a:rPr lang="tr-TR" sz="1600" dirty="0" err="1">
                <a:latin typeface="Garamond" panose="02020404030301010803" pitchFamily="18" charset="0"/>
              </a:rPr>
              <a:t>Appendix</a:t>
            </a:r>
            <a:r>
              <a:rPr lang="tr-TR" sz="1600" dirty="0">
                <a:latin typeface="Garamond" panose="02020404030301010803" pitchFamily="18" charset="0"/>
              </a:rPr>
              <a:t> </a:t>
            </a:r>
            <a:r>
              <a:rPr lang="tr-TR" sz="1600" dirty="0" err="1">
                <a:latin typeface="Garamond" panose="02020404030301010803" pitchFamily="18" charset="0"/>
              </a:rPr>
              <a:t>vermiformisin</a:t>
            </a:r>
            <a:r>
              <a:rPr lang="tr-TR" sz="1600" dirty="0">
                <a:latin typeface="Garamond" panose="02020404030301010803" pitchFamily="18" charset="0"/>
              </a:rPr>
              <a:t> tıkanması ve iltihabı.</a:t>
            </a:r>
          </a:p>
          <a:p>
            <a:endParaRPr lang="tr-TR" sz="1600" dirty="0">
              <a:latin typeface="Garamond" panose="02020404030301010803" pitchFamily="18" charset="0"/>
            </a:endParaRPr>
          </a:p>
          <a:p>
            <a:r>
              <a:rPr lang="tr-TR" sz="1600" b="1" dirty="0" err="1">
                <a:latin typeface="Garamond" panose="02020404030301010803" pitchFamily="18" charset="0"/>
              </a:rPr>
              <a:t>Peritonitis</a:t>
            </a:r>
            <a:r>
              <a:rPr lang="tr-TR" sz="1600" b="1" dirty="0">
                <a:latin typeface="Garamond" panose="02020404030301010803" pitchFamily="18" charset="0"/>
              </a:rPr>
              <a:t> (Peritonit) : </a:t>
            </a:r>
            <a:r>
              <a:rPr lang="tr-TR" sz="1600" dirty="0">
                <a:latin typeface="Garamond" panose="02020404030301010803" pitchFamily="18" charset="0"/>
              </a:rPr>
              <a:t>Periton denilen karın zarının iltihabı.</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(81)</a:t>
            </a:r>
          </a:p>
        </p:txBody>
      </p:sp>
      <p:pic>
        <p:nvPicPr>
          <p:cNvPr id="5" name="Resim 4">
            <a:extLst>
              <a:ext uri="{FF2B5EF4-FFF2-40B4-BE49-F238E27FC236}">
                <a16:creationId xmlns:a16="http://schemas.microsoft.com/office/drawing/2014/main" xmlns="" id="{A45EF10B-AC30-4A59-8DCA-8C186B55C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471" y="434883"/>
            <a:ext cx="2857500" cy="2143125"/>
          </a:xfrm>
          <a:prstGeom prst="rect">
            <a:avLst/>
          </a:prstGeom>
        </p:spPr>
      </p:pic>
      <p:pic>
        <p:nvPicPr>
          <p:cNvPr id="7" name="Resim 6">
            <a:extLst>
              <a:ext uri="{FF2B5EF4-FFF2-40B4-BE49-F238E27FC236}">
                <a16:creationId xmlns:a16="http://schemas.microsoft.com/office/drawing/2014/main" xmlns="" id="{257EAFF0-1B70-45D6-B897-1E0B8BE90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471" y="2646712"/>
            <a:ext cx="2630134" cy="1756304"/>
          </a:xfrm>
          <a:prstGeom prst="rect">
            <a:avLst/>
          </a:prstGeom>
        </p:spPr>
      </p:pic>
      <p:pic>
        <p:nvPicPr>
          <p:cNvPr id="9" name="Resim 8">
            <a:extLst>
              <a:ext uri="{FF2B5EF4-FFF2-40B4-BE49-F238E27FC236}">
                <a16:creationId xmlns:a16="http://schemas.microsoft.com/office/drawing/2014/main" xmlns="" id="{AFC03E90-A350-4D9C-9847-AABCF7D921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7630" y="4677832"/>
            <a:ext cx="3477684" cy="1499131"/>
          </a:xfrm>
          <a:prstGeom prst="rect">
            <a:avLst/>
          </a:prstGeom>
        </p:spPr>
      </p:pic>
      <p:sp>
        <p:nvSpPr>
          <p:cNvPr id="4" name="Sağ Ok 3"/>
          <p:cNvSpPr/>
          <p:nvPr/>
        </p:nvSpPr>
        <p:spPr>
          <a:xfrm rot="10800000">
            <a:off x="10628671" y="3524864"/>
            <a:ext cx="993058" cy="18548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10800000">
            <a:off x="11353800" y="5810169"/>
            <a:ext cx="776748" cy="1179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5913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Tanı Terimleri</a:t>
            </a:r>
          </a:p>
        </p:txBody>
      </p:sp>
      <p:sp>
        <p:nvSpPr>
          <p:cNvPr id="3" name="İçerik Yer Tutucusu 2"/>
          <p:cNvSpPr>
            <a:spLocks noGrp="1"/>
          </p:cNvSpPr>
          <p:nvPr>
            <p:ph idx="1"/>
          </p:nvPr>
        </p:nvSpPr>
        <p:spPr>
          <a:xfrm>
            <a:off x="838200" y="1825625"/>
            <a:ext cx="6976730" cy="4860310"/>
          </a:xfrm>
        </p:spPr>
        <p:txBody>
          <a:bodyPr>
            <a:normAutofit/>
          </a:bodyPr>
          <a:lstStyle/>
          <a:p>
            <a:r>
              <a:rPr lang="tr-TR" sz="1600" b="1" dirty="0" err="1">
                <a:latin typeface="Garamond" panose="02020404030301010803" pitchFamily="18" charset="0"/>
              </a:rPr>
              <a:t>Hemorrhoid</a:t>
            </a:r>
            <a:r>
              <a:rPr lang="tr-TR" sz="1600" b="1" dirty="0">
                <a:latin typeface="Garamond" panose="02020404030301010803" pitchFamily="18" charset="0"/>
              </a:rPr>
              <a:t> (</a:t>
            </a:r>
            <a:r>
              <a:rPr lang="tr-TR" sz="1600" b="1" dirty="0" err="1">
                <a:latin typeface="Garamond" panose="02020404030301010803" pitchFamily="18" charset="0"/>
              </a:rPr>
              <a:t>Hemoroid</a:t>
            </a:r>
            <a:r>
              <a:rPr lang="tr-TR" sz="1600" b="1" dirty="0">
                <a:latin typeface="Garamond" panose="02020404030301010803" pitchFamily="18" charset="0"/>
              </a:rPr>
              <a:t>) : </a:t>
            </a:r>
            <a:r>
              <a:rPr lang="tr-TR" sz="1600" dirty="0">
                <a:latin typeface="Garamond" panose="02020404030301010803" pitchFamily="18" charset="0"/>
              </a:rPr>
              <a:t>Anüs çevresindeki genişleyen </a:t>
            </a:r>
            <a:r>
              <a:rPr lang="tr-TR" sz="1600" dirty="0" err="1">
                <a:latin typeface="Garamond" panose="02020404030301010803" pitchFamily="18" charset="0"/>
              </a:rPr>
              <a:t>venlerin</a:t>
            </a:r>
            <a:r>
              <a:rPr lang="tr-TR" sz="1600" dirty="0">
                <a:latin typeface="Garamond" panose="02020404030301010803" pitchFamily="18" charset="0"/>
              </a:rPr>
              <a:t> meydana getirdiği meme şeklindeki oluşum. Basur.</a:t>
            </a:r>
          </a:p>
          <a:p>
            <a:pPr marL="0" indent="0">
              <a:buNone/>
            </a:pPr>
            <a:r>
              <a:rPr lang="tr-TR" sz="1600" dirty="0">
                <a:latin typeface="Garamond" panose="02020404030301010803" pitchFamily="18" charset="0"/>
              </a:rPr>
              <a:t>                                                                                                                      (82)</a:t>
            </a:r>
          </a:p>
          <a:p>
            <a:r>
              <a:rPr lang="tr-TR" sz="1600" b="1" dirty="0" err="1">
                <a:latin typeface="Garamond" panose="02020404030301010803" pitchFamily="18" charset="0"/>
              </a:rPr>
              <a:t>Fistula</a:t>
            </a:r>
            <a:r>
              <a:rPr lang="tr-TR" sz="1600" b="1" dirty="0">
                <a:latin typeface="Garamond" panose="02020404030301010803" pitchFamily="18" charset="0"/>
              </a:rPr>
              <a:t> (Fistül) : </a:t>
            </a:r>
            <a:r>
              <a:rPr lang="tr-TR" sz="1600" dirty="0">
                <a:latin typeface="Garamond" panose="02020404030301010803" pitchFamily="18" charset="0"/>
              </a:rPr>
              <a:t>İçi boş bir organın başka bir içi boş organa yada deriye </a:t>
            </a:r>
            <a:r>
              <a:rPr lang="tr-TR" sz="1600" dirty="0" err="1">
                <a:latin typeface="Garamond" panose="02020404030301010803" pitchFamily="18" charset="0"/>
              </a:rPr>
              <a:t>ağızlaşması</a:t>
            </a:r>
            <a:r>
              <a:rPr lang="tr-TR" sz="1600" dirty="0">
                <a:latin typeface="Garamond" panose="02020404030301010803" pitchFamily="18" charset="0"/>
              </a:rPr>
              <a:t> olgusu.</a:t>
            </a:r>
          </a:p>
          <a:p>
            <a:endParaRPr lang="tr-TR" sz="1600" dirty="0">
              <a:latin typeface="Garamond" panose="02020404030301010803" pitchFamily="18" charset="0"/>
            </a:endParaRPr>
          </a:p>
          <a:p>
            <a:r>
              <a:rPr lang="tr-TR" sz="1600" b="1" dirty="0">
                <a:latin typeface="Garamond" panose="02020404030301010803" pitchFamily="18" charset="0"/>
              </a:rPr>
              <a:t>Anal </a:t>
            </a:r>
            <a:r>
              <a:rPr lang="tr-TR" sz="1600" b="1" dirty="0" err="1">
                <a:latin typeface="Garamond" panose="02020404030301010803" pitchFamily="18" charset="0"/>
              </a:rPr>
              <a:t>fistula</a:t>
            </a:r>
            <a:r>
              <a:rPr lang="tr-TR" sz="1600" b="1" dirty="0">
                <a:latin typeface="Garamond" panose="02020404030301010803" pitchFamily="18" charset="0"/>
              </a:rPr>
              <a:t> (Anal fistül) : </a:t>
            </a:r>
            <a:r>
              <a:rPr lang="tr-TR" sz="1600" dirty="0" err="1">
                <a:latin typeface="Garamond" panose="02020404030301010803" pitchFamily="18" charset="0"/>
              </a:rPr>
              <a:t>Kriptoglandular</a:t>
            </a:r>
            <a:r>
              <a:rPr lang="tr-TR" sz="1600" dirty="0">
                <a:latin typeface="Garamond" panose="02020404030301010803" pitchFamily="18" charset="0"/>
              </a:rPr>
              <a:t> enfeksiyon sonucu oluşan apseleri </a:t>
            </a:r>
            <a:r>
              <a:rPr lang="tr-TR" sz="1600" dirty="0" err="1">
                <a:latin typeface="Garamond" panose="02020404030301010803" pitchFamily="18" charset="0"/>
              </a:rPr>
              <a:t>perianal</a:t>
            </a:r>
            <a:r>
              <a:rPr lang="tr-TR" sz="1600" dirty="0">
                <a:latin typeface="Garamond" panose="02020404030301010803" pitchFamily="18" charset="0"/>
              </a:rPr>
              <a:t> bölgeye açılması sonucu oluşan fistül.</a:t>
            </a:r>
          </a:p>
          <a:p>
            <a:pPr marL="0" indent="0">
              <a:buNone/>
            </a:pPr>
            <a:r>
              <a:rPr lang="tr-TR" sz="1600" dirty="0">
                <a:latin typeface="Garamond" panose="02020404030301010803" pitchFamily="18" charset="0"/>
              </a:rPr>
              <a:t>                                                                                                                        (83)</a:t>
            </a:r>
          </a:p>
          <a:p>
            <a:r>
              <a:rPr lang="tr-TR" sz="1600" b="1" dirty="0">
                <a:latin typeface="Garamond" panose="02020404030301010803" pitchFamily="18" charset="0"/>
              </a:rPr>
              <a:t>Anal </a:t>
            </a:r>
            <a:r>
              <a:rPr lang="tr-TR" sz="1600" b="1" dirty="0" err="1">
                <a:latin typeface="Garamond" panose="02020404030301010803" pitchFamily="18" charset="0"/>
              </a:rPr>
              <a:t>fissura</a:t>
            </a:r>
            <a:r>
              <a:rPr lang="tr-TR" sz="1600" b="1" dirty="0">
                <a:latin typeface="Garamond" panose="02020404030301010803" pitchFamily="18" charset="0"/>
              </a:rPr>
              <a:t> (Anal </a:t>
            </a:r>
            <a:r>
              <a:rPr lang="tr-TR" sz="1600" b="1" dirty="0" err="1">
                <a:latin typeface="Garamond" panose="02020404030301010803" pitchFamily="18" charset="0"/>
              </a:rPr>
              <a:t>fissür</a:t>
            </a:r>
            <a:r>
              <a:rPr lang="tr-TR" sz="1600" b="1" dirty="0">
                <a:latin typeface="Garamond" panose="02020404030301010803" pitchFamily="18" charset="0"/>
              </a:rPr>
              <a:t>) : </a:t>
            </a:r>
            <a:r>
              <a:rPr lang="tr-TR" sz="1600" dirty="0">
                <a:latin typeface="Garamond" panose="02020404030301010803" pitchFamily="18" charset="0"/>
              </a:rPr>
              <a:t>Anüsle oluşan </a:t>
            </a:r>
            <a:r>
              <a:rPr lang="tr-TR" sz="1600" dirty="0" err="1">
                <a:latin typeface="Garamond" panose="02020404030301010803" pitchFamily="18" charset="0"/>
              </a:rPr>
              <a:t>longittudinal</a:t>
            </a:r>
            <a:r>
              <a:rPr lang="tr-TR" sz="1600" dirty="0">
                <a:latin typeface="Garamond" panose="02020404030301010803" pitchFamily="18" charset="0"/>
              </a:rPr>
              <a:t> yarıklar.</a:t>
            </a:r>
          </a:p>
          <a:p>
            <a:endParaRPr lang="tr-TR" sz="1600" dirty="0">
              <a:latin typeface="Garamond" panose="02020404030301010803" pitchFamily="18" charset="0"/>
            </a:endParaRPr>
          </a:p>
          <a:p>
            <a:r>
              <a:rPr lang="tr-TR" sz="1600" b="1" dirty="0" err="1">
                <a:latin typeface="Garamond" panose="02020404030301010803" pitchFamily="18" charset="0"/>
              </a:rPr>
              <a:t>İleus</a:t>
            </a:r>
            <a:r>
              <a:rPr lang="tr-TR" sz="1600" b="1" dirty="0">
                <a:latin typeface="Garamond" panose="02020404030301010803" pitchFamily="18" charset="0"/>
              </a:rPr>
              <a:t> : </a:t>
            </a:r>
            <a:r>
              <a:rPr lang="tr-TR" sz="1600" dirty="0">
                <a:latin typeface="Garamond" panose="02020404030301010803" pitchFamily="18" charset="0"/>
              </a:rPr>
              <a:t>Bağırsak tıkanması.</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(84)</a:t>
            </a:r>
          </a:p>
        </p:txBody>
      </p:sp>
      <p:pic>
        <p:nvPicPr>
          <p:cNvPr id="5" name="Resim 4">
            <a:extLst>
              <a:ext uri="{FF2B5EF4-FFF2-40B4-BE49-F238E27FC236}">
                <a16:creationId xmlns:a16="http://schemas.microsoft.com/office/drawing/2014/main" xmlns="" id="{46DD62E8-0C06-459F-8E79-5E3AEF1C2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912" y="365125"/>
            <a:ext cx="4883088" cy="2313782"/>
          </a:xfrm>
          <a:prstGeom prst="rect">
            <a:avLst/>
          </a:prstGeom>
        </p:spPr>
      </p:pic>
      <p:pic>
        <p:nvPicPr>
          <p:cNvPr id="7" name="Resim 6">
            <a:extLst>
              <a:ext uri="{FF2B5EF4-FFF2-40B4-BE49-F238E27FC236}">
                <a16:creationId xmlns:a16="http://schemas.microsoft.com/office/drawing/2014/main" xmlns="" id="{9039173F-3B3C-468D-BBDC-31C6593A1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111" y="2964521"/>
            <a:ext cx="4679889" cy="1920654"/>
          </a:xfrm>
          <a:prstGeom prst="rect">
            <a:avLst/>
          </a:prstGeom>
        </p:spPr>
      </p:pic>
      <p:pic>
        <p:nvPicPr>
          <p:cNvPr id="9" name="Resim 8">
            <a:extLst>
              <a:ext uri="{FF2B5EF4-FFF2-40B4-BE49-F238E27FC236}">
                <a16:creationId xmlns:a16="http://schemas.microsoft.com/office/drawing/2014/main" xmlns="" id="{49DE43A6-C2EE-4901-BFB3-9AEF26A49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1112" y="5131461"/>
            <a:ext cx="5012266" cy="1303867"/>
          </a:xfrm>
          <a:prstGeom prst="rect">
            <a:avLst/>
          </a:prstGeom>
        </p:spPr>
      </p:pic>
      <p:sp>
        <p:nvSpPr>
          <p:cNvPr id="4" name="Sağ Ok 3"/>
          <p:cNvSpPr/>
          <p:nvPr/>
        </p:nvSpPr>
        <p:spPr>
          <a:xfrm rot="10800000">
            <a:off x="7814930" y="5889761"/>
            <a:ext cx="1809004" cy="18996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88837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Tanı Terimleri</a:t>
            </a:r>
          </a:p>
        </p:txBody>
      </p:sp>
      <p:sp>
        <p:nvSpPr>
          <p:cNvPr id="3" name="İçerik Yer Tutucusu 2"/>
          <p:cNvSpPr>
            <a:spLocks noGrp="1"/>
          </p:cNvSpPr>
          <p:nvPr>
            <p:ph idx="1"/>
          </p:nvPr>
        </p:nvSpPr>
        <p:spPr>
          <a:xfrm>
            <a:off x="838200" y="1825625"/>
            <a:ext cx="6530163" cy="5032374"/>
          </a:xfrm>
        </p:spPr>
        <p:txBody>
          <a:bodyPr>
            <a:normAutofit/>
          </a:bodyPr>
          <a:lstStyle/>
          <a:p>
            <a:r>
              <a:rPr lang="tr-TR" sz="1600" b="1" dirty="0" err="1">
                <a:latin typeface="Garamond" panose="02020404030301010803" pitchFamily="18" charset="0"/>
              </a:rPr>
              <a:t>Paralytic</a:t>
            </a:r>
            <a:r>
              <a:rPr lang="tr-TR" sz="1600" b="1" dirty="0">
                <a:latin typeface="Garamond" panose="02020404030301010803" pitchFamily="18" charset="0"/>
              </a:rPr>
              <a:t> </a:t>
            </a:r>
            <a:r>
              <a:rPr lang="tr-TR" sz="1600" b="1" dirty="0" err="1">
                <a:latin typeface="Garamond" panose="02020404030301010803" pitchFamily="18" charset="0"/>
              </a:rPr>
              <a:t>ileus</a:t>
            </a:r>
            <a:r>
              <a:rPr lang="tr-TR" sz="1600" b="1" dirty="0">
                <a:latin typeface="Garamond" panose="02020404030301010803" pitchFamily="18" charset="0"/>
              </a:rPr>
              <a:t> (</a:t>
            </a:r>
            <a:r>
              <a:rPr lang="tr-TR" sz="1600" b="1" dirty="0" err="1">
                <a:latin typeface="Garamond" panose="02020404030301010803" pitchFamily="18" charset="0"/>
              </a:rPr>
              <a:t>Paralitik</a:t>
            </a:r>
            <a:r>
              <a:rPr lang="tr-TR" sz="1600" b="1" dirty="0">
                <a:latin typeface="Garamond" panose="02020404030301010803" pitchFamily="18" charset="0"/>
              </a:rPr>
              <a:t> </a:t>
            </a:r>
            <a:r>
              <a:rPr lang="tr-TR" sz="1600" b="1" dirty="0" err="1">
                <a:latin typeface="Garamond" panose="02020404030301010803" pitchFamily="18" charset="0"/>
              </a:rPr>
              <a:t>ileus</a:t>
            </a:r>
            <a:r>
              <a:rPr lang="tr-TR" sz="1600" b="1" dirty="0">
                <a:latin typeface="Garamond" panose="02020404030301010803" pitchFamily="18" charset="0"/>
              </a:rPr>
              <a:t>) : </a:t>
            </a:r>
            <a:r>
              <a:rPr lang="tr-TR" sz="1600" dirty="0">
                <a:latin typeface="Garamond" panose="02020404030301010803" pitchFamily="18" charset="0"/>
              </a:rPr>
              <a:t>Bağırsak kaslarındaki felç nedeniyle, mekanik tıkanma olmamasına rağmen bağırsak içeriğinin ileriye doğru hareket edememesi.</a:t>
            </a:r>
          </a:p>
          <a:p>
            <a:pPr marL="0" indent="0">
              <a:buNone/>
            </a:pPr>
            <a:r>
              <a:rPr lang="tr-TR" sz="1600" dirty="0">
                <a:latin typeface="Garamond" panose="02020404030301010803" pitchFamily="18" charset="0"/>
              </a:rPr>
              <a:t>                                                                                                                      (85)</a:t>
            </a:r>
          </a:p>
          <a:p>
            <a:r>
              <a:rPr lang="tr-TR" sz="1600" b="1" dirty="0" err="1">
                <a:latin typeface="Garamond" panose="02020404030301010803" pitchFamily="18" charset="0"/>
              </a:rPr>
              <a:t>İntestinal</a:t>
            </a:r>
            <a:r>
              <a:rPr lang="tr-TR" sz="1600" b="1" dirty="0">
                <a:latin typeface="Garamond" panose="02020404030301010803" pitchFamily="18" charset="0"/>
              </a:rPr>
              <a:t> </a:t>
            </a:r>
            <a:r>
              <a:rPr lang="tr-TR" sz="1600" b="1" dirty="0" err="1">
                <a:latin typeface="Garamond" panose="02020404030301010803" pitchFamily="18" charset="0"/>
              </a:rPr>
              <a:t>volvulus</a:t>
            </a:r>
            <a:r>
              <a:rPr lang="tr-TR" sz="1600" b="1" dirty="0">
                <a:latin typeface="Garamond" panose="02020404030301010803" pitchFamily="18" charset="0"/>
              </a:rPr>
              <a:t> : </a:t>
            </a:r>
            <a:r>
              <a:rPr lang="tr-TR" sz="1600" dirty="0">
                <a:latin typeface="Garamond" panose="02020404030301010803" pitchFamily="18" charset="0"/>
              </a:rPr>
              <a:t>Bir bağırsak halkasının kendi etrafında dönerek, kendi kendine düğümlenmesidir.</a:t>
            </a:r>
          </a:p>
          <a:p>
            <a:pPr marL="0" indent="0">
              <a:buNone/>
            </a:pPr>
            <a:r>
              <a:rPr lang="tr-TR" sz="1600" dirty="0">
                <a:latin typeface="Garamond" panose="02020404030301010803" pitchFamily="18" charset="0"/>
              </a:rPr>
              <a:t>                                                                                                                      (86)</a:t>
            </a:r>
          </a:p>
          <a:p>
            <a:r>
              <a:rPr lang="tr-TR" sz="1600" b="1" dirty="0" err="1">
                <a:latin typeface="Garamond" panose="02020404030301010803" pitchFamily="18" charset="0"/>
              </a:rPr>
              <a:t>İnsulinoma</a:t>
            </a:r>
            <a:r>
              <a:rPr lang="tr-TR" sz="1600" b="1" dirty="0">
                <a:latin typeface="Garamond" panose="02020404030301010803" pitchFamily="18" charset="0"/>
              </a:rPr>
              <a:t> : </a:t>
            </a:r>
            <a:r>
              <a:rPr lang="tr-TR" sz="1600" dirty="0">
                <a:latin typeface="Garamond" panose="02020404030301010803" pitchFamily="18" charset="0"/>
              </a:rPr>
              <a:t>Pankreasta beta hücrelerinden kaynaklanan bir adacık tümörü.</a:t>
            </a:r>
          </a:p>
          <a:p>
            <a:pPr marL="0" indent="0">
              <a:buNone/>
            </a:pPr>
            <a:r>
              <a:rPr lang="tr-TR" sz="1600" dirty="0">
                <a:latin typeface="Garamond" panose="02020404030301010803" pitchFamily="18" charset="0"/>
              </a:rPr>
              <a:t>                                                                                                                      (87)</a:t>
            </a:r>
          </a:p>
          <a:p>
            <a:r>
              <a:rPr lang="tr-TR" sz="1600" b="1" dirty="0" err="1">
                <a:latin typeface="Garamond" panose="02020404030301010803" pitchFamily="18" charset="0"/>
              </a:rPr>
              <a:t>Umblical</a:t>
            </a:r>
            <a:r>
              <a:rPr lang="tr-TR" sz="1600" b="1" dirty="0">
                <a:latin typeface="Garamond" panose="02020404030301010803" pitchFamily="18" charset="0"/>
              </a:rPr>
              <a:t> </a:t>
            </a:r>
            <a:r>
              <a:rPr lang="tr-TR" sz="1600" b="1" dirty="0" err="1">
                <a:latin typeface="Garamond" panose="02020404030301010803" pitchFamily="18" charset="0"/>
              </a:rPr>
              <a:t>hernia</a:t>
            </a:r>
            <a:r>
              <a:rPr lang="tr-TR" sz="1600" b="1" dirty="0">
                <a:latin typeface="Garamond" panose="02020404030301010803" pitchFamily="18" charset="0"/>
              </a:rPr>
              <a:t> (</a:t>
            </a:r>
            <a:r>
              <a:rPr lang="tr-TR" sz="1600" b="1" dirty="0" err="1">
                <a:latin typeface="Garamond" panose="02020404030301010803" pitchFamily="18" charset="0"/>
              </a:rPr>
              <a:t>Umblikal</a:t>
            </a:r>
            <a:r>
              <a:rPr lang="tr-TR" sz="1600" b="1" dirty="0">
                <a:latin typeface="Garamond" panose="02020404030301010803" pitchFamily="18" charset="0"/>
              </a:rPr>
              <a:t> </a:t>
            </a:r>
            <a:r>
              <a:rPr lang="tr-TR" sz="1600" b="1" dirty="0" err="1">
                <a:latin typeface="Garamond" panose="02020404030301010803" pitchFamily="18" charset="0"/>
              </a:rPr>
              <a:t>herni</a:t>
            </a:r>
            <a:r>
              <a:rPr lang="tr-TR" sz="1600" b="1" dirty="0">
                <a:latin typeface="Garamond" panose="02020404030301010803" pitchFamily="18" charset="0"/>
              </a:rPr>
              <a:t>) : </a:t>
            </a:r>
            <a:r>
              <a:rPr lang="tr-TR" sz="1600" dirty="0">
                <a:latin typeface="Garamond" panose="02020404030301010803" pitchFamily="18" charset="0"/>
              </a:rPr>
              <a:t>Göbek fıtığı. Göbeğin çevresindeki karın duvarındaki zayıflıktan bağırsağın dışarı çıkıntı yapması.</a:t>
            </a:r>
          </a:p>
          <a:p>
            <a:pPr marL="0" indent="0">
              <a:buNone/>
            </a:pPr>
            <a:r>
              <a:rPr lang="tr-TR" sz="1600" dirty="0">
                <a:latin typeface="Garamond" panose="02020404030301010803" pitchFamily="18" charset="0"/>
              </a:rPr>
              <a:t>                                                                                                                      (88)</a:t>
            </a:r>
          </a:p>
          <a:p>
            <a:r>
              <a:rPr lang="tr-TR" sz="1600" b="1" dirty="0" err="1">
                <a:latin typeface="Garamond" panose="02020404030301010803" pitchFamily="18" charset="0"/>
              </a:rPr>
              <a:t>İnguinal</a:t>
            </a:r>
            <a:r>
              <a:rPr lang="tr-TR" sz="1600" b="1" dirty="0">
                <a:latin typeface="Garamond" panose="02020404030301010803" pitchFamily="18" charset="0"/>
              </a:rPr>
              <a:t> </a:t>
            </a:r>
            <a:r>
              <a:rPr lang="tr-TR" sz="1600" b="1" dirty="0" err="1">
                <a:latin typeface="Garamond" panose="02020404030301010803" pitchFamily="18" charset="0"/>
              </a:rPr>
              <a:t>hernia</a:t>
            </a:r>
            <a:r>
              <a:rPr lang="tr-TR" sz="1600" b="1" dirty="0">
                <a:latin typeface="Garamond" panose="02020404030301010803" pitchFamily="18" charset="0"/>
              </a:rPr>
              <a:t> (</a:t>
            </a:r>
            <a:r>
              <a:rPr lang="tr-TR" sz="1600" b="1" dirty="0" err="1">
                <a:latin typeface="Garamond" panose="02020404030301010803" pitchFamily="18" charset="0"/>
              </a:rPr>
              <a:t>İnguinal</a:t>
            </a:r>
            <a:r>
              <a:rPr lang="tr-TR" sz="1600" b="1" dirty="0">
                <a:latin typeface="Garamond" panose="02020404030301010803" pitchFamily="18" charset="0"/>
              </a:rPr>
              <a:t> </a:t>
            </a:r>
            <a:r>
              <a:rPr lang="tr-TR" sz="1600" b="1" dirty="0" err="1">
                <a:latin typeface="Garamond" panose="02020404030301010803" pitchFamily="18" charset="0"/>
              </a:rPr>
              <a:t>herni</a:t>
            </a:r>
            <a:r>
              <a:rPr lang="tr-TR" sz="1600" b="1" dirty="0">
                <a:latin typeface="Garamond" panose="02020404030301010803" pitchFamily="18" charset="0"/>
              </a:rPr>
              <a:t>) : </a:t>
            </a:r>
            <a:r>
              <a:rPr lang="tr-TR" sz="1600" dirty="0">
                <a:latin typeface="Garamond" panose="02020404030301010803" pitchFamily="18" charset="0"/>
              </a:rPr>
              <a:t>Kasık fıtığı</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(89)</a:t>
            </a:r>
          </a:p>
        </p:txBody>
      </p:sp>
      <p:pic>
        <p:nvPicPr>
          <p:cNvPr id="5" name="Resim 4">
            <a:extLst>
              <a:ext uri="{FF2B5EF4-FFF2-40B4-BE49-F238E27FC236}">
                <a16:creationId xmlns:a16="http://schemas.microsoft.com/office/drawing/2014/main" xmlns="" id="{E251C745-76DB-4644-BB1D-C21683A29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8363" y="681037"/>
            <a:ext cx="4823637" cy="2220207"/>
          </a:xfrm>
          <a:prstGeom prst="rect">
            <a:avLst/>
          </a:prstGeom>
        </p:spPr>
      </p:pic>
      <p:pic>
        <p:nvPicPr>
          <p:cNvPr id="7" name="Resim 6">
            <a:extLst>
              <a:ext uri="{FF2B5EF4-FFF2-40B4-BE49-F238E27FC236}">
                <a16:creationId xmlns:a16="http://schemas.microsoft.com/office/drawing/2014/main" xmlns="" id="{3CA6C80F-B74B-4283-A663-B7545FE69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8363" y="2960511"/>
            <a:ext cx="2857500" cy="936978"/>
          </a:xfrm>
          <a:prstGeom prst="rect">
            <a:avLst/>
          </a:prstGeom>
        </p:spPr>
      </p:pic>
      <p:pic>
        <p:nvPicPr>
          <p:cNvPr id="9" name="Resim 8">
            <a:extLst>
              <a:ext uri="{FF2B5EF4-FFF2-40B4-BE49-F238E27FC236}">
                <a16:creationId xmlns:a16="http://schemas.microsoft.com/office/drawing/2014/main" xmlns="" id="{943093E2-98D6-434F-A3A7-16E576D3B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8363" y="3945468"/>
            <a:ext cx="3072342" cy="750710"/>
          </a:xfrm>
          <a:prstGeom prst="rect">
            <a:avLst/>
          </a:prstGeom>
        </p:spPr>
      </p:pic>
      <p:pic>
        <p:nvPicPr>
          <p:cNvPr id="11" name="Resim 10">
            <a:extLst>
              <a:ext uri="{FF2B5EF4-FFF2-40B4-BE49-F238E27FC236}">
                <a16:creationId xmlns:a16="http://schemas.microsoft.com/office/drawing/2014/main" xmlns="" id="{4D0E8038-063E-4041-94AF-FBDC4A0151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7425" y="4696179"/>
            <a:ext cx="2619375" cy="1044224"/>
          </a:xfrm>
          <a:prstGeom prst="rect">
            <a:avLst/>
          </a:prstGeom>
        </p:spPr>
      </p:pic>
      <p:pic>
        <p:nvPicPr>
          <p:cNvPr id="15" name="Resim 14">
            <a:extLst>
              <a:ext uri="{FF2B5EF4-FFF2-40B4-BE49-F238E27FC236}">
                <a16:creationId xmlns:a16="http://schemas.microsoft.com/office/drawing/2014/main" xmlns="" id="{13E270DC-D4E4-41FE-B233-9C83C1C124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8363" y="5767740"/>
            <a:ext cx="2619375" cy="1090259"/>
          </a:xfrm>
          <a:prstGeom prst="rect">
            <a:avLst/>
          </a:prstGeom>
        </p:spPr>
      </p:pic>
      <p:sp>
        <p:nvSpPr>
          <p:cNvPr id="4" name="Sağ Ok 3"/>
          <p:cNvSpPr/>
          <p:nvPr/>
        </p:nvSpPr>
        <p:spPr>
          <a:xfrm rot="10800000" flipV="1">
            <a:off x="9028134" y="3445255"/>
            <a:ext cx="1412571" cy="30149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10800000">
            <a:off x="9186409" y="4190068"/>
            <a:ext cx="1602658" cy="19216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rot="10800000">
            <a:off x="9780181" y="5985002"/>
            <a:ext cx="1150374" cy="18548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4599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Tanı Terimleri</a:t>
            </a:r>
          </a:p>
        </p:txBody>
      </p:sp>
      <p:sp>
        <p:nvSpPr>
          <p:cNvPr id="3" name="İçerik Yer Tutucusu 2"/>
          <p:cNvSpPr>
            <a:spLocks noGrp="1"/>
          </p:cNvSpPr>
          <p:nvPr>
            <p:ph idx="1"/>
          </p:nvPr>
        </p:nvSpPr>
        <p:spPr>
          <a:xfrm>
            <a:off x="838200" y="1825625"/>
            <a:ext cx="6801465" cy="4351338"/>
          </a:xfrm>
        </p:spPr>
        <p:txBody>
          <a:bodyPr>
            <a:normAutofit/>
          </a:bodyPr>
          <a:lstStyle/>
          <a:p>
            <a:r>
              <a:rPr lang="tr-TR" sz="1600" b="1" dirty="0" err="1">
                <a:latin typeface="Garamond" panose="02020404030301010803" pitchFamily="18" charset="0"/>
              </a:rPr>
              <a:t>Femoral</a:t>
            </a:r>
            <a:r>
              <a:rPr lang="tr-TR" sz="1600" b="1" dirty="0">
                <a:latin typeface="Garamond" panose="02020404030301010803" pitchFamily="18" charset="0"/>
              </a:rPr>
              <a:t> </a:t>
            </a:r>
            <a:r>
              <a:rPr lang="tr-TR" sz="1600" b="1" dirty="0" err="1">
                <a:latin typeface="Garamond" panose="02020404030301010803" pitchFamily="18" charset="0"/>
              </a:rPr>
              <a:t>hernia</a:t>
            </a:r>
            <a:r>
              <a:rPr lang="tr-TR" sz="1600" b="1" dirty="0">
                <a:latin typeface="Garamond" panose="02020404030301010803" pitchFamily="18" charset="0"/>
              </a:rPr>
              <a:t> (</a:t>
            </a:r>
            <a:r>
              <a:rPr lang="tr-TR" sz="1600" b="1" dirty="0" err="1">
                <a:latin typeface="Garamond" panose="02020404030301010803" pitchFamily="18" charset="0"/>
              </a:rPr>
              <a:t>Femoral</a:t>
            </a:r>
            <a:r>
              <a:rPr lang="tr-TR" sz="1600" b="1" dirty="0">
                <a:latin typeface="Garamond" panose="02020404030301010803" pitchFamily="18" charset="0"/>
              </a:rPr>
              <a:t> </a:t>
            </a:r>
            <a:r>
              <a:rPr lang="tr-TR" sz="1600" b="1" dirty="0" err="1">
                <a:latin typeface="Garamond" panose="02020404030301010803" pitchFamily="18" charset="0"/>
              </a:rPr>
              <a:t>herni</a:t>
            </a:r>
            <a:r>
              <a:rPr lang="tr-TR" sz="1600" b="1" dirty="0">
                <a:latin typeface="Garamond" panose="02020404030301010803" pitchFamily="18" charset="0"/>
              </a:rPr>
              <a:t>) : </a:t>
            </a:r>
            <a:r>
              <a:rPr lang="tr-TR" sz="1600" dirty="0" err="1">
                <a:latin typeface="Garamond" panose="02020404030301010803" pitchFamily="18" charset="0"/>
              </a:rPr>
              <a:t>Femoral</a:t>
            </a:r>
            <a:r>
              <a:rPr lang="tr-TR" sz="1600" dirty="0">
                <a:latin typeface="Garamond" panose="02020404030301010803" pitchFamily="18" charset="0"/>
              </a:rPr>
              <a:t> üçgende gelişen fıtık.</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(90)</a:t>
            </a:r>
          </a:p>
          <a:p>
            <a:pPr marL="0" indent="0">
              <a:buNone/>
            </a:pPr>
            <a:endParaRPr lang="tr-TR" sz="1600" dirty="0">
              <a:latin typeface="Garamond" panose="02020404030301010803" pitchFamily="18" charset="0"/>
            </a:endParaRPr>
          </a:p>
          <a:p>
            <a:r>
              <a:rPr lang="tr-TR" sz="1600" b="1" dirty="0" err="1">
                <a:latin typeface="Garamond" panose="02020404030301010803" pitchFamily="18" charset="0"/>
              </a:rPr>
              <a:t>Hiatus</a:t>
            </a:r>
            <a:r>
              <a:rPr lang="tr-TR" sz="1600" b="1" dirty="0">
                <a:latin typeface="Garamond" panose="02020404030301010803" pitchFamily="18" charset="0"/>
              </a:rPr>
              <a:t> </a:t>
            </a:r>
            <a:r>
              <a:rPr lang="tr-TR" sz="1600" b="1" dirty="0" err="1">
                <a:latin typeface="Garamond" panose="02020404030301010803" pitchFamily="18" charset="0"/>
              </a:rPr>
              <a:t>hernia</a:t>
            </a:r>
            <a:r>
              <a:rPr lang="tr-TR" sz="1600" b="1" dirty="0">
                <a:latin typeface="Garamond" panose="02020404030301010803" pitchFamily="18" charset="0"/>
              </a:rPr>
              <a:t> (</a:t>
            </a:r>
            <a:r>
              <a:rPr lang="tr-TR" sz="1600" b="1" dirty="0" err="1">
                <a:latin typeface="Garamond" panose="02020404030301010803" pitchFamily="18" charset="0"/>
              </a:rPr>
              <a:t>Hiatus</a:t>
            </a:r>
            <a:r>
              <a:rPr lang="tr-TR" sz="1600" b="1" dirty="0">
                <a:latin typeface="Garamond" panose="02020404030301010803" pitchFamily="18" charset="0"/>
              </a:rPr>
              <a:t> </a:t>
            </a:r>
            <a:r>
              <a:rPr lang="tr-TR" sz="1600" b="1" dirty="0" err="1">
                <a:latin typeface="Garamond" panose="02020404030301010803" pitchFamily="18" charset="0"/>
              </a:rPr>
              <a:t>herni</a:t>
            </a:r>
            <a:r>
              <a:rPr lang="tr-TR" sz="1600" b="1" dirty="0">
                <a:latin typeface="Garamond" panose="02020404030301010803" pitchFamily="18" charset="0"/>
              </a:rPr>
              <a:t>) : </a:t>
            </a:r>
            <a:r>
              <a:rPr lang="tr-TR" sz="1600" dirty="0">
                <a:latin typeface="Garamond" panose="02020404030301010803" pitchFamily="18" charset="0"/>
              </a:rPr>
              <a:t>Midenin </a:t>
            </a:r>
            <a:r>
              <a:rPr lang="tr-TR" sz="1600" dirty="0" err="1">
                <a:latin typeface="Garamond" panose="02020404030301010803" pitchFamily="18" charset="0"/>
              </a:rPr>
              <a:t>diyagrafmayı</a:t>
            </a:r>
            <a:r>
              <a:rPr lang="tr-TR" sz="1600" dirty="0">
                <a:latin typeface="Garamond" panose="02020404030301010803" pitchFamily="18" charset="0"/>
              </a:rPr>
              <a:t> zorlayarak yemek borusu deliğinden yukarı doğru çıkması.</a:t>
            </a:r>
          </a:p>
          <a:p>
            <a:pPr marL="0" indent="0">
              <a:buNone/>
            </a:pPr>
            <a:r>
              <a:rPr lang="tr-TR" sz="1600" dirty="0">
                <a:latin typeface="Garamond" panose="02020404030301010803" pitchFamily="18" charset="0"/>
              </a:rPr>
              <a:t>                                                                                                                           (91)</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İncisional</a:t>
            </a:r>
            <a:r>
              <a:rPr lang="tr-TR" sz="1600" b="1" dirty="0">
                <a:latin typeface="Garamond" panose="02020404030301010803" pitchFamily="18" charset="0"/>
              </a:rPr>
              <a:t> </a:t>
            </a:r>
            <a:r>
              <a:rPr lang="tr-TR" sz="1600" b="1" dirty="0" err="1">
                <a:latin typeface="Garamond" panose="02020404030301010803" pitchFamily="18" charset="0"/>
              </a:rPr>
              <a:t>hernia</a:t>
            </a:r>
            <a:r>
              <a:rPr lang="tr-TR" sz="1600" b="1" dirty="0">
                <a:latin typeface="Garamond" panose="02020404030301010803" pitchFamily="18" charset="0"/>
              </a:rPr>
              <a:t> (</a:t>
            </a:r>
            <a:r>
              <a:rPr lang="tr-TR" sz="1600" b="1" dirty="0" err="1">
                <a:latin typeface="Garamond" panose="02020404030301010803" pitchFamily="18" charset="0"/>
              </a:rPr>
              <a:t>İntizyonel</a:t>
            </a:r>
            <a:r>
              <a:rPr lang="tr-TR" sz="1600" b="1" dirty="0">
                <a:latin typeface="Garamond" panose="02020404030301010803" pitchFamily="18" charset="0"/>
              </a:rPr>
              <a:t> </a:t>
            </a:r>
            <a:r>
              <a:rPr lang="tr-TR" sz="1600" b="1" dirty="0" err="1">
                <a:latin typeface="Garamond" panose="02020404030301010803" pitchFamily="18" charset="0"/>
              </a:rPr>
              <a:t>herni</a:t>
            </a:r>
            <a:r>
              <a:rPr lang="tr-TR" sz="1600" b="1" dirty="0">
                <a:latin typeface="Garamond" panose="02020404030301010803" pitchFamily="18" charset="0"/>
              </a:rPr>
              <a:t>) : </a:t>
            </a:r>
            <a:r>
              <a:rPr lang="tr-TR" sz="1600" dirty="0">
                <a:latin typeface="Garamond" panose="02020404030301010803" pitchFamily="18" charset="0"/>
              </a:rPr>
              <a:t>Ameliyat sonrası kesi yerinde gelişen fıtık.</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(92)</a:t>
            </a:r>
          </a:p>
        </p:txBody>
      </p:sp>
      <p:pic>
        <p:nvPicPr>
          <p:cNvPr id="5" name="Resim 4">
            <a:extLst>
              <a:ext uri="{FF2B5EF4-FFF2-40B4-BE49-F238E27FC236}">
                <a16:creationId xmlns:a16="http://schemas.microsoft.com/office/drawing/2014/main" xmlns="" id="{A6C56DA5-04CA-4D47-AE12-CE286018F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9245" y="954087"/>
            <a:ext cx="2619375" cy="1743075"/>
          </a:xfrm>
          <a:prstGeom prst="rect">
            <a:avLst/>
          </a:prstGeom>
        </p:spPr>
      </p:pic>
      <p:pic>
        <p:nvPicPr>
          <p:cNvPr id="7" name="Resim 6">
            <a:extLst>
              <a:ext uri="{FF2B5EF4-FFF2-40B4-BE49-F238E27FC236}">
                <a16:creationId xmlns:a16="http://schemas.microsoft.com/office/drawing/2014/main" xmlns="" id="{6FDE0687-F4C4-44CC-886E-FE0648A19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17" y="2980089"/>
            <a:ext cx="3571875" cy="1558043"/>
          </a:xfrm>
          <a:prstGeom prst="rect">
            <a:avLst/>
          </a:prstGeom>
        </p:spPr>
      </p:pic>
      <p:pic>
        <p:nvPicPr>
          <p:cNvPr id="9" name="Resim 8">
            <a:extLst>
              <a:ext uri="{FF2B5EF4-FFF2-40B4-BE49-F238E27FC236}">
                <a16:creationId xmlns:a16="http://schemas.microsoft.com/office/drawing/2014/main" xmlns="" id="{5D4E1965-B3A6-460D-BC52-EC441E1FA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943" y="4538132"/>
            <a:ext cx="2638425" cy="1733550"/>
          </a:xfrm>
          <a:prstGeom prst="rect">
            <a:avLst/>
          </a:prstGeom>
        </p:spPr>
      </p:pic>
    </p:spTree>
    <p:extLst>
      <p:ext uri="{BB962C8B-B14F-4D97-AF65-F5344CB8AC3E}">
        <p14:creationId xmlns:p14="http://schemas.microsoft.com/office/powerpoint/2010/main" val="214597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25797"/>
            <a:ext cx="10515600" cy="981894"/>
          </a:xfrm>
        </p:spPr>
        <p:txBody>
          <a:bodyPr/>
          <a:lstStyle/>
          <a:p>
            <a:r>
              <a:rPr lang="tr-TR" dirty="0">
                <a:latin typeface="Garamond" panose="02020404030301010803" pitchFamily="18" charset="0"/>
              </a:rPr>
              <a:t>Anatomik Terimler</a:t>
            </a:r>
          </a:p>
        </p:txBody>
      </p:sp>
      <p:sp>
        <p:nvSpPr>
          <p:cNvPr id="3" name="İçerik Yer Tutucusu 2"/>
          <p:cNvSpPr>
            <a:spLocks noGrp="1"/>
          </p:cNvSpPr>
          <p:nvPr>
            <p:ph idx="1"/>
          </p:nvPr>
        </p:nvSpPr>
        <p:spPr>
          <a:xfrm>
            <a:off x="838199" y="1484672"/>
            <a:ext cx="6968613" cy="5373328"/>
          </a:xfrm>
        </p:spPr>
        <p:txBody>
          <a:bodyPr>
            <a:normAutofit/>
          </a:bodyPr>
          <a:lstStyle/>
          <a:p>
            <a:r>
              <a:rPr lang="tr-TR" sz="1600" b="1" dirty="0" err="1">
                <a:latin typeface="Garamond" panose="02020404030301010803" pitchFamily="18" charset="0"/>
              </a:rPr>
              <a:t>Glandula</a:t>
            </a:r>
            <a:r>
              <a:rPr lang="tr-TR" sz="1600" b="1" dirty="0">
                <a:latin typeface="Garamond" panose="02020404030301010803" pitchFamily="18" charset="0"/>
              </a:rPr>
              <a:t> </a:t>
            </a:r>
            <a:r>
              <a:rPr lang="tr-TR" sz="1600" b="1" dirty="0" err="1">
                <a:latin typeface="Garamond" panose="02020404030301010803" pitchFamily="18" charset="0"/>
              </a:rPr>
              <a:t>salivaria</a:t>
            </a:r>
            <a:r>
              <a:rPr lang="tr-TR" sz="1600" b="1" dirty="0">
                <a:latin typeface="Garamond" panose="02020404030301010803" pitchFamily="18" charset="0"/>
              </a:rPr>
              <a:t> (</a:t>
            </a:r>
            <a:r>
              <a:rPr lang="tr-TR" sz="1600" b="1" dirty="0" err="1">
                <a:latin typeface="Garamond" panose="02020404030301010803" pitchFamily="18" charset="0"/>
              </a:rPr>
              <a:t>Glandula</a:t>
            </a:r>
            <a:r>
              <a:rPr lang="tr-TR" sz="1600" b="1" dirty="0">
                <a:latin typeface="Garamond" panose="02020404030301010803" pitchFamily="18" charset="0"/>
              </a:rPr>
              <a:t> </a:t>
            </a:r>
            <a:r>
              <a:rPr lang="tr-TR" sz="1600" b="1" dirty="0" err="1">
                <a:latin typeface="Garamond" panose="02020404030301010803" pitchFamily="18" charset="0"/>
              </a:rPr>
              <a:t>salivarya</a:t>
            </a:r>
            <a:r>
              <a:rPr lang="tr-TR" sz="1600" b="1" dirty="0">
                <a:latin typeface="Garamond" panose="02020404030301010803" pitchFamily="18" charset="0"/>
              </a:rPr>
              <a:t>) : </a:t>
            </a:r>
            <a:r>
              <a:rPr lang="tr-TR" sz="1600" dirty="0">
                <a:latin typeface="Garamond" panose="02020404030301010803" pitchFamily="18" charset="0"/>
              </a:rPr>
              <a:t>Tükürük bezi</a:t>
            </a:r>
          </a:p>
          <a:p>
            <a:pPr marL="0" indent="0">
              <a:buNone/>
            </a:pPr>
            <a:r>
              <a:rPr lang="tr-TR" sz="1600" dirty="0">
                <a:latin typeface="Garamond" panose="02020404030301010803" pitchFamily="18" charset="0"/>
              </a:rPr>
              <a:t>                                                                                                                             (6)</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a:t>
            </a:r>
            <a:r>
              <a:rPr lang="tr-TR" sz="1600" b="1" dirty="0" err="1">
                <a:latin typeface="Garamond" panose="02020404030301010803" pitchFamily="18" charset="0"/>
              </a:rPr>
              <a:t>Parotidea</a:t>
            </a:r>
            <a:r>
              <a:rPr lang="tr-TR" sz="1600" b="1" dirty="0">
                <a:latin typeface="Garamond" panose="02020404030301010803" pitchFamily="18" charset="0"/>
              </a:rPr>
              <a:t> (</a:t>
            </a:r>
            <a:r>
              <a:rPr lang="tr-TR" sz="1600" b="1" dirty="0" err="1">
                <a:latin typeface="Garamond" panose="02020404030301010803" pitchFamily="18" charset="0"/>
              </a:rPr>
              <a:t>Parotis</a:t>
            </a:r>
            <a:r>
              <a:rPr lang="tr-TR" sz="1600" b="1" dirty="0">
                <a:latin typeface="Garamond" panose="02020404030301010803" pitchFamily="18" charset="0"/>
              </a:rPr>
              <a:t>) : </a:t>
            </a:r>
            <a:r>
              <a:rPr lang="tr-TR" sz="1600" dirty="0">
                <a:latin typeface="Garamond" panose="02020404030301010803" pitchFamily="18" charset="0"/>
              </a:rPr>
              <a:t>Kulak altı tükürük bezi. Alt çene kemiğinin </a:t>
            </a:r>
            <a:r>
              <a:rPr lang="tr-TR" sz="1600" b="1" dirty="0">
                <a:latin typeface="Garamond" panose="02020404030301010803" pitchFamily="18" charset="0"/>
              </a:rPr>
              <a:t>(</a:t>
            </a:r>
            <a:r>
              <a:rPr lang="tr-TR" sz="1600" b="1" dirty="0" err="1">
                <a:latin typeface="Garamond" panose="02020404030301010803" pitchFamily="18" charset="0"/>
              </a:rPr>
              <a:t>mandibula</a:t>
            </a:r>
            <a:r>
              <a:rPr lang="tr-TR" sz="1600" b="1" dirty="0">
                <a:latin typeface="Garamond" panose="02020404030301010803" pitchFamily="18" charset="0"/>
              </a:rPr>
              <a:t>) </a:t>
            </a:r>
            <a:r>
              <a:rPr lang="tr-TR" sz="1600" dirty="0">
                <a:latin typeface="Garamond" panose="02020404030301010803" pitchFamily="18" charset="0"/>
              </a:rPr>
              <a:t>arkasında ve kulak altı bölgede yerleşik büyük tükürük bezi.</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a:t>
            </a:r>
          </a:p>
          <a:p>
            <a:r>
              <a:rPr lang="tr-TR" sz="1600" b="1" dirty="0" err="1">
                <a:latin typeface="Garamond" panose="02020404030301010803" pitchFamily="18" charset="0"/>
              </a:rPr>
              <a:t>Sublingualis</a:t>
            </a:r>
            <a:r>
              <a:rPr lang="tr-TR" sz="1600" b="1" dirty="0">
                <a:latin typeface="Garamond" panose="02020404030301010803" pitchFamily="18" charset="0"/>
              </a:rPr>
              <a:t> (</a:t>
            </a:r>
            <a:r>
              <a:rPr lang="tr-TR" sz="1600" b="1" dirty="0" err="1">
                <a:latin typeface="Garamond" panose="02020404030301010803" pitchFamily="18" charset="0"/>
              </a:rPr>
              <a:t>Sublingualis</a:t>
            </a:r>
            <a:r>
              <a:rPr lang="tr-TR" sz="1600" b="1" dirty="0">
                <a:latin typeface="Garamond" panose="02020404030301010803" pitchFamily="18" charset="0"/>
              </a:rPr>
              <a:t>) : </a:t>
            </a:r>
            <a:r>
              <a:rPr lang="tr-TR" sz="1600" dirty="0">
                <a:latin typeface="Garamond" panose="02020404030301010803" pitchFamily="18" charset="0"/>
              </a:rPr>
              <a:t>Dil altı tükürük bezi. Ağız boşluğu tabanında bağ doku içine yerleşmiş tükürük bezi.</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(7)</a:t>
            </a:r>
          </a:p>
          <a:p>
            <a:r>
              <a:rPr lang="tr-TR" sz="1600" b="1" dirty="0" err="1">
                <a:latin typeface="Garamond" panose="02020404030301010803" pitchFamily="18" charset="0"/>
              </a:rPr>
              <a:t>Submandibularis</a:t>
            </a:r>
            <a:r>
              <a:rPr lang="tr-TR" sz="1600" b="1" dirty="0">
                <a:latin typeface="Garamond" panose="02020404030301010803" pitchFamily="18" charset="0"/>
              </a:rPr>
              <a:t> (</a:t>
            </a:r>
            <a:r>
              <a:rPr lang="tr-TR" sz="1600" b="1" dirty="0" err="1">
                <a:latin typeface="Garamond" panose="02020404030301010803" pitchFamily="18" charset="0"/>
              </a:rPr>
              <a:t>Submandibularis</a:t>
            </a:r>
            <a:r>
              <a:rPr lang="tr-TR" sz="1600" b="1" dirty="0">
                <a:latin typeface="Garamond" panose="02020404030301010803" pitchFamily="18" charset="0"/>
              </a:rPr>
              <a:t>) : </a:t>
            </a:r>
            <a:r>
              <a:rPr lang="tr-TR" sz="1600" dirty="0">
                <a:latin typeface="Garamond" panose="02020404030301010803" pitchFamily="18" charset="0"/>
              </a:rPr>
              <a:t>Çene altı tükürük bezi. Alt çene kemiğinin altında iki yanda deri ile kemik arasına yerleşik bezler.</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Gingiva</a:t>
            </a:r>
            <a:r>
              <a:rPr lang="tr-TR" sz="1600" b="1" dirty="0">
                <a:latin typeface="Garamond" panose="02020404030301010803" pitchFamily="18" charset="0"/>
              </a:rPr>
              <a:t> (</a:t>
            </a:r>
            <a:r>
              <a:rPr lang="tr-TR" sz="1600" b="1" dirty="0" err="1">
                <a:latin typeface="Garamond" panose="02020404030301010803" pitchFamily="18" charset="0"/>
              </a:rPr>
              <a:t>Jinjiva</a:t>
            </a:r>
            <a:r>
              <a:rPr lang="tr-TR" sz="1600" b="1" dirty="0">
                <a:latin typeface="Garamond" panose="02020404030301010803" pitchFamily="18" charset="0"/>
              </a:rPr>
              <a:t>) : </a:t>
            </a:r>
            <a:r>
              <a:rPr lang="tr-TR" sz="1600" dirty="0">
                <a:latin typeface="Garamond" panose="02020404030301010803" pitchFamily="18" charset="0"/>
              </a:rPr>
              <a:t>Diş eti.                                                                     (8)</a:t>
            </a:r>
          </a:p>
        </p:txBody>
      </p:sp>
      <p:pic>
        <p:nvPicPr>
          <p:cNvPr id="5" name="Resim 4">
            <a:extLst>
              <a:ext uri="{FF2B5EF4-FFF2-40B4-BE49-F238E27FC236}">
                <a16:creationId xmlns:a16="http://schemas.microsoft.com/office/drawing/2014/main" xmlns="" id="{7B6FB6A6-1E70-4395-9ABF-0454B99A3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8959" y="713726"/>
            <a:ext cx="2081389" cy="1364911"/>
          </a:xfrm>
          <a:prstGeom prst="rect">
            <a:avLst/>
          </a:prstGeom>
        </p:spPr>
      </p:pic>
      <p:pic>
        <p:nvPicPr>
          <p:cNvPr id="7" name="Resim 6">
            <a:extLst>
              <a:ext uri="{FF2B5EF4-FFF2-40B4-BE49-F238E27FC236}">
                <a16:creationId xmlns:a16="http://schemas.microsoft.com/office/drawing/2014/main" xmlns="" id="{073EC0B4-C229-49A1-8EA5-16E05EE07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687" y="2221304"/>
            <a:ext cx="4117313" cy="3076221"/>
          </a:xfrm>
          <a:prstGeom prst="rect">
            <a:avLst/>
          </a:prstGeom>
        </p:spPr>
      </p:pic>
      <p:pic>
        <p:nvPicPr>
          <p:cNvPr id="9" name="Resim 8">
            <a:extLst>
              <a:ext uri="{FF2B5EF4-FFF2-40B4-BE49-F238E27FC236}">
                <a16:creationId xmlns:a16="http://schemas.microsoft.com/office/drawing/2014/main" xmlns="" id="{54051AC1-5B2B-4439-8B26-DFBC0AAF17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1280" y="5440192"/>
            <a:ext cx="5058136" cy="1187975"/>
          </a:xfrm>
          <a:prstGeom prst="rect">
            <a:avLst/>
          </a:prstGeom>
        </p:spPr>
      </p:pic>
      <p:sp>
        <p:nvSpPr>
          <p:cNvPr id="4" name="Sağ Ok 3"/>
          <p:cNvSpPr/>
          <p:nvPr/>
        </p:nvSpPr>
        <p:spPr>
          <a:xfrm rot="10800000">
            <a:off x="8373942" y="1471939"/>
            <a:ext cx="1236406" cy="12781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9183329" y="4542502"/>
            <a:ext cx="1809135" cy="12674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flipV="1">
            <a:off x="6096000" y="5564813"/>
            <a:ext cx="1681314" cy="17826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08154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Ameliyat Terimleri</a:t>
            </a:r>
          </a:p>
        </p:txBody>
      </p:sp>
      <p:sp>
        <p:nvSpPr>
          <p:cNvPr id="3" name="İçerik Yer Tutucusu 2"/>
          <p:cNvSpPr>
            <a:spLocks noGrp="1"/>
          </p:cNvSpPr>
          <p:nvPr>
            <p:ph idx="1"/>
          </p:nvPr>
        </p:nvSpPr>
        <p:spPr>
          <a:xfrm>
            <a:off x="838200" y="1825625"/>
            <a:ext cx="6496665" cy="4351338"/>
          </a:xfrm>
        </p:spPr>
        <p:txBody>
          <a:bodyPr>
            <a:normAutofit/>
          </a:bodyPr>
          <a:lstStyle/>
          <a:p>
            <a:r>
              <a:rPr lang="tr-TR" sz="1600" b="1" dirty="0" err="1">
                <a:latin typeface="Garamond" panose="02020404030301010803" pitchFamily="18" charset="0"/>
              </a:rPr>
              <a:t>Cheiloplasty</a:t>
            </a:r>
            <a:r>
              <a:rPr lang="tr-TR" sz="1600" b="1" dirty="0">
                <a:latin typeface="Garamond" panose="02020404030301010803" pitchFamily="18" charset="0"/>
              </a:rPr>
              <a:t> (</a:t>
            </a:r>
            <a:r>
              <a:rPr lang="tr-TR" sz="1600" b="1" dirty="0" err="1">
                <a:latin typeface="Garamond" panose="02020404030301010803" pitchFamily="18" charset="0"/>
              </a:rPr>
              <a:t>Keyloplasti</a:t>
            </a:r>
            <a:r>
              <a:rPr lang="tr-TR" sz="1600" b="1" dirty="0">
                <a:latin typeface="Garamond" panose="02020404030301010803" pitchFamily="18" charset="0"/>
              </a:rPr>
              <a:t>) : </a:t>
            </a:r>
            <a:r>
              <a:rPr lang="tr-TR" sz="1600" dirty="0">
                <a:latin typeface="Garamond" panose="02020404030301010803" pitchFamily="18" charset="0"/>
              </a:rPr>
              <a:t>Dudağın plastik ameliyatı.</a:t>
            </a:r>
          </a:p>
          <a:p>
            <a:pPr marL="0" indent="0">
              <a:buNone/>
            </a:pPr>
            <a:r>
              <a:rPr lang="tr-TR" sz="1600" dirty="0">
                <a:latin typeface="Garamond" panose="02020404030301010803" pitchFamily="18" charset="0"/>
              </a:rPr>
              <a:t>                                                                                              (93)</a:t>
            </a:r>
          </a:p>
          <a:p>
            <a:r>
              <a:rPr lang="tr-TR" sz="1600" b="1" dirty="0" err="1">
                <a:latin typeface="Garamond" panose="02020404030301010803" pitchFamily="18" charset="0"/>
              </a:rPr>
              <a:t>Pneumatic</a:t>
            </a:r>
            <a:r>
              <a:rPr lang="tr-TR" sz="1600" b="1" dirty="0">
                <a:latin typeface="Garamond" panose="02020404030301010803" pitchFamily="18" charset="0"/>
              </a:rPr>
              <a:t> </a:t>
            </a:r>
            <a:r>
              <a:rPr lang="tr-TR" sz="1600" b="1" dirty="0" err="1">
                <a:latin typeface="Garamond" panose="02020404030301010803" pitchFamily="18" charset="0"/>
              </a:rPr>
              <a:t>dilatation</a:t>
            </a:r>
            <a:r>
              <a:rPr lang="tr-TR" sz="1600" b="1" dirty="0">
                <a:latin typeface="Garamond" panose="02020404030301010803" pitchFamily="18" charset="0"/>
              </a:rPr>
              <a:t> (</a:t>
            </a:r>
            <a:r>
              <a:rPr lang="tr-TR" sz="1600" b="1" dirty="0" err="1">
                <a:latin typeface="Garamond" panose="02020404030301010803" pitchFamily="18" charset="0"/>
              </a:rPr>
              <a:t>Pinomatik</a:t>
            </a:r>
            <a:r>
              <a:rPr lang="tr-TR" sz="1600" b="1" dirty="0">
                <a:latin typeface="Garamond" panose="02020404030301010803" pitchFamily="18" charset="0"/>
              </a:rPr>
              <a:t> </a:t>
            </a:r>
            <a:r>
              <a:rPr lang="tr-TR" sz="1600" b="1" dirty="0" err="1">
                <a:latin typeface="Garamond" panose="02020404030301010803" pitchFamily="18" charset="0"/>
              </a:rPr>
              <a:t>dilatasyon</a:t>
            </a:r>
            <a:r>
              <a:rPr lang="tr-TR" sz="1600" b="1" dirty="0">
                <a:latin typeface="Garamond" panose="02020404030301010803" pitchFamily="18" charset="0"/>
              </a:rPr>
              <a:t>) : </a:t>
            </a:r>
            <a:r>
              <a:rPr lang="tr-TR" sz="1600" dirty="0" err="1">
                <a:latin typeface="Garamond" panose="02020404030301010803" pitchFamily="18" charset="0"/>
              </a:rPr>
              <a:t>Özefagugastrik</a:t>
            </a:r>
            <a:r>
              <a:rPr lang="tr-TR" sz="1600" dirty="0">
                <a:latin typeface="Garamond" panose="02020404030301010803" pitchFamily="18" charset="0"/>
              </a:rPr>
              <a:t> </a:t>
            </a:r>
            <a:r>
              <a:rPr lang="tr-TR" sz="1600" dirty="0" err="1">
                <a:latin typeface="Garamond" panose="02020404030301010803" pitchFamily="18" charset="0"/>
              </a:rPr>
              <a:t>sfinkterin</a:t>
            </a:r>
            <a:r>
              <a:rPr lang="tr-TR" sz="1600" dirty="0">
                <a:latin typeface="Garamond" panose="02020404030301010803" pitchFamily="18" charset="0"/>
              </a:rPr>
              <a:t> basınçlı hava ile </a:t>
            </a:r>
            <a:r>
              <a:rPr lang="tr-TR" sz="1600" dirty="0" err="1">
                <a:latin typeface="Garamond" panose="02020404030301010803" pitchFamily="18" charset="0"/>
              </a:rPr>
              <a:t>dilate</a:t>
            </a:r>
            <a:r>
              <a:rPr lang="tr-TR" sz="1600" dirty="0">
                <a:latin typeface="Garamond" panose="02020404030301010803" pitchFamily="18" charset="0"/>
              </a:rPr>
              <a:t> edilmesi.</a:t>
            </a:r>
          </a:p>
          <a:p>
            <a:pPr marL="0" indent="0">
              <a:buNone/>
            </a:pPr>
            <a:r>
              <a:rPr lang="tr-TR" sz="1600" dirty="0">
                <a:latin typeface="Garamond" panose="02020404030301010803" pitchFamily="18" charset="0"/>
              </a:rPr>
              <a:t>                                                                                                                     (94)</a:t>
            </a:r>
          </a:p>
          <a:p>
            <a:r>
              <a:rPr lang="tr-TR" sz="1600" b="1" dirty="0" err="1">
                <a:latin typeface="Garamond" panose="02020404030301010803" pitchFamily="18" charset="0"/>
              </a:rPr>
              <a:t>Oesophagotomy</a:t>
            </a:r>
            <a:r>
              <a:rPr lang="tr-TR" sz="1600" b="1" dirty="0">
                <a:latin typeface="Garamond" panose="02020404030301010803" pitchFamily="18" charset="0"/>
              </a:rPr>
              <a:t> (</a:t>
            </a:r>
            <a:r>
              <a:rPr lang="tr-TR" sz="1600" b="1" dirty="0" err="1">
                <a:latin typeface="Garamond" panose="02020404030301010803" pitchFamily="18" charset="0"/>
              </a:rPr>
              <a:t>Özofagotomi</a:t>
            </a:r>
            <a:r>
              <a:rPr lang="tr-TR" sz="1600" b="1" dirty="0">
                <a:latin typeface="Garamond" panose="02020404030301010803" pitchFamily="18" charset="0"/>
              </a:rPr>
              <a:t>) : </a:t>
            </a:r>
            <a:r>
              <a:rPr lang="tr-TR" sz="1600" dirty="0" err="1">
                <a:latin typeface="Garamond" panose="02020404030301010803" pitchFamily="18" charset="0"/>
              </a:rPr>
              <a:t>Özofagogastrik</a:t>
            </a:r>
            <a:r>
              <a:rPr lang="tr-TR" sz="1600" dirty="0">
                <a:latin typeface="Garamond" panose="02020404030301010803" pitchFamily="18" charset="0"/>
              </a:rPr>
              <a:t> </a:t>
            </a:r>
            <a:r>
              <a:rPr lang="tr-TR" sz="1600" dirty="0" err="1">
                <a:latin typeface="Garamond" panose="02020404030301010803" pitchFamily="18" charset="0"/>
              </a:rPr>
              <a:t>sfinkter</a:t>
            </a:r>
            <a:r>
              <a:rPr lang="tr-TR" sz="1600" dirty="0">
                <a:latin typeface="Garamond" panose="02020404030301010803" pitchFamily="18" charset="0"/>
              </a:rPr>
              <a:t> kaslarına kesi yapılarak genişletme operasyonu.</a:t>
            </a:r>
          </a:p>
          <a:p>
            <a:endParaRPr lang="tr-TR" sz="1600" dirty="0">
              <a:latin typeface="Garamond" panose="02020404030301010803" pitchFamily="18" charset="0"/>
            </a:endParaRPr>
          </a:p>
          <a:p>
            <a:r>
              <a:rPr lang="tr-TR" sz="1600" b="1" dirty="0" err="1">
                <a:latin typeface="Garamond" panose="02020404030301010803" pitchFamily="18" charset="0"/>
              </a:rPr>
              <a:t>Sialadenectomy</a:t>
            </a:r>
            <a:r>
              <a:rPr lang="tr-TR" sz="1600" b="1" dirty="0">
                <a:latin typeface="Garamond" panose="02020404030301010803" pitchFamily="18" charset="0"/>
              </a:rPr>
              <a:t> (</a:t>
            </a:r>
            <a:r>
              <a:rPr lang="tr-TR" sz="1600" b="1" dirty="0" err="1">
                <a:latin typeface="Garamond" panose="02020404030301010803" pitchFamily="18" charset="0"/>
              </a:rPr>
              <a:t>Siyaladenektomi</a:t>
            </a:r>
            <a:r>
              <a:rPr lang="tr-TR" sz="1600" b="1" dirty="0">
                <a:latin typeface="Garamond" panose="02020404030301010803" pitchFamily="18" charset="0"/>
              </a:rPr>
              <a:t>) : </a:t>
            </a:r>
            <a:r>
              <a:rPr lang="tr-TR" sz="1600" dirty="0">
                <a:latin typeface="Garamond" panose="02020404030301010803" pitchFamily="18" charset="0"/>
              </a:rPr>
              <a:t>Tükürük bezinin ameliyat ile alınması.                                                                                                    (95)</a:t>
            </a:r>
          </a:p>
          <a:p>
            <a:endParaRPr lang="tr-TR" sz="1600" dirty="0">
              <a:latin typeface="Garamond" panose="02020404030301010803" pitchFamily="18" charset="0"/>
            </a:endParaRPr>
          </a:p>
          <a:p>
            <a:r>
              <a:rPr lang="tr-TR" sz="1600" b="1" dirty="0" err="1">
                <a:latin typeface="Garamond" panose="02020404030301010803" pitchFamily="18" charset="0"/>
              </a:rPr>
              <a:t>Abdominocentesis</a:t>
            </a:r>
            <a:r>
              <a:rPr lang="tr-TR" sz="1600" b="1" dirty="0">
                <a:latin typeface="Garamond" panose="02020404030301010803" pitchFamily="18" charset="0"/>
              </a:rPr>
              <a:t> (</a:t>
            </a:r>
            <a:r>
              <a:rPr lang="tr-TR" sz="1600" b="1" dirty="0" err="1">
                <a:latin typeface="Garamond" panose="02020404030301010803" pitchFamily="18" charset="0"/>
              </a:rPr>
              <a:t>Abdominosentez</a:t>
            </a:r>
            <a:r>
              <a:rPr lang="tr-TR" sz="1600" b="1" dirty="0">
                <a:latin typeface="Garamond" panose="02020404030301010803" pitchFamily="18" charset="0"/>
              </a:rPr>
              <a:t>) : </a:t>
            </a:r>
            <a:r>
              <a:rPr lang="tr-TR" sz="1600" dirty="0">
                <a:latin typeface="Garamond" panose="02020404030301010803" pitchFamily="18" charset="0"/>
              </a:rPr>
              <a:t>Karın boşluğuna iğne ile girilip sıvı çekme.</a:t>
            </a:r>
          </a:p>
        </p:txBody>
      </p:sp>
      <p:pic>
        <p:nvPicPr>
          <p:cNvPr id="5" name="Resim 4">
            <a:extLst>
              <a:ext uri="{FF2B5EF4-FFF2-40B4-BE49-F238E27FC236}">
                <a16:creationId xmlns:a16="http://schemas.microsoft.com/office/drawing/2014/main" xmlns="" id="{2B2CF105-85F1-4265-8C51-464258967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81037"/>
            <a:ext cx="4199467" cy="1647825"/>
          </a:xfrm>
          <a:prstGeom prst="rect">
            <a:avLst/>
          </a:prstGeom>
        </p:spPr>
      </p:pic>
      <p:pic>
        <p:nvPicPr>
          <p:cNvPr id="7" name="Resim 6">
            <a:extLst>
              <a:ext uri="{FF2B5EF4-FFF2-40B4-BE49-F238E27FC236}">
                <a16:creationId xmlns:a16="http://schemas.microsoft.com/office/drawing/2014/main" xmlns="" id="{CDD52DF9-819B-4EEF-8FE6-76AE58430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865" y="2644774"/>
            <a:ext cx="3067050" cy="1100138"/>
          </a:xfrm>
          <a:prstGeom prst="rect">
            <a:avLst/>
          </a:prstGeom>
        </p:spPr>
      </p:pic>
      <p:pic>
        <p:nvPicPr>
          <p:cNvPr id="9" name="Resim 8">
            <a:extLst>
              <a:ext uri="{FF2B5EF4-FFF2-40B4-BE49-F238E27FC236}">
                <a16:creationId xmlns:a16="http://schemas.microsoft.com/office/drawing/2014/main" xmlns="" id="{47A92ABA-5649-4AD3-8DDB-C4852DF2A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735" y="4071937"/>
            <a:ext cx="2850732" cy="1647826"/>
          </a:xfrm>
          <a:prstGeom prst="rect">
            <a:avLst/>
          </a:prstGeom>
        </p:spPr>
      </p:pic>
    </p:spTree>
    <p:extLst>
      <p:ext uri="{BB962C8B-B14F-4D97-AF65-F5344CB8AC3E}">
        <p14:creationId xmlns:p14="http://schemas.microsoft.com/office/powerpoint/2010/main" val="2196363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Ameliyat Terimleri </a:t>
            </a:r>
          </a:p>
        </p:txBody>
      </p:sp>
      <p:sp>
        <p:nvSpPr>
          <p:cNvPr id="3" name="İçerik Yer Tutucusu 2"/>
          <p:cNvSpPr>
            <a:spLocks noGrp="1"/>
          </p:cNvSpPr>
          <p:nvPr>
            <p:ph idx="1"/>
          </p:nvPr>
        </p:nvSpPr>
        <p:spPr>
          <a:xfrm>
            <a:off x="838200" y="1825625"/>
            <a:ext cx="7635949" cy="4667250"/>
          </a:xfrm>
        </p:spPr>
        <p:txBody>
          <a:bodyPr>
            <a:normAutofit/>
          </a:bodyPr>
          <a:lstStyle/>
          <a:p>
            <a:r>
              <a:rPr lang="tr-TR" sz="1600" b="1" dirty="0" err="1">
                <a:latin typeface="Garamond" panose="02020404030301010803" pitchFamily="18" charset="0"/>
              </a:rPr>
              <a:t>Cholecystography</a:t>
            </a:r>
            <a:r>
              <a:rPr lang="tr-TR" sz="1600" b="1" dirty="0">
                <a:latin typeface="Garamond" panose="02020404030301010803" pitchFamily="18" charset="0"/>
              </a:rPr>
              <a:t> (</a:t>
            </a:r>
            <a:r>
              <a:rPr lang="tr-TR" sz="1600" b="1" dirty="0" err="1">
                <a:latin typeface="Garamond" panose="02020404030301010803" pitchFamily="18" charset="0"/>
              </a:rPr>
              <a:t>Kolesistografi</a:t>
            </a:r>
            <a:r>
              <a:rPr lang="tr-TR" sz="1600" b="1" dirty="0">
                <a:latin typeface="Garamond" panose="02020404030301010803" pitchFamily="18" charset="0"/>
              </a:rPr>
              <a:t>) : </a:t>
            </a:r>
            <a:r>
              <a:rPr lang="tr-TR" sz="1600" dirty="0">
                <a:latin typeface="Garamond" panose="02020404030301010803" pitchFamily="18" charset="0"/>
              </a:rPr>
              <a:t>Röntgen ışınları aracılığıyla safra kesesi filminin alınması.</a:t>
            </a:r>
          </a:p>
          <a:p>
            <a:pPr marL="0" indent="0">
              <a:buNone/>
            </a:pPr>
            <a:r>
              <a:rPr lang="tr-TR" sz="1600" dirty="0">
                <a:latin typeface="Garamond" panose="02020404030301010803" pitchFamily="18" charset="0"/>
              </a:rPr>
              <a:t>                                                                                                                                           (96)</a:t>
            </a:r>
          </a:p>
          <a:p>
            <a:r>
              <a:rPr lang="tr-TR" sz="1600" b="1" dirty="0" err="1">
                <a:latin typeface="Garamond" panose="02020404030301010803" pitchFamily="18" charset="0"/>
              </a:rPr>
              <a:t>Cholecystectomy</a:t>
            </a:r>
            <a:r>
              <a:rPr lang="tr-TR" sz="1600" b="1" dirty="0">
                <a:latin typeface="Garamond" panose="02020404030301010803" pitchFamily="18" charset="0"/>
              </a:rPr>
              <a:t> (</a:t>
            </a:r>
            <a:r>
              <a:rPr lang="tr-TR" sz="1600" b="1" dirty="0" err="1">
                <a:latin typeface="Garamond" panose="02020404030301010803" pitchFamily="18" charset="0"/>
              </a:rPr>
              <a:t>Kolesistektomi</a:t>
            </a:r>
            <a:r>
              <a:rPr lang="tr-TR" sz="1600" b="1" dirty="0">
                <a:latin typeface="Garamond" panose="02020404030301010803" pitchFamily="18" charset="0"/>
              </a:rPr>
              <a:t>) : </a:t>
            </a:r>
            <a:r>
              <a:rPr lang="tr-TR" sz="1600" dirty="0">
                <a:latin typeface="Garamond" panose="02020404030301010803" pitchFamily="18" charset="0"/>
              </a:rPr>
              <a:t>Safra kesesinin ameliyatla çıkarılması.</a:t>
            </a:r>
          </a:p>
          <a:p>
            <a:endParaRPr lang="tr-TR" sz="1600" dirty="0">
              <a:latin typeface="Garamond" panose="02020404030301010803" pitchFamily="18" charset="0"/>
            </a:endParaRPr>
          </a:p>
          <a:p>
            <a:r>
              <a:rPr lang="tr-TR" sz="1600" b="1" dirty="0" err="1">
                <a:latin typeface="Garamond" panose="02020404030301010803" pitchFamily="18" charset="0"/>
              </a:rPr>
              <a:t>Cholelithotomy</a:t>
            </a:r>
            <a:r>
              <a:rPr lang="tr-TR" sz="1600" b="1" dirty="0">
                <a:latin typeface="Garamond" panose="02020404030301010803" pitchFamily="18" charset="0"/>
              </a:rPr>
              <a:t> (</a:t>
            </a:r>
            <a:r>
              <a:rPr lang="tr-TR" sz="1600" b="1" dirty="0" err="1">
                <a:latin typeface="Garamond" panose="02020404030301010803" pitchFamily="18" charset="0"/>
              </a:rPr>
              <a:t>Kolelitotomi</a:t>
            </a:r>
            <a:r>
              <a:rPr lang="tr-TR" sz="1600" b="1" dirty="0">
                <a:latin typeface="Garamond" panose="02020404030301010803" pitchFamily="18" charset="0"/>
              </a:rPr>
              <a:t>) : </a:t>
            </a:r>
            <a:r>
              <a:rPr lang="tr-TR" sz="1600" dirty="0">
                <a:latin typeface="Garamond" panose="02020404030301010803" pitchFamily="18" charset="0"/>
              </a:rPr>
              <a:t>Safra taşlarının çıkarılması için yapılan ameliyat.</a:t>
            </a:r>
          </a:p>
          <a:p>
            <a:pPr marL="0" indent="0">
              <a:buNone/>
            </a:pPr>
            <a:r>
              <a:rPr lang="tr-TR" sz="1600" dirty="0">
                <a:latin typeface="Garamond" panose="02020404030301010803" pitchFamily="18" charset="0"/>
              </a:rPr>
              <a:t>                                                                                                                                          (97)</a:t>
            </a:r>
          </a:p>
          <a:p>
            <a:r>
              <a:rPr lang="tr-TR" sz="1600" b="1" dirty="0" err="1">
                <a:latin typeface="Garamond" panose="02020404030301010803" pitchFamily="18" charset="0"/>
              </a:rPr>
              <a:t>Cholelithotripsy</a:t>
            </a:r>
            <a:r>
              <a:rPr lang="tr-TR" sz="1600" b="1" dirty="0">
                <a:latin typeface="Garamond" panose="02020404030301010803" pitchFamily="18" charset="0"/>
              </a:rPr>
              <a:t> (</a:t>
            </a:r>
            <a:r>
              <a:rPr lang="tr-TR" sz="1600" b="1" dirty="0" err="1">
                <a:latin typeface="Garamond" panose="02020404030301010803" pitchFamily="18" charset="0"/>
              </a:rPr>
              <a:t>Kolelitotripsi</a:t>
            </a:r>
            <a:r>
              <a:rPr lang="tr-TR" sz="1600" b="1" dirty="0">
                <a:latin typeface="Garamond" panose="02020404030301010803" pitchFamily="18" charset="0"/>
              </a:rPr>
              <a:t>) : </a:t>
            </a:r>
            <a:r>
              <a:rPr lang="tr-TR" sz="1600" dirty="0">
                <a:latin typeface="Garamond" panose="02020404030301010803" pitchFamily="18" charset="0"/>
              </a:rPr>
              <a:t>Safra kesesi ve safra kanallarını açmaksızın, içindeki taşları kırma(ezme).</a:t>
            </a:r>
          </a:p>
          <a:p>
            <a:endParaRPr lang="tr-TR" sz="1600" dirty="0">
              <a:latin typeface="Garamond" panose="02020404030301010803" pitchFamily="18" charset="0"/>
            </a:endParaRPr>
          </a:p>
          <a:p>
            <a:r>
              <a:rPr lang="tr-TR" sz="1600" b="1" dirty="0" err="1">
                <a:latin typeface="Garamond" panose="02020404030301010803" pitchFamily="18" charset="0"/>
              </a:rPr>
              <a:t>Colectomy</a:t>
            </a:r>
            <a:r>
              <a:rPr lang="tr-TR" sz="1600" b="1" dirty="0">
                <a:latin typeface="Garamond" panose="02020404030301010803" pitchFamily="18" charset="0"/>
              </a:rPr>
              <a:t> (</a:t>
            </a:r>
            <a:r>
              <a:rPr lang="tr-TR" sz="1600" b="1" dirty="0" err="1">
                <a:latin typeface="Garamond" panose="02020404030301010803" pitchFamily="18" charset="0"/>
              </a:rPr>
              <a:t>Kolektomi</a:t>
            </a:r>
            <a:r>
              <a:rPr lang="tr-TR" sz="1600" b="1" dirty="0">
                <a:latin typeface="Garamond" panose="02020404030301010803" pitchFamily="18" charset="0"/>
              </a:rPr>
              <a:t>) : </a:t>
            </a:r>
            <a:r>
              <a:rPr lang="tr-TR" sz="1600" dirty="0">
                <a:latin typeface="Garamond" panose="02020404030301010803" pitchFamily="18" charset="0"/>
              </a:rPr>
              <a:t>Kalın bağırsağın kesilerek çıkartılması.</a:t>
            </a:r>
          </a:p>
          <a:p>
            <a:endParaRPr lang="tr-TR" sz="1600" dirty="0">
              <a:latin typeface="Garamond" panose="02020404030301010803" pitchFamily="18" charset="0"/>
            </a:endParaRP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(98)</a:t>
            </a:r>
          </a:p>
        </p:txBody>
      </p:sp>
      <p:pic>
        <p:nvPicPr>
          <p:cNvPr id="5" name="Resim 4">
            <a:extLst>
              <a:ext uri="{FF2B5EF4-FFF2-40B4-BE49-F238E27FC236}">
                <a16:creationId xmlns:a16="http://schemas.microsoft.com/office/drawing/2014/main" xmlns="" id="{5306D6B3-BABE-4D13-A540-DF2C97AE1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4149" y="365125"/>
            <a:ext cx="3459970" cy="2146301"/>
          </a:xfrm>
          <a:prstGeom prst="rect">
            <a:avLst/>
          </a:prstGeom>
        </p:spPr>
      </p:pic>
      <p:pic>
        <p:nvPicPr>
          <p:cNvPr id="7" name="Resim 6">
            <a:extLst>
              <a:ext uri="{FF2B5EF4-FFF2-40B4-BE49-F238E27FC236}">
                <a16:creationId xmlns:a16="http://schemas.microsoft.com/office/drawing/2014/main" xmlns="" id="{EF67F181-75D8-46DA-A8DA-7D6D7B20F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194" y="2707481"/>
            <a:ext cx="3940806" cy="1623219"/>
          </a:xfrm>
          <a:prstGeom prst="rect">
            <a:avLst/>
          </a:prstGeom>
        </p:spPr>
      </p:pic>
      <p:pic>
        <p:nvPicPr>
          <p:cNvPr id="9" name="Resim 8">
            <a:extLst>
              <a:ext uri="{FF2B5EF4-FFF2-40B4-BE49-F238E27FC236}">
                <a16:creationId xmlns:a16="http://schemas.microsoft.com/office/drawing/2014/main" xmlns="" id="{F17C091E-86C2-4825-818B-DB50DE996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2231" y="4526755"/>
            <a:ext cx="2879651" cy="2162175"/>
          </a:xfrm>
          <a:prstGeom prst="rect">
            <a:avLst/>
          </a:prstGeom>
        </p:spPr>
      </p:pic>
      <p:sp>
        <p:nvSpPr>
          <p:cNvPr id="4" name="Sağ Ok 3"/>
          <p:cNvSpPr/>
          <p:nvPr/>
        </p:nvSpPr>
        <p:spPr>
          <a:xfrm rot="10800000">
            <a:off x="10990222" y="3351942"/>
            <a:ext cx="943897" cy="1671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32054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25797"/>
            <a:ext cx="10515600" cy="1325563"/>
          </a:xfrm>
        </p:spPr>
        <p:txBody>
          <a:bodyPr/>
          <a:lstStyle/>
          <a:p>
            <a:r>
              <a:rPr lang="tr-TR" dirty="0"/>
              <a:t>Ameliyat Terimleri</a:t>
            </a:r>
          </a:p>
        </p:txBody>
      </p:sp>
      <p:sp>
        <p:nvSpPr>
          <p:cNvPr id="3" name="İçerik Yer Tutucusu 2"/>
          <p:cNvSpPr>
            <a:spLocks noGrp="1"/>
          </p:cNvSpPr>
          <p:nvPr>
            <p:ph idx="1"/>
          </p:nvPr>
        </p:nvSpPr>
        <p:spPr>
          <a:xfrm>
            <a:off x="838200" y="1825625"/>
            <a:ext cx="10515600" cy="4860310"/>
          </a:xfrm>
        </p:spPr>
        <p:txBody>
          <a:bodyPr>
            <a:normAutofit/>
          </a:bodyPr>
          <a:lstStyle/>
          <a:p>
            <a:r>
              <a:rPr lang="tr-TR" sz="1600" b="1" dirty="0" err="1">
                <a:latin typeface="Garamond" panose="02020404030301010803" pitchFamily="18" charset="0"/>
              </a:rPr>
              <a:t>Hemorrhoidectomy</a:t>
            </a:r>
            <a:r>
              <a:rPr lang="tr-TR" sz="1600" b="1" dirty="0">
                <a:latin typeface="Garamond" panose="02020404030301010803" pitchFamily="18" charset="0"/>
              </a:rPr>
              <a:t> (</a:t>
            </a:r>
            <a:r>
              <a:rPr lang="tr-TR" sz="1600" b="1" dirty="0" err="1">
                <a:latin typeface="Garamond" panose="02020404030301010803" pitchFamily="18" charset="0"/>
              </a:rPr>
              <a:t>Hemorroidektomi</a:t>
            </a:r>
            <a:r>
              <a:rPr lang="tr-TR" sz="1600" b="1" dirty="0">
                <a:latin typeface="Garamond" panose="02020404030301010803" pitchFamily="18" charset="0"/>
              </a:rPr>
              <a:t>) : </a:t>
            </a:r>
            <a:r>
              <a:rPr lang="tr-TR" sz="1600" dirty="0" err="1">
                <a:latin typeface="Garamond" panose="02020404030301010803" pitchFamily="18" charset="0"/>
              </a:rPr>
              <a:t>Hemorooidlerin</a:t>
            </a:r>
            <a:r>
              <a:rPr lang="tr-TR" sz="1600" dirty="0">
                <a:latin typeface="Garamond" panose="02020404030301010803" pitchFamily="18" charset="0"/>
              </a:rPr>
              <a:t> ameliyatla çıkarılması.      (99)</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Herniorrhaphy</a:t>
            </a:r>
            <a:r>
              <a:rPr lang="tr-TR" sz="1600" b="1" dirty="0">
                <a:latin typeface="Garamond" panose="02020404030301010803" pitchFamily="18" charset="0"/>
              </a:rPr>
              <a:t> (</a:t>
            </a:r>
            <a:r>
              <a:rPr lang="tr-TR" sz="1600" b="1" dirty="0" err="1">
                <a:latin typeface="Garamond" panose="02020404030301010803" pitchFamily="18" charset="0"/>
              </a:rPr>
              <a:t>Herniorafi</a:t>
            </a:r>
            <a:r>
              <a:rPr lang="tr-TR" sz="1600" b="1" dirty="0">
                <a:latin typeface="Garamond" panose="02020404030301010803" pitchFamily="18" charset="0"/>
              </a:rPr>
              <a:t>) : </a:t>
            </a:r>
            <a:r>
              <a:rPr lang="tr-TR" sz="1600" dirty="0">
                <a:latin typeface="Garamond" panose="02020404030301010803" pitchFamily="18" charset="0"/>
              </a:rPr>
              <a:t>Fıtıktaki yırtığın yada kesiğin dikilmesi.</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Gastropexi</a:t>
            </a:r>
            <a:r>
              <a:rPr lang="tr-TR" sz="1600" b="1" dirty="0">
                <a:latin typeface="Garamond" panose="02020404030301010803" pitchFamily="18" charset="0"/>
              </a:rPr>
              <a:t> (</a:t>
            </a:r>
            <a:r>
              <a:rPr lang="tr-TR" sz="1600" b="1" dirty="0" err="1">
                <a:latin typeface="Garamond" panose="02020404030301010803" pitchFamily="18" charset="0"/>
              </a:rPr>
              <a:t>Gastropeksi</a:t>
            </a:r>
            <a:r>
              <a:rPr lang="tr-TR" sz="1600" b="1" dirty="0">
                <a:latin typeface="Garamond" panose="02020404030301010803" pitchFamily="18" charset="0"/>
              </a:rPr>
              <a:t>) : </a:t>
            </a:r>
            <a:r>
              <a:rPr lang="tr-TR" sz="1600" dirty="0">
                <a:latin typeface="Garamond" panose="02020404030301010803" pitchFamily="18" charset="0"/>
              </a:rPr>
              <a:t>Mideyi ameliyat ile karın duvarına tespit etme.                   (100)</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Gastrojejunostomy</a:t>
            </a:r>
            <a:r>
              <a:rPr lang="tr-TR" sz="1600" b="1" dirty="0">
                <a:latin typeface="Garamond" panose="02020404030301010803" pitchFamily="18" charset="0"/>
              </a:rPr>
              <a:t> (</a:t>
            </a:r>
            <a:r>
              <a:rPr lang="tr-TR" sz="1600" b="1" dirty="0" err="1">
                <a:latin typeface="Garamond" panose="02020404030301010803" pitchFamily="18" charset="0"/>
              </a:rPr>
              <a:t>Gastroyeyunostomi</a:t>
            </a:r>
            <a:r>
              <a:rPr lang="tr-TR" sz="1600" b="1" dirty="0">
                <a:latin typeface="Garamond" panose="02020404030301010803" pitchFamily="18" charset="0"/>
              </a:rPr>
              <a:t>) : </a:t>
            </a:r>
            <a:r>
              <a:rPr lang="tr-TR" sz="1600" dirty="0">
                <a:latin typeface="Garamond" panose="02020404030301010803" pitchFamily="18" charset="0"/>
              </a:rPr>
              <a:t>Mide ile </a:t>
            </a:r>
            <a:r>
              <a:rPr lang="tr-TR" sz="1600" dirty="0" err="1">
                <a:latin typeface="Garamond" panose="02020404030301010803" pitchFamily="18" charset="0"/>
              </a:rPr>
              <a:t>yeyenumun</a:t>
            </a:r>
            <a:r>
              <a:rPr lang="tr-TR" sz="1600" dirty="0">
                <a:latin typeface="Garamond" panose="02020404030301010803" pitchFamily="18" charset="0"/>
              </a:rPr>
              <a:t> birleştirilmesi.</a:t>
            </a:r>
          </a:p>
          <a:p>
            <a:pPr marL="0" indent="0">
              <a:buNone/>
            </a:pPr>
            <a:r>
              <a:rPr lang="tr-TR" sz="1600" dirty="0">
                <a:latin typeface="Garamond" panose="02020404030301010803" pitchFamily="18" charset="0"/>
              </a:rPr>
              <a:t>                                                                                                                                       (101)</a:t>
            </a:r>
          </a:p>
          <a:p>
            <a:endParaRPr lang="tr-TR" sz="1600" dirty="0">
              <a:latin typeface="Garamond" panose="02020404030301010803" pitchFamily="18" charset="0"/>
            </a:endParaRPr>
          </a:p>
          <a:p>
            <a:r>
              <a:rPr lang="tr-TR" sz="1600" b="1" dirty="0" err="1">
                <a:latin typeface="Garamond" panose="02020404030301010803" pitchFamily="18" charset="0"/>
              </a:rPr>
              <a:t>Colostomy</a:t>
            </a:r>
            <a:r>
              <a:rPr lang="tr-TR" sz="1600" b="1" dirty="0">
                <a:latin typeface="Garamond" panose="02020404030301010803" pitchFamily="18" charset="0"/>
              </a:rPr>
              <a:t> (</a:t>
            </a:r>
            <a:r>
              <a:rPr lang="tr-TR" sz="1600" b="1" dirty="0" err="1">
                <a:latin typeface="Garamond" panose="02020404030301010803" pitchFamily="18" charset="0"/>
              </a:rPr>
              <a:t>Kolostomi</a:t>
            </a:r>
            <a:r>
              <a:rPr lang="tr-TR" sz="1600" b="1" dirty="0">
                <a:latin typeface="Garamond" panose="02020404030301010803" pitchFamily="18" charset="0"/>
              </a:rPr>
              <a:t>) : </a:t>
            </a:r>
            <a:r>
              <a:rPr lang="tr-TR" sz="1600" dirty="0">
                <a:latin typeface="Garamond" panose="02020404030301010803" pitchFamily="18" charset="0"/>
              </a:rPr>
              <a:t>Kalın bağırsağın karın duvarına </a:t>
            </a:r>
            <a:r>
              <a:rPr lang="tr-TR" sz="1600" dirty="0" err="1">
                <a:latin typeface="Garamond" panose="02020404030301010803" pitchFamily="18" charset="0"/>
              </a:rPr>
              <a:t>ağızlaştırılması</a:t>
            </a:r>
            <a:r>
              <a:rPr lang="tr-TR" sz="1600" dirty="0">
                <a:latin typeface="Garamond" panose="02020404030301010803" pitchFamily="18" charset="0"/>
              </a:rPr>
              <a:t>. </a:t>
            </a:r>
          </a:p>
          <a:p>
            <a:pPr marL="0" indent="0">
              <a:buNone/>
            </a:pPr>
            <a:r>
              <a:rPr lang="tr-TR" sz="1600" dirty="0">
                <a:latin typeface="Garamond" panose="02020404030301010803" pitchFamily="18" charset="0"/>
              </a:rPr>
              <a:t>                                                                                                                            (102)</a:t>
            </a:r>
          </a:p>
        </p:txBody>
      </p:sp>
      <p:pic>
        <p:nvPicPr>
          <p:cNvPr id="5" name="Resim 4">
            <a:extLst>
              <a:ext uri="{FF2B5EF4-FFF2-40B4-BE49-F238E27FC236}">
                <a16:creationId xmlns:a16="http://schemas.microsoft.com/office/drawing/2014/main" xmlns="" id="{D96A35DB-B80E-4CE6-A075-5E813866F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2406" y="406640"/>
            <a:ext cx="3096155" cy="1847850"/>
          </a:xfrm>
          <a:prstGeom prst="rect">
            <a:avLst/>
          </a:prstGeom>
        </p:spPr>
      </p:pic>
      <p:pic>
        <p:nvPicPr>
          <p:cNvPr id="7" name="Resim 6">
            <a:extLst>
              <a:ext uri="{FF2B5EF4-FFF2-40B4-BE49-F238E27FC236}">
                <a16:creationId xmlns:a16="http://schemas.microsoft.com/office/drawing/2014/main" xmlns="" id="{BEB05CB4-AAEF-4079-8488-2AC2EE280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0653" y="2058542"/>
            <a:ext cx="2978150" cy="2143125"/>
          </a:xfrm>
          <a:prstGeom prst="rect">
            <a:avLst/>
          </a:prstGeom>
        </p:spPr>
      </p:pic>
      <p:pic>
        <p:nvPicPr>
          <p:cNvPr id="9" name="Resim 8">
            <a:extLst>
              <a:ext uri="{FF2B5EF4-FFF2-40B4-BE49-F238E27FC236}">
                <a16:creationId xmlns:a16="http://schemas.microsoft.com/office/drawing/2014/main" xmlns="" id="{24A39642-B995-4E9F-81AC-5F3E18E46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428" y="4255780"/>
            <a:ext cx="2533650" cy="1336854"/>
          </a:xfrm>
          <a:prstGeom prst="rect">
            <a:avLst/>
          </a:prstGeom>
        </p:spPr>
      </p:pic>
      <p:pic>
        <p:nvPicPr>
          <p:cNvPr id="11" name="Resim 10">
            <a:extLst>
              <a:ext uri="{FF2B5EF4-FFF2-40B4-BE49-F238E27FC236}">
                <a16:creationId xmlns:a16="http://schemas.microsoft.com/office/drawing/2014/main" xmlns="" id="{39A066B1-E7CD-490D-8C15-D208D9C41A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974" y="5663526"/>
            <a:ext cx="3137605" cy="1203108"/>
          </a:xfrm>
          <a:prstGeom prst="rect">
            <a:avLst/>
          </a:prstGeom>
        </p:spPr>
      </p:pic>
      <p:sp>
        <p:nvSpPr>
          <p:cNvPr id="4" name="Sağ Ok 3"/>
          <p:cNvSpPr/>
          <p:nvPr/>
        </p:nvSpPr>
        <p:spPr>
          <a:xfrm>
            <a:off x="7894428" y="1075275"/>
            <a:ext cx="1386348" cy="1573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8181724" y="2951771"/>
            <a:ext cx="1305529" cy="17786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rot="10800000">
            <a:off x="10070483" y="4696622"/>
            <a:ext cx="1543664" cy="1573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40599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Ameliyat Terimleri</a:t>
            </a:r>
          </a:p>
        </p:txBody>
      </p:sp>
      <p:sp>
        <p:nvSpPr>
          <p:cNvPr id="3" name="İçerik Yer Tutucusu 2"/>
          <p:cNvSpPr>
            <a:spLocks noGrp="1"/>
          </p:cNvSpPr>
          <p:nvPr>
            <p:ph idx="1"/>
          </p:nvPr>
        </p:nvSpPr>
        <p:spPr>
          <a:xfrm>
            <a:off x="838200" y="1825625"/>
            <a:ext cx="10515600" cy="4961026"/>
          </a:xfrm>
        </p:spPr>
        <p:txBody>
          <a:bodyPr>
            <a:normAutofit/>
          </a:bodyPr>
          <a:lstStyle/>
          <a:p>
            <a:r>
              <a:rPr lang="tr-TR" sz="1600" b="1" dirty="0" err="1">
                <a:latin typeface="Garamond" panose="02020404030301010803" pitchFamily="18" charset="0"/>
              </a:rPr>
              <a:t>Appendectomy</a:t>
            </a:r>
            <a:r>
              <a:rPr lang="tr-TR" sz="1600" b="1" dirty="0">
                <a:latin typeface="Garamond" panose="02020404030301010803" pitchFamily="18" charset="0"/>
              </a:rPr>
              <a:t> (</a:t>
            </a:r>
            <a:r>
              <a:rPr lang="tr-TR" sz="1600" b="1" dirty="0" err="1">
                <a:latin typeface="Garamond" panose="02020404030301010803" pitchFamily="18" charset="0"/>
              </a:rPr>
              <a:t>Appendektomi</a:t>
            </a:r>
            <a:r>
              <a:rPr lang="tr-TR" sz="1600" b="1" dirty="0">
                <a:latin typeface="Garamond" panose="02020404030301010803" pitchFamily="18" charset="0"/>
              </a:rPr>
              <a:t>) : </a:t>
            </a:r>
            <a:r>
              <a:rPr lang="tr-TR" sz="1600" dirty="0" err="1">
                <a:latin typeface="Garamond" panose="02020404030301010803" pitchFamily="18" charset="0"/>
              </a:rPr>
              <a:t>Appendiksin</a:t>
            </a:r>
            <a:r>
              <a:rPr lang="tr-TR" sz="1600" dirty="0">
                <a:latin typeface="Garamond" panose="02020404030301010803" pitchFamily="18" charset="0"/>
              </a:rPr>
              <a:t> çıkarılması.</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(103)</a:t>
            </a:r>
          </a:p>
          <a:p>
            <a:r>
              <a:rPr lang="tr-TR" sz="1600" b="1" dirty="0" err="1">
                <a:latin typeface="Garamond" panose="02020404030301010803" pitchFamily="18" charset="0"/>
              </a:rPr>
              <a:t>Antrectomy</a:t>
            </a:r>
            <a:r>
              <a:rPr lang="tr-TR" sz="1600" b="1" dirty="0">
                <a:latin typeface="Garamond" panose="02020404030301010803" pitchFamily="18" charset="0"/>
              </a:rPr>
              <a:t> (</a:t>
            </a:r>
            <a:r>
              <a:rPr lang="tr-TR" sz="1600" b="1" dirty="0" err="1">
                <a:latin typeface="Garamond" panose="02020404030301010803" pitchFamily="18" charset="0"/>
              </a:rPr>
              <a:t>Antrektomi</a:t>
            </a:r>
            <a:r>
              <a:rPr lang="tr-TR" sz="1600" b="1" dirty="0">
                <a:latin typeface="Garamond" panose="02020404030301010803" pitchFamily="18" charset="0"/>
              </a:rPr>
              <a:t>) : </a:t>
            </a:r>
            <a:r>
              <a:rPr lang="tr-TR" sz="1600" dirty="0" err="1">
                <a:latin typeface="Garamond" panose="02020404030301010803" pitchFamily="18" charset="0"/>
              </a:rPr>
              <a:t>Antrumun</a:t>
            </a:r>
            <a:r>
              <a:rPr lang="tr-TR" sz="1600" dirty="0">
                <a:latin typeface="Garamond" panose="02020404030301010803" pitchFamily="18" charset="0"/>
              </a:rPr>
              <a:t> çıkarılması</a:t>
            </a:r>
          </a:p>
          <a:p>
            <a:pPr marL="0" indent="0">
              <a:buNone/>
            </a:pPr>
            <a:r>
              <a:rPr lang="tr-TR" sz="1600" dirty="0">
                <a:latin typeface="Garamond" panose="02020404030301010803" pitchFamily="18" charset="0"/>
              </a:rPr>
              <a:t>                                                                                                                                                          (104)</a:t>
            </a:r>
          </a:p>
          <a:p>
            <a:endParaRPr lang="tr-TR" sz="1600" dirty="0">
              <a:latin typeface="Garamond" panose="02020404030301010803" pitchFamily="18" charset="0"/>
            </a:endParaRPr>
          </a:p>
          <a:p>
            <a:r>
              <a:rPr lang="tr-TR" sz="1600" b="1" dirty="0" err="1">
                <a:latin typeface="Garamond" panose="02020404030301010803" pitchFamily="18" charset="0"/>
              </a:rPr>
              <a:t>Gastrectomy</a:t>
            </a:r>
            <a:r>
              <a:rPr lang="tr-TR" sz="1600" b="1" dirty="0">
                <a:latin typeface="Garamond" panose="02020404030301010803" pitchFamily="18" charset="0"/>
              </a:rPr>
              <a:t> (</a:t>
            </a:r>
            <a:r>
              <a:rPr lang="tr-TR" sz="1600" b="1" dirty="0" err="1">
                <a:latin typeface="Garamond" panose="02020404030301010803" pitchFamily="18" charset="0"/>
              </a:rPr>
              <a:t>Gastrektomi</a:t>
            </a:r>
            <a:r>
              <a:rPr lang="tr-TR" sz="1600" b="1" dirty="0">
                <a:latin typeface="Garamond" panose="02020404030301010803" pitchFamily="18" charset="0"/>
              </a:rPr>
              <a:t>) : </a:t>
            </a:r>
            <a:r>
              <a:rPr lang="tr-TR" sz="1600" dirty="0">
                <a:latin typeface="Garamond" panose="02020404030301010803" pitchFamily="18" charset="0"/>
              </a:rPr>
              <a:t>Midenin kısmen veya tamamen ameliyatla alınması.</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         (105)</a:t>
            </a:r>
          </a:p>
          <a:p>
            <a:r>
              <a:rPr lang="tr-TR" sz="1600" b="1" dirty="0" err="1">
                <a:latin typeface="Garamond" panose="02020404030301010803" pitchFamily="18" charset="0"/>
              </a:rPr>
              <a:t>Lavage</a:t>
            </a:r>
            <a:r>
              <a:rPr lang="tr-TR" sz="1600" b="1" dirty="0">
                <a:latin typeface="Garamond" panose="02020404030301010803" pitchFamily="18" charset="0"/>
              </a:rPr>
              <a:t> (Lavaj) : </a:t>
            </a:r>
            <a:r>
              <a:rPr lang="tr-TR" sz="1600" dirty="0">
                <a:latin typeface="Garamond" panose="02020404030301010803" pitchFamily="18" charset="0"/>
              </a:rPr>
              <a:t>Bir organın yada bölgenin yıkanması.</a:t>
            </a:r>
          </a:p>
          <a:p>
            <a:pPr marL="0" indent="0">
              <a:buNone/>
            </a:pPr>
            <a:r>
              <a:rPr lang="tr-TR" sz="1600" dirty="0">
                <a:latin typeface="Garamond" panose="02020404030301010803" pitchFamily="18" charset="0"/>
              </a:rPr>
              <a:t>                                                                                                                                            (106)</a:t>
            </a:r>
          </a:p>
          <a:p>
            <a:pPr marL="0" indent="0">
              <a:buNone/>
            </a:pPr>
            <a:endParaRPr lang="tr-TR" sz="1600" dirty="0">
              <a:latin typeface="Garamond" panose="02020404030301010803" pitchFamily="18" charset="0"/>
            </a:endParaRPr>
          </a:p>
          <a:p>
            <a:r>
              <a:rPr lang="tr-TR" sz="1600" b="1" dirty="0" err="1">
                <a:latin typeface="Garamond" panose="02020404030301010803" pitchFamily="18" charset="0"/>
              </a:rPr>
              <a:t>Enema</a:t>
            </a:r>
            <a:r>
              <a:rPr lang="tr-TR" sz="1600" b="1" dirty="0">
                <a:latin typeface="Garamond" panose="02020404030301010803" pitchFamily="18" charset="0"/>
              </a:rPr>
              <a:t> (</a:t>
            </a:r>
            <a:r>
              <a:rPr lang="tr-TR" sz="1600" b="1" dirty="0" err="1">
                <a:latin typeface="Garamond" panose="02020404030301010803" pitchFamily="18" charset="0"/>
              </a:rPr>
              <a:t>Enema</a:t>
            </a:r>
            <a:r>
              <a:rPr lang="tr-TR" sz="1600" b="1" dirty="0">
                <a:latin typeface="Garamond" panose="02020404030301010803" pitchFamily="18" charset="0"/>
              </a:rPr>
              <a:t>) : </a:t>
            </a:r>
            <a:r>
              <a:rPr lang="tr-TR" sz="1600" dirty="0">
                <a:latin typeface="Garamond" panose="02020404030301010803" pitchFamily="18" charset="0"/>
              </a:rPr>
              <a:t>Lavman. Rektum içine sıvı verilmesi.</a:t>
            </a:r>
          </a:p>
          <a:p>
            <a:pPr marL="0" indent="0">
              <a:buNone/>
            </a:pPr>
            <a:r>
              <a:rPr lang="tr-TR" sz="1600" dirty="0">
                <a:latin typeface="Garamond" panose="02020404030301010803" pitchFamily="18" charset="0"/>
              </a:rPr>
              <a:t>                                                                                                                                                                 (107)</a:t>
            </a:r>
          </a:p>
        </p:txBody>
      </p:sp>
      <p:pic>
        <p:nvPicPr>
          <p:cNvPr id="5" name="Resim 4">
            <a:extLst>
              <a:ext uri="{FF2B5EF4-FFF2-40B4-BE49-F238E27FC236}">
                <a16:creationId xmlns:a16="http://schemas.microsoft.com/office/drawing/2014/main" xmlns="" id="{CA0B354C-9C32-4F7C-A080-AEB53546F8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3065" y="1027906"/>
            <a:ext cx="3951111" cy="1407407"/>
          </a:xfrm>
          <a:prstGeom prst="rect">
            <a:avLst/>
          </a:prstGeom>
        </p:spPr>
      </p:pic>
      <p:pic>
        <p:nvPicPr>
          <p:cNvPr id="7" name="Resim 6">
            <a:extLst>
              <a:ext uri="{FF2B5EF4-FFF2-40B4-BE49-F238E27FC236}">
                <a16:creationId xmlns:a16="http://schemas.microsoft.com/office/drawing/2014/main" xmlns="" id="{6F9B02FF-32A7-46BF-8DB3-CB8B818D7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97283"/>
            <a:ext cx="2609850" cy="1154554"/>
          </a:xfrm>
          <a:prstGeom prst="rect">
            <a:avLst/>
          </a:prstGeom>
        </p:spPr>
      </p:pic>
      <p:pic>
        <p:nvPicPr>
          <p:cNvPr id="9" name="Resim 8">
            <a:extLst>
              <a:ext uri="{FF2B5EF4-FFF2-40B4-BE49-F238E27FC236}">
                <a16:creationId xmlns:a16="http://schemas.microsoft.com/office/drawing/2014/main" xmlns="" id="{3243A6B2-09ED-43AA-924E-6CC4850B4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030" y="3588229"/>
            <a:ext cx="2133600" cy="1407407"/>
          </a:xfrm>
          <a:prstGeom prst="rect">
            <a:avLst/>
          </a:prstGeom>
        </p:spPr>
      </p:pic>
      <p:pic>
        <p:nvPicPr>
          <p:cNvPr id="11" name="Resim 10">
            <a:extLst>
              <a:ext uri="{FF2B5EF4-FFF2-40B4-BE49-F238E27FC236}">
                <a16:creationId xmlns:a16="http://schemas.microsoft.com/office/drawing/2014/main" xmlns="" id="{56794A9A-7ADF-4D8A-913B-FCCF0B7A5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8130" y="4432390"/>
            <a:ext cx="1990725" cy="1096431"/>
          </a:xfrm>
          <a:prstGeom prst="rect">
            <a:avLst/>
          </a:prstGeom>
        </p:spPr>
      </p:pic>
      <p:pic>
        <p:nvPicPr>
          <p:cNvPr id="13" name="Resim 12">
            <a:extLst>
              <a:ext uri="{FF2B5EF4-FFF2-40B4-BE49-F238E27FC236}">
                <a16:creationId xmlns:a16="http://schemas.microsoft.com/office/drawing/2014/main" xmlns="" id="{32C4F0EC-74D7-4E37-8ED7-E3804C10C1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5246" y="5758746"/>
            <a:ext cx="2912533" cy="1027905"/>
          </a:xfrm>
          <a:prstGeom prst="rect">
            <a:avLst/>
          </a:prstGeom>
        </p:spPr>
      </p:pic>
    </p:spTree>
    <p:extLst>
      <p:ext uri="{BB962C8B-B14F-4D97-AF65-F5344CB8AC3E}">
        <p14:creationId xmlns:p14="http://schemas.microsoft.com/office/powerpoint/2010/main" val="3678704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8DDB741-3F84-4400-B0B0-98C3450D911B}"/>
              </a:ext>
            </a:extLst>
          </p:cNvPr>
          <p:cNvSpPr>
            <a:spLocks noGrp="1"/>
          </p:cNvSpPr>
          <p:nvPr>
            <p:ph type="title"/>
          </p:nvPr>
        </p:nvSpPr>
        <p:spPr>
          <a:xfrm>
            <a:off x="273755" y="82373"/>
            <a:ext cx="10515600" cy="1325563"/>
          </a:xfrm>
        </p:spPr>
        <p:txBody>
          <a:bodyPr/>
          <a:lstStyle/>
          <a:p>
            <a:r>
              <a:rPr lang="tr-TR" dirty="0">
                <a:latin typeface="Garamond" panose="02020404030301010803" pitchFamily="18" charset="0"/>
              </a:rPr>
              <a:t>Epikriz </a:t>
            </a:r>
          </a:p>
        </p:txBody>
      </p:sp>
      <p:sp>
        <p:nvSpPr>
          <p:cNvPr id="3" name="İçerik Yer Tutucusu 2">
            <a:extLst>
              <a:ext uri="{FF2B5EF4-FFF2-40B4-BE49-F238E27FC236}">
                <a16:creationId xmlns:a16="http://schemas.microsoft.com/office/drawing/2014/main" xmlns="" id="{2B8016DC-D431-4A47-8DA6-9D7A57E41BE9}"/>
              </a:ext>
            </a:extLst>
          </p:cNvPr>
          <p:cNvSpPr>
            <a:spLocks noGrp="1"/>
          </p:cNvSpPr>
          <p:nvPr>
            <p:ph idx="1"/>
          </p:nvPr>
        </p:nvSpPr>
        <p:spPr>
          <a:xfrm>
            <a:off x="352778" y="1407936"/>
            <a:ext cx="10515600" cy="4351338"/>
          </a:xfrm>
        </p:spPr>
        <p:txBody>
          <a:bodyPr>
            <a:noAutofit/>
          </a:bodyPr>
          <a:lstStyle/>
          <a:p>
            <a:r>
              <a:rPr lang="tr-TR" sz="1600" b="1" dirty="0">
                <a:latin typeface="Garamond" panose="02020404030301010803" pitchFamily="18" charset="0"/>
              </a:rPr>
              <a:t>Olgu 1.</a:t>
            </a:r>
            <a:endParaRPr lang="tr-TR" sz="1600" dirty="0">
              <a:latin typeface="Garamond" panose="02020404030301010803" pitchFamily="18" charset="0"/>
            </a:endParaRPr>
          </a:p>
          <a:p>
            <a:r>
              <a:rPr lang="tr-TR" sz="1600" i="1" dirty="0">
                <a:latin typeface="Garamond" panose="02020404030301010803" pitchFamily="18" charset="0"/>
              </a:rPr>
              <a:t>Yüksek kan basıncı olan 73 yaşındaki kadın hastada akut yerleşen sol </a:t>
            </a:r>
            <a:r>
              <a:rPr lang="tr-TR" sz="1600" i="1" dirty="0" err="1">
                <a:latin typeface="Garamond" panose="02020404030301010803" pitchFamily="18" charset="0"/>
              </a:rPr>
              <a:t>hemipleji</a:t>
            </a:r>
            <a:r>
              <a:rPr lang="tr-TR" sz="1600" i="1" dirty="0">
                <a:latin typeface="Garamond" panose="02020404030301010803" pitchFamily="18" charset="0"/>
              </a:rPr>
              <a:t> ve koma.</a:t>
            </a:r>
            <a:endParaRPr lang="tr-TR" sz="1600" dirty="0">
              <a:latin typeface="Garamond" panose="02020404030301010803" pitchFamily="18" charset="0"/>
            </a:endParaRPr>
          </a:p>
          <a:p>
            <a:r>
              <a:rPr lang="tr-TR" sz="1600" dirty="0">
                <a:latin typeface="Garamond" panose="02020404030301010803" pitchFamily="18" charset="0"/>
              </a:rPr>
              <a:t>Yetmiş üç yaşındaki kadın hasta kliniğe koma halinde getirildi. Yirmi beş yıldan beri kan basıncının yüksek olduğu, düzensiz şekilde </a:t>
            </a:r>
            <a:r>
              <a:rPr lang="tr-TR" sz="1600" dirty="0" err="1">
                <a:latin typeface="Garamond" panose="02020404030301010803" pitchFamily="18" charset="0"/>
              </a:rPr>
              <a:t>antihipertansiv</a:t>
            </a:r>
            <a:r>
              <a:rPr lang="tr-TR" sz="1600" dirty="0">
                <a:latin typeface="Garamond" panose="02020404030301010803" pitchFamily="18" charset="0"/>
              </a:rPr>
              <a:t> ilaç kullandığı, kliniğe getirilmeden iki saat kadar önce kahvaltı ederken sol kol ve bacağının aniden hareketsiz hale gelmesiyle o tarafa doğru yıkıldığı, başlangıçta bilinci açıkken dakikalar içinde uyuklamaya başladığı ve bu sırada kustuğu öğrenildi. Daha sonra bilincinin tümü ile kapanarak çevre ile ilişki kuramaz duruma geldiği belirtildi.</a:t>
            </a:r>
          </a:p>
          <a:p>
            <a:r>
              <a:rPr lang="tr-TR" sz="1600" i="1" dirty="0">
                <a:latin typeface="Garamond" panose="02020404030301010803" pitchFamily="18" charset="0"/>
              </a:rPr>
              <a:t>Nörolojik Muayene</a:t>
            </a:r>
            <a:r>
              <a:rPr lang="tr-TR" sz="1600" dirty="0">
                <a:latin typeface="Garamond" panose="02020404030301010803" pitchFamily="18" charset="0"/>
              </a:rPr>
              <a:t> : Hasta sesli uyaranla uyandırılamıyordu. Ağrılı uyaranla sağ kol ve bacağını oynattığı, fakat sol </a:t>
            </a:r>
            <a:r>
              <a:rPr lang="tr-TR" sz="1600" dirty="0" err="1">
                <a:latin typeface="Garamond" panose="02020404030301010803" pitchFamily="18" charset="0"/>
              </a:rPr>
              <a:t>ekstremitelerini</a:t>
            </a:r>
            <a:r>
              <a:rPr lang="tr-TR" sz="1600" dirty="0">
                <a:latin typeface="Garamond" panose="02020404030301010803" pitchFamily="18" charset="0"/>
              </a:rPr>
              <a:t> hiç hareket ettiremediği dikkati çekiyordu. Hareketsiz olan sol bacak dışa rotasyon durumunda idi. Baş ve gözler sağa </a:t>
            </a:r>
            <a:r>
              <a:rPr lang="tr-TR" sz="1600" dirty="0" err="1">
                <a:latin typeface="Garamond" panose="02020404030301010803" pitchFamily="18" charset="0"/>
              </a:rPr>
              <a:t>deviye</a:t>
            </a:r>
            <a:r>
              <a:rPr lang="tr-TR" sz="1600" dirty="0">
                <a:latin typeface="Garamond" panose="02020404030301010803" pitchFamily="18" charset="0"/>
              </a:rPr>
              <a:t> </a:t>
            </a:r>
            <a:r>
              <a:rPr lang="tr-TR" sz="1600" dirty="0" err="1">
                <a:latin typeface="Garamond" panose="02020404030301010803" pitchFamily="18" charset="0"/>
              </a:rPr>
              <a:t>idi.Okulosefalik</a:t>
            </a:r>
            <a:r>
              <a:rPr lang="tr-TR" sz="1600" dirty="0">
                <a:latin typeface="Garamond" panose="02020404030301010803" pitchFamily="18" charset="0"/>
              </a:rPr>
              <a:t> refleks testinde gözler orta hattın soluna geçiyordu. Sol </a:t>
            </a:r>
            <a:r>
              <a:rPr lang="tr-TR" sz="1600" dirty="0" err="1">
                <a:latin typeface="Garamond" panose="02020404030301010803" pitchFamily="18" charset="0"/>
              </a:rPr>
              <a:t>nazolabyal</a:t>
            </a:r>
            <a:r>
              <a:rPr lang="tr-TR" sz="1600" dirty="0">
                <a:latin typeface="Garamond" panose="02020404030301010803" pitchFamily="18" charset="0"/>
              </a:rPr>
              <a:t> </a:t>
            </a:r>
            <a:r>
              <a:rPr lang="tr-TR" sz="1600" dirty="0" err="1">
                <a:latin typeface="Garamond" panose="02020404030301010803" pitchFamily="18" charset="0"/>
              </a:rPr>
              <a:t>sulkus</a:t>
            </a:r>
            <a:r>
              <a:rPr lang="tr-TR" sz="1600" dirty="0">
                <a:latin typeface="Garamond" panose="02020404030301010803" pitchFamily="18" charset="0"/>
              </a:rPr>
              <a:t> silik, sol yanak sarkık görünümde idi ve hasta nefes alıp verdikçe gevşek bir şekilde şişip iniyordu. Solunum hırıltılı olup ritmi dakikada 30 civarındaydı (</a:t>
            </a:r>
            <a:r>
              <a:rPr lang="tr-TR" sz="1600" i="1" dirty="0">
                <a:latin typeface="Garamond" panose="02020404030301010803" pitchFamily="18" charset="0"/>
              </a:rPr>
              <a:t>Santral </a:t>
            </a:r>
            <a:r>
              <a:rPr lang="tr-TR" sz="1600" i="1" dirty="0" err="1">
                <a:latin typeface="Garamond" panose="02020404030301010803" pitchFamily="18" charset="0"/>
              </a:rPr>
              <a:t>nörojenik</a:t>
            </a:r>
            <a:r>
              <a:rPr lang="tr-TR" sz="1600" i="1" dirty="0">
                <a:latin typeface="Garamond" panose="02020404030301010803" pitchFamily="18" charset="0"/>
              </a:rPr>
              <a:t> </a:t>
            </a:r>
            <a:r>
              <a:rPr lang="tr-TR" sz="1600" i="1" dirty="0" err="1">
                <a:latin typeface="Garamond" panose="02020404030301010803" pitchFamily="18" charset="0"/>
              </a:rPr>
              <a:t>hipervantilasyon</a:t>
            </a:r>
            <a:r>
              <a:rPr lang="tr-TR" sz="1600" dirty="0">
                <a:latin typeface="Garamond" panose="02020404030301010803" pitchFamily="18" charset="0"/>
              </a:rPr>
              <a:t>). Sağ </a:t>
            </a:r>
            <a:r>
              <a:rPr lang="tr-TR" sz="1600" dirty="0" err="1">
                <a:latin typeface="Garamond" panose="02020404030301010803" pitchFamily="18" charset="0"/>
              </a:rPr>
              <a:t>pupilla</a:t>
            </a:r>
            <a:r>
              <a:rPr lang="tr-TR" sz="1600" dirty="0">
                <a:latin typeface="Garamond" panose="02020404030301010803" pitchFamily="18" charset="0"/>
              </a:rPr>
              <a:t> sola oranla daha genişti (Sağ 4 mm, sol 3 mm) ve ışığa cevabı tembeldi. </a:t>
            </a:r>
            <a:r>
              <a:rPr lang="tr-TR" sz="1600" dirty="0" err="1">
                <a:latin typeface="Garamond" panose="02020404030301010803" pitchFamily="18" charset="0"/>
              </a:rPr>
              <a:t>Fundusta</a:t>
            </a:r>
            <a:r>
              <a:rPr lang="tr-TR" sz="1600" dirty="0">
                <a:latin typeface="Garamond" panose="02020404030301010803" pitchFamily="18" charset="0"/>
              </a:rPr>
              <a:t> </a:t>
            </a:r>
            <a:r>
              <a:rPr lang="tr-TR" sz="1600" dirty="0" err="1">
                <a:latin typeface="Garamond" panose="02020404030301010803" pitchFamily="18" charset="0"/>
              </a:rPr>
              <a:t>hipertansiv</a:t>
            </a:r>
            <a:r>
              <a:rPr lang="tr-TR" sz="1600" dirty="0">
                <a:latin typeface="Garamond" panose="02020404030301010803" pitchFamily="18" charset="0"/>
              </a:rPr>
              <a:t> </a:t>
            </a:r>
            <a:r>
              <a:rPr lang="tr-TR" sz="1600" dirty="0" err="1">
                <a:latin typeface="Garamond" panose="02020404030301010803" pitchFamily="18" charset="0"/>
              </a:rPr>
              <a:t>retinopati</a:t>
            </a:r>
            <a:r>
              <a:rPr lang="tr-TR" sz="1600" dirty="0">
                <a:latin typeface="Garamond" panose="02020404030301010803" pitchFamily="18" charset="0"/>
              </a:rPr>
              <a:t> değişiklikleri saptandı. Sol kol ve bacak sağa oranla </a:t>
            </a:r>
            <a:r>
              <a:rPr lang="tr-TR" sz="1600" dirty="0" err="1">
                <a:latin typeface="Garamond" panose="02020404030301010803" pitchFamily="18" charset="0"/>
              </a:rPr>
              <a:t>hipotonikti</a:t>
            </a:r>
            <a:r>
              <a:rPr lang="tr-TR" sz="1600" dirty="0">
                <a:latin typeface="Garamond" panose="02020404030301010803" pitchFamily="18" charset="0"/>
              </a:rPr>
              <a:t>. </a:t>
            </a:r>
            <a:r>
              <a:rPr lang="tr-TR" sz="1600" dirty="0" err="1">
                <a:latin typeface="Garamond" panose="02020404030301010803" pitchFamily="18" charset="0"/>
              </a:rPr>
              <a:t>Tendon</a:t>
            </a:r>
            <a:r>
              <a:rPr lang="tr-TR" sz="1600" dirty="0">
                <a:latin typeface="Garamond" panose="02020404030301010803" pitchFamily="18" charset="0"/>
              </a:rPr>
              <a:t> refleksleri sağda normal, solda azalmıştı. Solda </a:t>
            </a:r>
            <a:r>
              <a:rPr lang="tr-TR" sz="1600" dirty="0" err="1">
                <a:latin typeface="Garamond" panose="02020404030301010803" pitchFamily="18" charset="0"/>
              </a:rPr>
              <a:t>Babinski</a:t>
            </a:r>
            <a:r>
              <a:rPr lang="tr-TR" sz="1600" dirty="0">
                <a:latin typeface="Garamond" panose="02020404030301010803" pitchFamily="18" charset="0"/>
              </a:rPr>
              <a:t> delili </a:t>
            </a:r>
            <a:r>
              <a:rPr lang="tr-TR" sz="1600" dirty="0" err="1">
                <a:latin typeface="Garamond" panose="02020404030301010803" pitchFamily="18" charset="0"/>
              </a:rPr>
              <a:t>tesbit</a:t>
            </a:r>
            <a:r>
              <a:rPr lang="tr-TR" sz="1600" dirty="0">
                <a:latin typeface="Garamond" panose="02020404030301010803" pitchFamily="18" charset="0"/>
              </a:rPr>
              <a:t> edildi. Hasta idrarını kaçırmıştı. Yüzünde ve elbisesinde kusmuk lekeleri vardı. Kan basıncı 240/120 </a:t>
            </a:r>
            <a:r>
              <a:rPr lang="tr-TR" sz="1600" dirty="0" err="1">
                <a:latin typeface="Garamond" panose="02020404030301010803" pitchFamily="18" charset="0"/>
              </a:rPr>
              <a:t>mmHg</a:t>
            </a:r>
            <a:r>
              <a:rPr lang="tr-TR" sz="1600" dirty="0">
                <a:latin typeface="Garamond" panose="02020404030301010803" pitchFamily="18" charset="0"/>
              </a:rPr>
              <a:t>, nabız dakikada 82 ve ritmikti.</a:t>
            </a:r>
          </a:p>
          <a:p>
            <a:r>
              <a:rPr lang="tr-TR" sz="1600" i="1" dirty="0">
                <a:latin typeface="Garamond" panose="02020404030301010803" pitchFamily="18" charset="0"/>
              </a:rPr>
              <a:t>Özet ve Yorum : </a:t>
            </a:r>
            <a:r>
              <a:rPr lang="tr-TR" sz="1600" dirty="0">
                <a:latin typeface="Garamond" panose="02020404030301010803" pitchFamily="18" charset="0"/>
              </a:rPr>
              <a:t>Sol kol ve bacağında kuvvetsizlik başladıktan sonra hızla komaya giren ve kusan </a:t>
            </a:r>
            <a:r>
              <a:rPr lang="tr-TR" sz="1600" dirty="0" err="1">
                <a:latin typeface="Garamond" panose="02020404030301010803" pitchFamily="18" charset="0"/>
              </a:rPr>
              <a:t>hipertandü</a:t>
            </a:r>
            <a:r>
              <a:rPr lang="tr-TR" sz="1600" dirty="0">
                <a:latin typeface="Garamond" panose="02020404030301010803" pitchFamily="18" charset="0"/>
              </a:rPr>
              <a:t> kadın hastada ayrıntılı bir nörolojik muayene yapılamadı. Fakat sol kol ve bacağının ağrılı uyaranlara karşı hareketsiz kalışı ve solda </a:t>
            </a:r>
            <a:r>
              <a:rPr lang="tr-TR" sz="1600" dirty="0" err="1">
                <a:latin typeface="Garamond" panose="02020404030301010803" pitchFamily="18" charset="0"/>
              </a:rPr>
              <a:t>Babinski</a:t>
            </a:r>
            <a:r>
              <a:rPr lang="tr-TR" sz="1600" dirty="0">
                <a:latin typeface="Garamond" panose="02020404030301010803" pitchFamily="18" charset="0"/>
              </a:rPr>
              <a:t> delilinin pozitif oluşu bir sol </a:t>
            </a:r>
            <a:r>
              <a:rPr lang="tr-TR" sz="1600" dirty="0" err="1">
                <a:latin typeface="Garamond" panose="02020404030301010803" pitchFamily="18" charset="0"/>
              </a:rPr>
              <a:t>hemipleji</a:t>
            </a:r>
            <a:r>
              <a:rPr lang="tr-TR" sz="1600" dirty="0">
                <a:latin typeface="Garamond" panose="02020404030301010803" pitchFamily="18" charset="0"/>
              </a:rPr>
              <a:t> sendromunu göstermektedir. Sol </a:t>
            </a:r>
            <a:r>
              <a:rPr lang="tr-TR" sz="1600" dirty="0" err="1">
                <a:latin typeface="Garamond" panose="02020404030301010803" pitchFamily="18" charset="0"/>
              </a:rPr>
              <a:t>hemipleji</a:t>
            </a:r>
            <a:r>
              <a:rPr lang="tr-TR" sz="1600" dirty="0">
                <a:latin typeface="Garamond" panose="02020404030301010803" pitchFamily="18" charset="0"/>
              </a:rPr>
              <a:t> bulgularıyla birlikte baş ve gözlerin sağa </a:t>
            </a:r>
            <a:r>
              <a:rPr lang="tr-TR" sz="1600" dirty="0" err="1">
                <a:latin typeface="Garamond" panose="02020404030301010803" pitchFamily="18" charset="0"/>
              </a:rPr>
              <a:t>deviye</a:t>
            </a:r>
            <a:r>
              <a:rPr lang="tr-TR" sz="1600" dirty="0">
                <a:latin typeface="Garamond" panose="02020404030301010803" pitchFamily="18" charset="0"/>
              </a:rPr>
              <a:t> olması olayın </a:t>
            </a:r>
            <a:r>
              <a:rPr lang="tr-TR" sz="1600" dirty="0" err="1">
                <a:latin typeface="Garamond" panose="02020404030301010803" pitchFamily="18" charset="0"/>
              </a:rPr>
              <a:t>supratentoryel</a:t>
            </a:r>
            <a:r>
              <a:rPr lang="tr-TR" sz="1600" dirty="0">
                <a:latin typeface="Garamond" panose="02020404030301010803" pitchFamily="18" charset="0"/>
              </a:rPr>
              <a:t> bölgede ve sağ </a:t>
            </a:r>
            <a:r>
              <a:rPr lang="tr-TR" sz="1600" dirty="0" err="1">
                <a:latin typeface="Garamond" panose="02020404030301010803" pitchFamily="18" charset="0"/>
              </a:rPr>
              <a:t>hemisferde</a:t>
            </a:r>
            <a:r>
              <a:rPr lang="tr-TR" sz="1600" dirty="0">
                <a:latin typeface="Garamond" panose="02020404030301010803" pitchFamily="18" charset="0"/>
              </a:rPr>
              <a:t> olduğunu gösteriyor. Sağ </a:t>
            </a:r>
            <a:r>
              <a:rPr lang="tr-TR" sz="1600" dirty="0" err="1">
                <a:latin typeface="Garamond" panose="02020404030301010803" pitchFamily="18" charset="0"/>
              </a:rPr>
              <a:t>pupillanın</a:t>
            </a:r>
            <a:r>
              <a:rPr lang="tr-TR" sz="1600" dirty="0">
                <a:latin typeface="Garamond" panose="02020404030301010803" pitchFamily="18" charset="0"/>
              </a:rPr>
              <a:t> sola oranla geniş ve ışık cevabının tembel oluşu, sağ </a:t>
            </a:r>
            <a:r>
              <a:rPr lang="tr-TR" sz="1600" dirty="0" err="1">
                <a:latin typeface="Garamond" panose="02020404030301010803" pitchFamily="18" charset="0"/>
              </a:rPr>
              <a:t>supratentoryel</a:t>
            </a:r>
            <a:r>
              <a:rPr lang="tr-TR" sz="1600" dirty="0">
                <a:latin typeface="Garamond" panose="02020404030301010803" pitchFamily="18" charset="0"/>
              </a:rPr>
              <a:t> </a:t>
            </a:r>
            <a:r>
              <a:rPr lang="tr-TR" sz="1600" dirty="0" err="1">
                <a:latin typeface="Garamond" panose="02020404030301010803" pitchFamily="18" charset="0"/>
              </a:rPr>
              <a:t>lokalizasyonlu</a:t>
            </a:r>
            <a:r>
              <a:rPr lang="tr-TR" sz="1600" dirty="0">
                <a:latin typeface="Garamond" panose="02020404030301010803" pitchFamily="18" charset="0"/>
              </a:rPr>
              <a:t> lezyonun kitle etkisiyle </a:t>
            </a:r>
            <a:r>
              <a:rPr lang="tr-TR" sz="1600" dirty="0" err="1">
                <a:latin typeface="Garamond" panose="02020404030301010803" pitchFamily="18" charset="0"/>
              </a:rPr>
              <a:t>unkal</a:t>
            </a:r>
            <a:r>
              <a:rPr lang="tr-TR" sz="1600" dirty="0">
                <a:latin typeface="Garamond" panose="02020404030301010803" pitchFamily="18" charset="0"/>
              </a:rPr>
              <a:t> </a:t>
            </a:r>
            <a:r>
              <a:rPr lang="tr-TR" sz="1600" dirty="0" err="1">
                <a:latin typeface="Garamond" panose="02020404030301010803" pitchFamily="18" charset="0"/>
              </a:rPr>
              <a:t>herniyasyona</a:t>
            </a:r>
            <a:r>
              <a:rPr lang="tr-TR" sz="1600" dirty="0">
                <a:latin typeface="Garamond" panose="02020404030301010803" pitchFamily="18" charset="0"/>
              </a:rPr>
              <a:t> yol açtığını </a:t>
            </a:r>
            <a:r>
              <a:rPr lang="tr-TR" sz="1600" dirty="0" err="1">
                <a:latin typeface="Garamond" panose="02020404030301010803" pitchFamily="18" charset="0"/>
              </a:rPr>
              <a:t>düşündürmelidir.Olayın</a:t>
            </a:r>
            <a:r>
              <a:rPr lang="tr-TR" sz="1600" dirty="0">
                <a:latin typeface="Garamond" panose="02020404030301010803" pitchFamily="18" charset="0"/>
              </a:rPr>
              <a:t> akut yerleşmesi ,hastayı hızla komaya sokması ve erken dönemde gelişen </a:t>
            </a:r>
            <a:r>
              <a:rPr lang="tr-TR" sz="1600" dirty="0" err="1">
                <a:latin typeface="Garamond" panose="02020404030301010803" pitchFamily="18" charset="0"/>
              </a:rPr>
              <a:t>unkal</a:t>
            </a:r>
            <a:r>
              <a:rPr lang="tr-TR" sz="1600" dirty="0">
                <a:latin typeface="Garamond" panose="02020404030301010803" pitchFamily="18" charset="0"/>
              </a:rPr>
              <a:t> </a:t>
            </a:r>
            <a:r>
              <a:rPr lang="tr-TR" sz="1600" dirty="0" err="1">
                <a:latin typeface="Garamond" panose="02020404030301010803" pitchFamily="18" charset="0"/>
              </a:rPr>
              <a:t>herniyasyon</a:t>
            </a:r>
            <a:r>
              <a:rPr lang="tr-TR" sz="1600" dirty="0">
                <a:latin typeface="Garamond" panose="02020404030301010803" pitchFamily="18" charset="0"/>
              </a:rPr>
              <a:t> bulguları sağ </a:t>
            </a:r>
            <a:r>
              <a:rPr lang="tr-TR" sz="1600" dirty="0" err="1">
                <a:latin typeface="Garamond" panose="02020404030301010803" pitchFamily="18" charset="0"/>
              </a:rPr>
              <a:t>hemisferde</a:t>
            </a:r>
            <a:r>
              <a:rPr lang="tr-TR" sz="1600" dirty="0">
                <a:latin typeface="Garamond" panose="02020404030301010803" pitchFamily="18" charset="0"/>
              </a:rPr>
              <a:t> </a:t>
            </a:r>
            <a:r>
              <a:rPr lang="tr-TR" sz="1600" dirty="0" err="1">
                <a:latin typeface="Garamond" panose="02020404030301010803" pitchFamily="18" charset="0"/>
              </a:rPr>
              <a:t>hipertansiv</a:t>
            </a:r>
            <a:r>
              <a:rPr lang="tr-TR" sz="1600" dirty="0">
                <a:latin typeface="Garamond" panose="02020404030301010803" pitchFamily="18" charset="0"/>
              </a:rPr>
              <a:t> </a:t>
            </a:r>
            <a:r>
              <a:rPr lang="tr-TR" sz="1600" dirty="0" err="1">
                <a:latin typeface="Garamond" panose="02020404030301010803" pitchFamily="18" charset="0"/>
              </a:rPr>
              <a:t>intraserebral</a:t>
            </a:r>
            <a:r>
              <a:rPr lang="tr-TR" sz="1600" dirty="0">
                <a:latin typeface="Garamond" panose="02020404030301010803" pitchFamily="18" charset="0"/>
              </a:rPr>
              <a:t> kanamayı akla getirmektedir. Aynı gün yapılan </a:t>
            </a:r>
            <a:r>
              <a:rPr lang="tr-TR" sz="1600" dirty="0" err="1">
                <a:latin typeface="Garamond" panose="02020404030301010803" pitchFamily="18" charset="0"/>
              </a:rPr>
              <a:t>kranyal</a:t>
            </a:r>
            <a:r>
              <a:rPr lang="tr-TR" sz="1600" dirty="0">
                <a:latin typeface="Garamond" panose="02020404030301010803" pitchFamily="18" charset="0"/>
              </a:rPr>
              <a:t> </a:t>
            </a:r>
            <a:r>
              <a:rPr lang="tr-TR" sz="1600" dirty="0" err="1">
                <a:latin typeface="Garamond" panose="02020404030301010803" pitchFamily="18" charset="0"/>
              </a:rPr>
              <a:t>BT’de</a:t>
            </a:r>
            <a:r>
              <a:rPr lang="tr-TR" sz="1600" dirty="0">
                <a:latin typeface="Garamond" panose="02020404030301010803" pitchFamily="18" charset="0"/>
              </a:rPr>
              <a:t> bazal </a:t>
            </a:r>
            <a:r>
              <a:rPr lang="tr-TR" sz="1600" dirty="0" err="1">
                <a:latin typeface="Garamond" panose="02020404030301010803" pitchFamily="18" charset="0"/>
              </a:rPr>
              <a:t>ganglionlar</a:t>
            </a:r>
            <a:r>
              <a:rPr lang="tr-TR" sz="1600" dirty="0">
                <a:latin typeface="Garamond" panose="02020404030301010803" pitchFamily="18" charset="0"/>
              </a:rPr>
              <a:t> bölgesinde geniş bir </a:t>
            </a:r>
            <a:r>
              <a:rPr lang="tr-TR" sz="1600" dirty="0" err="1">
                <a:latin typeface="Garamond" panose="02020404030301010803" pitchFamily="18" charset="0"/>
              </a:rPr>
              <a:t>hematom</a:t>
            </a:r>
            <a:r>
              <a:rPr lang="tr-TR" sz="1600" dirty="0">
                <a:latin typeface="Garamond" panose="02020404030301010803" pitchFamily="18" charset="0"/>
              </a:rPr>
              <a:t> </a:t>
            </a:r>
            <a:r>
              <a:rPr lang="tr-TR" sz="1600" dirty="0" err="1">
                <a:latin typeface="Garamond" panose="02020404030301010803" pitchFamily="18" charset="0"/>
              </a:rPr>
              <a:t>tesbit</a:t>
            </a:r>
            <a:r>
              <a:rPr lang="tr-TR" sz="1600" dirty="0">
                <a:latin typeface="Garamond" panose="02020404030301010803" pitchFamily="18" charset="0"/>
              </a:rPr>
              <a:t> edilmiştir</a:t>
            </a:r>
          </a:p>
          <a:p>
            <a:endParaRPr lang="tr-TR" sz="1600" dirty="0"/>
          </a:p>
        </p:txBody>
      </p:sp>
    </p:spTree>
    <p:extLst>
      <p:ext uri="{BB962C8B-B14F-4D97-AF65-F5344CB8AC3E}">
        <p14:creationId xmlns:p14="http://schemas.microsoft.com/office/powerpoint/2010/main" val="4125216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6857834-7AE2-4248-8C16-B962AFE4F0E3}"/>
              </a:ext>
            </a:extLst>
          </p:cNvPr>
          <p:cNvSpPr>
            <a:spLocks noGrp="1"/>
          </p:cNvSpPr>
          <p:nvPr>
            <p:ph type="title"/>
          </p:nvPr>
        </p:nvSpPr>
        <p:spPr>
          <a:xfrm>
            <a:off x="414866" y="428978"/>
            <a:ext cx="10515600" cy="1325563"/>
          </a:xfrm>
        </p:spPr>
        <p:txBody>
          <a:bodyPr/>
          <a:lstStyle/>
          <a:p>
            <a:r>
              <a:rPr lang="tr-TR" dirty="0">
                <a:latin typeface="Garamond" panose="02020404030301010803" pitchFamily="18" charset="0"/>
              </a:rPr>
              <a:t>Epikriz</a:t>
            </a:r>
          </a:p>
        </p:txBody>
      </p:sp>
      <p:sp>
        <p:nvSpPr>
          <p:cNvPr id="4" name="Rectangle 1">
            <a:extLst>
              <a:ext uri="{FF2B5EF4-FFF2-40B4-BE49-F238E27FC236}">
                <a16:creationId xmlns:a16="http://schemas.microsoft.com/office/drawing/2014/main" xmlns="" id="{FD11EA9D-A53F-4253-8372-A6D16A637D9B}"/>
              </a:ext>
            </a:extLst>
          </p:cNvPr>
          <p:cNvSpPr>
            <a:spLocks noGrp="1" noChangeArrowheads="1"/>
          </p:cNvSpPr>
          <p:nvPr>
            <p:ph idx="1"/>
          </p:nvPr>
        </p:nvSpPr>
        <p:spPr bwMode="auto">
          <a:xfrm>
            <a:off x="414866" y="2153471"/>
            <a:ext cx="11449756" cy="459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tr-TR" sz="1600" b="1" i="0"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Olgu </a:t>
            </a:r>
            <a:r>
              <a:rPr lang="tr-TR" altLang="tr-TR" sz="1600" b="1" dirty="0">
                <a:solidFill>
                  <a:srgbClr val="000000"/>
                </a:solidFill>
                <a:latin typeface="Garamond" panose="02020404030301010803" pitchFamily="18" charset="0"/>
                <a:cs typeface="Times New Roman" panose="020206030504050203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tr-TR" sz="1600" b="0"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tr-TR" sz="1600" b="0" i="1"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Altmış bir yaşındaki erkek hastada sol motor Jackson epilepsisi nöbetleriyle başlayan jeneralize konvülsiyonlar, ilerleyici sol hemiparezi ve duyu kusuru.</a:t>
            </a:r>
            <a:endParaRPr kumimoji="0" lang="da-DK" altLang="tr-TR" sz="1600" b="0"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tr-TR" sz="1600" b="0" i="0"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Altmış bir yaşındaki erkek hasta başağrısı ve sol vücut yarısında ilerleyici kuvvetsizlik nedeniyle kliniğe başvurdu. Bir yıl önce bilinç kaybı ve tonik-klonik kasılmalarla giden bir jeneralize konvülsiyon geçirmiş Nöbetler bazen sol elinin başparmağından el ve koluna yayılan klonik kasılmalar ile (</a:t>
            </a:r>
            <a:r>
              <a:rPr kumimoji="0" lang="da-DK" altLang="tr-TR" sz="1600" b="0" i="1"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Motor Jackson epilepsisi</a:t>
            </a:r>
            <a:r>
              <a:rPr kumimoji="0" lang="da-DK" altLang="tr-TR" sz="1600" b="0" i="0"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 başlamaktaymış. Önceleri 2-3 ay ara ile gelen nöbetler son üç ay içinde sıklaşarak haftada 1-2 kez gelmeğe başlamış. Altı ay önce de sol kol ve bacağında güçsüzlük ortaya çıkmış. Yirmi günden beri kuvvetsizlik daha da belirginleşmiş ve yürürken sol ayağını yere sürtmeğe başlamış. Hasta yine bu süre içinde sinsi ve sürekli bir başağrısından yakınmaktaymış.</a:t>
            </a:r>
            <a:endParaRPr kumimoji="0" lang="da-DK" altLang="tr-TR" sz="1600" b="0"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tr-TR" sz="1600" b="0" i="1"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Nörolojik Muayene</a:t>
            </a:r>
            <a:r>
              <a:rPr kumimoji="0" lang="da-DK" altLang="tr-TR" sz="1600" b="0" i="0"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 : Uyanık, oriyantasyonu ve kooperasyonu yerinde olan hastanın biraz durgun ve çevresiyle ilişkisinin az olduğu dikkati çekiyordu. Belirgin bir kas zaafı yoktu. Fakat gözler kapalı olarak kollarını öne uzattığında bir süre sonra sol kolu hafifçe aşağı düşüyor ve içe rotasyon gözleniyordu. Alt ekstremite parezi testlerinde (</a:t>
            </a:r>
            <a:r>
              <a:rPr kumimoji="0" lang="da-DK" altLang="tr-TR" sz="1600" b="0" i="1"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Mingazzini, Barré, Grasset-Gaussel</a:t>
            </a:r>
            <a:r>
              <a:rPr kumimoji="0" lang="da-DK" altLang="tr-TR" sz="1600" b="0" i="0"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 sol bacağın sağa oranla biraz çabuk yorulduğu dikkati çekiyordu. Sol nazo-labial oluk hafifçe silikti. Tendon refleksleri solda sağa göre biraz canlı idi. Solda Babinski delili tesbit edildi. Yüzeysel ve derin duyu kusuru yoktu. Kortikal duyu muayenesinde, gözler kapalı iken iki iğne aynı anda her iki koluna değdirildiğinde hasta soldakini algılamıyordu (</a:t>
            </a:r>
            <a:r>
              <a:rPr kumimoji="0" lang="da-DK" altLang="tr-TR" sz="1600" b="0" i="1"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Sönme fenomeni</a:t>
            </a:r>
            <a:r>
              <a:rPr kumimoji="0" lang="da-DK" altLang="tr-TR" sz="1600" b="0" i="0"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 Göz dibinde papillaların nazal sınırları silikti (</a:t>
            </a:r>
            <a:r>
              <a:rPr kumimoji="0" lang="da-DK" altLang="tr-TR" sz="1600" b="0" i="1"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Papilla ödemi başlangıcı</a:t>
            </a:r>
            <a:r>
              <a:rPr kumimoji="0" lang="da-DK" altLang="tr-TR" sz="1600" b="0" i="0"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a:t>
            </a:r>
            <a:endParaRPr kumimoji="0" lang="da-DK" altLang="tr-TR" sz="1600" b="0" i="0" u="none" strike="noStrike" cap="none" normalizeH="0" baseline="0" dirty="0">
              <a:ln>
                <a:noFill/>
              </a:ln>
              <a:solidFill>
                <a:schemeClr val="tx1"/>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tr-TR" sz="1600" b="0" i="1"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Özet ve Yorum</a:t>
            </a:r>
            <a:r>
              <a:rPr kumimoji="0" lang="da-DK" altLang="tr-TR" sz="1600" b="0" i="0" u="none" strike="noStrike" cap="none" normalizeH="0" baseline="0" dirty="0">
                <a:ln>
                  <a:noFill/>
                </a:ln>
                <a:solidFill>
                  <a:srgbClr val="000000"/>
                </a:solidFill>
                <a:effectLst/>
                <a:latin typeface="Garamond" panose="02020404030301010803" pitchFamily="18" charset="0"/>
                <a:cs typeface="Times New Roman" panose="02020603050405020304" pitchFamily="18" charset="0"/>
              </a:rPr>
              <a:t> : Hastada sol el başparmağından başlayarak tüm vücuda yayılan konvülsiyonlar sağ hemisferin motor korteksinde iritasyona yol açan patolojik bir süreci düşündürmektedir. Kortikal duyu kusuru da lezyonun parietal loba yakın olduğunu telkin etmektedir. Epilepsi nöbetlerinin ileri yaş döneminde ortaya çıkarak giderek sıklığının artışı, buna sol beden yarısındaki güçsüzlüğün ve duyu kusurunun eklenmesi sağ hemisferde gelişmekte olan tümöral bir lezyonu akla getirmeli ve hasta bu yönden incelenmelidir..</a:t>
            </a:r>
            <a:endParaRPr kumimoji="0" lang="da-DK" altLang="tr-TR" sz="1600" b="0" i="0" u="none" strike="noStrike" cap="none" normalizeH="0" baseline="0" dirty="0">
              <a:ln>
                <a:noFill/>
              </a:ln>
              <a:solidFill>
                <a:schemeClr val="tx1"/>
              </a:solidFill>
              <a:effectLst/>
              <a:latin typeface="Garamond" panose="02020404030301010803" pitchFamily="18" charset="0"/>
            </a:endParaRPr>
          </a:p>
        </p:txBody>
      </p:sp>
    </p:spTree>
    <p:extLst>
      <p:ext uri="{BB962C8B-B14F-4D97-AF65-F5344CB8AC3E}">
        <p14:creationId xmlns:p14="http://schemas.microsoft.com/office/powerpoint/2010/main" val="252457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Anatomik Terimler</a:t>
            </a:r>
          </a:p>
        </p:txBody>
      </p:sp>
      <p:sp>
        <p:nvSpPr>
          <p:cNvPr id="3" name="İçerik Yer Tutucusu 2"/>
          <p:cNvSpPr>
            <a:spLocks noGrp="1"/>
          </p:cNvSpPr>
          <p:nvPr>
            <p:ph idx="1"/>
          </p:nvPr>
        </p:nvSpPr>
        <p:spPr>
          <a:xfrm>
            <a:off x="838200" y="1825624"/>
            <a:ext cx="7389567" cy="5032375"/>
          </a:xfrm>
        </p:spPr>
        <p:txBody>
          <a:bodyPr>
            <a:normAutofit/>
          </a:bodyPr>
          <a:lstStyle/>
          <a:p>
            <a:r>
              <a:rPr lang="tr-TR" sz="1600" b="1" dirty="0" err="1">
                <a:latin typeface="Garamond" panose="02020404030301010803" pitchFamily="18" charset="0"/>
              </a:rPr>
              <a:t>Dens</a:t>
            </a:r>
            <a:r>
              <a:rPr lang="tr-TR" sz="1600" b="1" dirty="0">
                <a:latin typeface="Garamond" panose="02020404030301010803" pitchFamily="18" charset="0"/>
              </a:rPr>
              <a:t>, </a:t>
            </a:r>
            <a:r>
              <a:rPr lang="tr-TR" sz="1600" b="1" dirty="0" err="1">
                <a:latin typeface="Garamond" panose="02020404030301010803" pitchFamily="18" charset="0"/>
              </a:rPr>
              <a:t>dentis</a:t>
            </a:r>
            <a:r>
              <a:rPr lang="tr-TR" sz="1600" b="1" dirty="0">
                <a:latin typeface="Garamond" panose="02020404030301010803" pitchFamily="18" charset="0"/>
              </a:rPr>
              <a:t>, </a:t>
            </a:r>
            <a:r>
              <a:rPr lang="tr-TR" sz="1600" b="1" dirty="0" err="1">
                <a:latin typeface="Garamond" panose="02020404030301010803" pitchFamily="18" charset="0"/>
              </a:rPr>
              <a:t>odontus</a:t>
            </a:r>
            <a:r>
              <a:rPr lang="tr-TR" sz="1600" b="1" dirty="0">
                <a:latin typeface="Garamond" panose="02020404030301010803" pitchFamily="18" charset="0"/>
              </a:rPr>
              <a:t> (</a:t>
            </a:r>
            <a:r>
              <a:rPr lang="tr-TR" sz="1600" b="1" dirty="0" err="1">
                <a:latin typeface="Garamond" panose="02020404030301010803" pitchFamily="18" charset="0"/>
              </a:rPr>
              <a:t>Odont</a:t>
            </a:r>
            <a:r>
              <a:rPr lang="tr-TR" sz="1600" b="1" dirty="0">
                <a:latin typeface="Garamond" panose="02020404030301010803" pitchFamily="18" charset="0"/>
              </a:rPr>
              <a:t>) : </a:t>
            </a:r>
            <a:r>
              <a:rPr lang="tr-TR" sz="1600" dirty="0">
                <a:latin typeface="Garamond" panose="02020404030301010803" pitchFamily="18" charset="0"/>
              </a:rPr>
              <a:t>Diş</a:t>
            </a:r>
          </a:p>
          <a:p>
            <a:pPr marL="0" indent="0">
              <a:buNone/>
            </a:pPr>
            <a:endParaRPr lang="tr-TR" sz="1600" dirty="0">
              <a:latin typeface="Garamond" panose="02020404030301010803" pitchFamily="18" charset="0"/>
            </a:endParaRPr>
          </a:p>
          <a:p>
            <a:pPr marL="0" indent="0">
              <a:buNone/>
            </a:pPr>
            <a:endParaRPr lang="tr-TR" sz="1600" dirty="0">
              <a:latin typeface="Garamond" panose="02020404030301010803" pitchFamily="18" charset="0"/>
            </a:endParaRPr>
          </a:p>
          <a:p>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Dentes</a:t>
            </a:r>
            <a:r>
              <a:rPr lang="tr-TR" sz="1600" b="1" dirty="0">
                <a:latin typeface="Garamond" panose="02020404030301010803" pitchFamily="18" charset="0"/>
              </a:rPr>
              <a:t>) : </a:t>
            </a:r>
            <a:r>
              <a:rPr lang="tr-TR" sz="1600" dirty="0">
                <a:latin typeface="Garamond" panose="02020404030301010803" pitchFamily="18" charset="0"/>
              </a:rPr>
              <a:t>Dişler</a:t>
            </a:r>
          </a:p>
          <a:p>
            <a:pPr marL="0" indent="0">
              <a:buNone/>
            </a:pPr>
            <a:r>
              <a:rPr lang="tr-TR" sz="1600" dirty="0">
                <a:latin typeface="Garamond" panose="02020404030301010803" pitchFamily="18" charset="0"/>
              </a:rPr>
              <a:t>                                                                                                                            (9)</a:t>
            </a:r>
          </a:p>
          <a:p>
            <a:pPr marL="0" indent="0">
              <a:buNone/>
            </a:pPr>
            <a:endParaRPr lang="tr-TR" sz="1600" dirty="0">
              <a:latin typeface="Garamond" panose="02020404030301010803" pitchFamily="18" charset="0"/>
            </a:endParaRPr>
          </a:p>
          <a:p>
            <a:r>
              <a:rPr lang="tr-TR" sz="1600" b="1" dirty="0" err="1">
                <a:latin typeface="Garamond" panose="02020404030301010803" pitchFamily="18" charset="0"/>
              </a:rPr>
              <a:t>Cervix</a:t>
            </a:r>
            <a:r>
              <a:rPr lang="tr-TR" sz="1600" b="1" dirty="0">
                <a:latin typeface="Garamond" panose="02020404030301010803" pitchFamily="18" charset="0"/>
              </a:rPr>
              <a:t> </a:t>
            </a:r>
            <a:r>
              <a:rPr lang="tr-TR" sz="1600" b="1" dirty="0" err="1">
                <a:latin typeface="Garamond" panose="02020404030301010803" pitchFamily="18" charset="0"/>
              </a:rPr>
              <a:t>dentis</a:t>
            </a:r>
            <a:r>
              <a:rPr lang="tr-TR" sz="1600" b="1" dirty="0">
                <a:latin typeface="Garamond" panose="02020404030301010803" pitchFamily="18" charset="0"/>
              </a:rPr>
              <a:t> (</a:t>
            </a:r>
            <a:r>
              <a:rPr lang="tr-TR" sz="1600" b="1" dirty="0" err="1">
                <a:latin typeface="Garamond" panose="02020404030301010803" pitchFamily="18" charset="0"/>
              </a:rPr>
              <a:t>Serviks</a:t>
            </a:r>
            <a:r>
              <a:rPr lang="tr-TR" sz="1600" b="1" dirty="0">
                <a:latin typeface="Garamond" panose="02020404030301010803" pitchFamily="18" charset="0"/>
              </a:rPr>
              <a:t> </a:t>
            </a:r>
            <a:r>
              <a:rPr lang="tr-TR" sz="1600" b="1" dirty="0" err="1">
                <a:latin typeface="Garamond" panose="02020404030301010803" pitchFamily="18" charset="0"/>
              </a:rPr>
              <a:t>dentis</a:t>
            </a:r>
            <a:r>
              <a:rPr lang="tr-TR" sz="1600" b="1" dirty="0">
                <a:latin typeface="Garamond" panose="02020404030301010803" pitchFamily="18" charset="0"/>
              </a:rPr>
              <a:t>) : Boyun. Dişin kök bölgesine geçiş yeri.</a:t>
            </a:r>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Corona</a:t>
            </a:r>
            <a:r>
              <a:rPr lang="tr-TR" sz="1600" b="1" dirty="0">
                <a:latin typeface="Garamond" panose="02020404030301010803" pitchFamily="18" charset="0"/>
              </a:rPr>
              <a:t> </a:t>
            </a:r>
            <a:r>
              <a:rPr lang="tr-TR" sz="1600" b="1" dirty="0" err="1">
                <a:latin typeface="Garamond" panose="02020404030301010803" pitchFamily="18" charset="0"/>
              </a:rPr>
              <a:t>dentis</a:t>
            </a:r>
            <a:r>
              <a:rPr lang="tr-TR" sz="1600" b="1" dirty="0">
                <a:latin typeface="Garamond" panose="02020404030301010803" pitchFamily="18" charset="0"/>
              </a:rPr>
              <a:t> (Korona </a:t>
            </a:r>
            <a:r>
              <a:rPr lang="tr-TR" sz="1600" b="1" dirty="0" err="1">
                <a:latin typeface="Garamond" panose="02020404030301010803" pitchFamily="18" charset="0"/>
              </a:rPr>
              <a:t>dentis</a:t>
            </a:r>
            <a:r>
              <a:rPr lang="tr-TR" sz="1600" b="1" dirty="0">
                <a:latin typeface="Garamond" panose="02020404030301010803" pitchFamily="18" charset="0"/>
              </a:rPr>
              <a:t>) : </a:t>
            </a:r>
            <a:r>
              <a:rPr lang="tr-TR" sz="1600" dirty="0">
                <a:latin typeface="Garamond" panose="02020404030301010803" pitchFamily="18" charset="0"/>
              </a:rPr>
              <a:t>Kron, taç. Dişin görülen bölümü.</a:t>
            </a:r>
          </a:p>
          <a:p>
            <a:pPr marL="0" indent="0">
              <a:buNone/>
            </a:pPr>
            <a:endParaRPr lang="tr-TR" sz="1600" dirty="0">
              <a:latin typeface="Garamond" panose="02020404030301010803" pitchFamily="18" charset="0"/>
            </a:endParaRPr>
          </a:p>
          <a:p>
            <a:pPr marL="0" indent="0">
              <a:buNone/>
            </a:pPr>
            <a:endParaRPr lang="tr-TR" sz="1600" dirty="0">
              <a:latin typeface="Garamond" panose="02020404030301010803" pitchFamily="18" charset="0"/>
            </a:endParaRPr>
          </a:p>
          <a:p>
            <a:r>
              <a:rPr lang="tr-TR" sz="1600" b="1" dirty="0" err="1">
                <a:latin typeface="Garamond" panose="02020404030301010803" pitchFamily="18" charset="0"/>
              </a:rPr>
              <a:t>Radix</a:t>
            </a:r>
            <a:r>
              <a:rPr lang="tr-TR" sz="1600" b="1" dirty="0">
                <a:latin typeface="Garamond" panose="02020404030301010803" pitchFamily="18" charset="0"/>
              </a:rPr>
              <a:t> </a:t>
            </a:r>
            <a:r>
              <a:rPr lang="tr-TR" sz="1600" b="1" dirty="0" err="1">
                <a:latin typeface="Garamond" panose="02020404030301010803" pitchFamily="18" charset="0"/>
              </a:rPr>
              <a:t>dentis</a:t>
            </a:r>
            <a:r>
              <a:rPr lang="tr-TR" sz="1600" b="1" dirty="0">
                <a:latin typeface="Garamond" panose="02020404030301010803" pitchFamily="18" charset="0"/>
              </a:rPr>
              <a:t> (</a:t>
            </a:r>
            <a:r>
              <a:rPr lang="tr-TR" sz="1600" b="1" dirty="0" err="1">
                <a:latin typeface="Garamond" panose="02020404030301010803" pitchFamily="18" charset="0"/>
              </a:rPr>
              <a:t>Radiks</a:t>
            </a:r>
            <a:r>
              <a:rPr lang="tr-TR" sz="1600" b="1" dirty="0">
                <a:latin typeface="Garamond" panose="02020404030301010803" pitchFamily="18" charset="0"/>
              </a:rPr>
              <a:t> </a:t>
            </a:r>
            <a:r>
              <a:rPr lang="tr-TR" sz="1600" b="1" dirty="0" err="1">
                <a:latin typeface="Garamond" panose="02020404030301010803" pitchFamily="18" charset="0"/>
              </a:rPr>
              <a:t>dentis</a:t>
            </a:r>
            <a:r>
              <a:rPr lang="tr-TR" sz="1600" b="1" dirty="0">
                <a:latin typeface="Garamond" panose="02020404030301010803" pitchFamily="18" charset="0"/>
              </a:rPr>
              <a:t>) : </a:t>
            </a:r>
            <a:r>
              <a:rPr lang="tr-TR" sz="1600" dirty="0">
                <a:latin typeface="Garamond" panose="02020404030301010803" pitchFamily="18" charset="0"/>
              </a:rPr>
              <a:t>Kök. Dişin alveoller içinde gömülü kalan ve dıştan bakıldığında görülmeyen kısım.</a:t>
            </a:r>
          </a:p>
          <a:p>
            <a:pPr marL="0" indent="0">
              <a:buNone/>
            </a:pPr>
            <a:r>
              <a:rPr lang="tr-TR" sz="1600" dirty="0">
                <a:latin typeface="Garamond" panose="02020404030301010803" pitchFamily="18" charset="0"/>
              </a:rPr>
              <a:t>                                                                                                                                   (10)</a:t>
            </a:r>
          </a:p>
        </p:txBody>
      </p:sp>
      <p:pic>
        <p:nvPicPr>
          <p:cNvPr id="5" name="Resim 4">
            <a:extLst>
              <a:ext uri="{FF2B5EF4-FFF2-40B4-BE49-F238E27FC236}">
                <a16:creationId xmlns:a16="http://schemas.microsoft.com/office/drawing/2014/main" xmlns="" id="{B4CB0223-F3A3-40BF-8F66-492A0230E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962" y="1276350"/>
            <a:ext cx="2124075" cy="2152650"/>
          </a:xfrm>
          <a:prstGeom prst="rect">
            <a:avLst/>
          </a:prstGeom>
        </p:spPr>
      </p:pic>
      <p:pic>
        <p:nvPicPr>
          <p:cNvPr id="7" name="Resim 6">
            <a:extLst>
              <a:ext uri="{FF2B5EF4-FFF2-40B4-BE49-F238E27FC236}">
                <a16:creationId xmlns:a16="http://schemas.microsoft.com/office/drawing/2014/main" xmlns="" id="{58960C00-667E-4A60-9CE3-124CB84876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767" y="3622875"/>
            <a:ext cx="2709844" cy="2964616"/>
          </a:xfrm>
          <a:prstGeom prst="rect">
            <a:avLst/>
          </a:prstGeom>
        </p:spPr>
      </p:pic>
      <p:sp>
        <p:nvSpPr>
          <p:cNvPr id="4" name="Sağ Ok 3"/>
          <p:cNvSpPr/>
          <p:nvPr/>
        </p:nvSpPr>
        <p:spPr>
          <a:xfrm rot="10800000">
            <a:off x="5919020" y="1531528"/>
            <a:ext cx="1602658" cy="1868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8830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Anatomik Terimler	</a:t>
            </a:r>
          </a:p>
        </p:txBody>
      </p:sp>
      <p:sp>
        <p:nvSpPr>
          <p:cNvPr id="3" name="İçerik Yer Tutucusu 2"/>
          <p:cNvSpPr>
            <a:spLocks noGrp="1"/>
          </p:cNvSpPr>
          <p:nvPr>
            <p:ph idx="1"/>
          </p:nvPr>
        </p:nvSpPr>
        <p:spPr>
          <a:xfrm>
            <a:off x="838200" y="1825625"/>
            <a:ext cx="10515600" cy="5155278"/>
          </a:xfrm>
        </p:spPr>
        <p:txBody>
          <a:bodyPr>
            <a:normAutofit/>
          </a:bodyPr>
          <a:lstStyle/>
          <a:p>
            <a:pPr marL="0" indent="0">
              <a:buNone/>
            </a:pPr>
            <a:r>
              <a:rPr lang="tr-TR" sz="1600" b="1" dirty="0">
                <a:latin typeface="Garamond" panose="02020404030301010803" pitchFamily="18" charset="0"/>
              </a:rPr>
              <a:t>* Mine: </a:t>
            </a:r>
            <a:r>
              <a:rPr lang="tr-TR" sz="1600" dirty="0">
                <a:latin typeface="Garamond" panose="02020404030301010803" pitchFamily="18" charset="0"/>
              </a:rPr>
              <a:t>Dişin taç kısmında yüzeyi kaplayan en sert kısım.</a:t>
            </a:r>
          </a:p>
          <a:p>
            <a:pPr marL="0" indent="0">
              <a:buNone/>
            </a:pPr>
            <a:r>
              <a:rPr lang="tr-TR" sz="1600" dirty="0">
                <a:latin typeface="Garamond" panose="02020404030301010803" pitchFamily="18" charset="0"/>
              </a:rPr>
              <a:t>                                                                                                                                 (11)</a:t>
            </a:r>
          </a:p>
          <a:p>
            <a:pPr marL="0" indent="0">
              <a:buNone/>
            </a:pPr>
            <a:endParaRPr lang="tr-TR" sz="1600" dirty="0">
              <a:latin typeface="Garamond" panose="02020404030301010803" pitchFamily="18" charset="0"/>
            </a:endParaRP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incisivi</a:t>
            </a:r>
            <a:r>
              <a:rPr lang="tr-TR" sz="1600" b="1" dirty="0">
                <a:latin typeface="Garamond" panose="02020404030301010803" pitchFamily="18" charset="0"/>
              </a:rPr>
              <a:t> (</a:t>
            </a:r>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insisiv</a:t>
            </a:r>
            <a:r>
              <a:rPr lang="tr-TR" sz="1600" b="1" dirty="0">
                <a:latin typeface="Garamond" panose="02020404030301010803" pitchFamily="18" charset="0"/>
              </a:rPr>
              <a:t>) : </a:t>
            </a:r>
            <a:r>
              <a:rPr lang="tr-TR" sz="1600" dirty="0" err="1">
                <a:latin typeface="Garamond" panose="02020404030301010803" pitchFamily="18" charset="0"/>
              </a:rPr>
              <a:t>İnsisiv</a:t>
            </a:r>
            <a:r>
              <a:rPr lang="tr-TR" sz="1600" dirty="0">
                <a:latin typeface="Garamond" panose="02020404030301010803" pitchFamily="18" charset="0"/>
              </a:rPr>
              <a:t> dişler. Kesici dişler.</a:t>
            </a:r>
          </a:p>
          <a:p>
            <a:pPr marL="0" indent="0">
              <a:buNone/>
            </a:pPr>
            <a:endParaRPr lang="tr-TR" sz="1600" dirty="0">
              <a:latin typeface="Garamond" panose="02020404030301010803" pitchFamily="18" charset="0"/>
            </a:endParaRPr>
          </a:p>
          <a:p>
            <a:pPr marL="0" indent="0">
              <a:buNone/>
            </a:pPr>
            <a:endParaRPr lang="tr-TR" sz="1600" dirty="0">
              <a:latin typeface="Garamond" panose="02020404030301010803" pitchFamily="18" charset="0"/>
            </a:endParaRP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Dentes</a:t>
            </a:r>
            <a:r>
              <a:rPr lang="tr-TR" sz="1600" b="1" dirty="0">
                <a:latin typeface="Garamond" panose="02020404030301010803" pitchFamily="18" charset="0"/>
              </a:rPr>
              <a:t> caninin (</a:t>
            </a:r>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kanin</a:t>
            </a:r>
            <a:r>
              <a:rPr lang="tr-TR" sz="1600" b="1" dirty="0">
                <a:latin typeface="Garamond" panose="02020404030301010803" pitchFamily="18" charset="0"/>
              </a:rPr>
              <a:t>): </a:t>
            </a:r>
            <a:r>
              <a:rPr lang="tr-TR" sz="1600" dirty="0" err="1">
                <a:latin typeface="Garamond" panose="02020404030301010803" pitchFamily="18" charset="0"/>
              </a:rPr>
              <a:t>Kanin</a:t>
            </a:r>
            <a:r>
              <a:rPr lang="tr-TR" sz="1600" dirty="0">
                <a:latin typeface="Garamond" panose="02020404030301010803" pitchFamily="18" charset="0"/>
              </a:rPr>
              <a:t> dişler. Köpek dişleri.</a:t>
            </a:r>
          </a:p>
          <a:p>
            <a:pPr marL="0" indent="0">
              <a:buNone/>
            </a:pPr>
            <a:endParaRPr lang="tr-TR" sz="1600" dirty="0">
              <a:latin typeface="Garamond" panose="02020404030301010803" pitchFamily="18" charset="0"/>
            </a:endParaRPr>
          </a:p>
          <a:p>
            <a:pPr marL="0" indent="0">
              <a:buNone/>
            </a:pPr>
            <a:endParaRPr lang="tr-TR" sz="1600" dirty="0">
              <a:latin typeface="Garamond" panose="02020404030301010803" pitchFamily="18" charset="0"/>
            </a:endParaRP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premolaris</a:t>
            </a:r>
            <a:r>
              <a:rPr lang="tr-TR" sz="1600" b="1" dirty="0">
                <a:latin typeface="Garamond" panose="02020404030301010803" pitchFamily="18" charset="0"/>
              </a:rPr>
              <a:t> (</a:t>
            </a:r>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premolaris</a:t>
            </a:r>
            <a:r>
              <a:rPr lang="tr-TR" sz="1600" b="1" dirty="0">
                <a:latin typeface="Garamond" panose="02020404030301010803" pitchFamily="18" charset="0"/>
              </a:rPr>
              <a:t>) : </a:t>
            </a:r>
            <a:r>
              <a:rPr lang="tr-TR" sz="1600" dirty="0" err="1">
                <a:latin typeface="Garamond" panose="02020404030301010803" pitchFamily="18" charset="0"/>
              </a:rPr>
              <a:t>Premolar</a:t>
            </a:r>
            <a:r>
              <a:rPr lang="tr-TR" sz="1600" dirty="0">
                <a:latin typeface="Garamond" panose="02020404030301010803" pitchFamily="18" charset="0"/>
              </a:rPr>
              <a:t> dişler. Ön azı dişleri.</a:t>
            </a:r>
          </a:p>
          <a:p>
            <a:pPr marL="0" indent="0">
              <a:buNone/>
            </a:pPr>
            <a:endParaRPr lang="tr-TR" sz="1600" dirty="0">
              <a:latin typeface="Garamond" panose="02020404030301010803" pitchFamily="18" charset="0"/>
            </a:endParaRPr>
          </a:p>
          <a:p>
            <a:pPr marL="0" indent="0">
              <a:buNone/>
            </a:pPr>
            <a:endParaRPr lang="tr-TR" sz="1600" dirty="0">
              <a:latin typeface="Garamond" panose="02020404030301010803" pitchFamily="18" charset="0"/>
            </a:endParaRP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molaris</a:t>
            </a:r>
            <a:r>
              <a:rPr lang="tr-TR" sz="1600" b="1" dirty="0">
                <a:latin typeface="Garamond" panose="02020404030301010803" pitchFamily="18" charset="0"/>
              </a:rPr>
              <a:t> (</a:t>
            </a:r>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molaris</a:t>
            </a:r>
            <a:r>
              <a:rPr lang="tr-TR" sz="1600" b="1" dirty="0">
                <a:latin typeface="Garamond" panose="02020404030301010803" pitchFamily="18" charset="0"/>
              </a:rPr>
              <a:t>) : </a:t>
            </a:r>
            <a:r>
              <a:rPr lang="tr-TR" sz="1600" dirty="0" err="1">
                <a:latin typeface="Garamond" panose="02020404030301010803" pitchFamily="18" charset="0"/>
              </a:rPr>
              <a:t>Molar</a:t>
            </a:r>
            <a:r>
              <a:rPr lang="tr-TR" sz="1600" dirty="0">
                <a:latin typeface="Garamond" panose="02020404030301010803" pitchFamily="18" charset="0"/>
              </a:rPr>
              <a:t> dişler. Azı dişleri.</a:t>
            </a:r>
          </a:p>
          <a:p>
            <a:pPr marL="0" indent="0">
              <a:buNone/>
            </a:pPr>
            <a:r>
              <a:rPr lang="tr-TR" sz="1600" dirty="0">
                <a:latin typeface="Garamond" panose="02020404030301010803" pitchFamily="18" charset="0"/>
              </a:rPr>
              <a:t>                                                                                                                                                                                                   (12)</a:t>
            </a:r>
          </a:p>
        </p:txBody>
      </p:sp>
      <p:pic>
        <p:nvPicPr>
          <p:cNvPr id="5" name="Resim 4">
            <a:extLst>
              <a:ext uri="{FF2B5EF4-FFF2-40B4-BE49-F238E27FC236}">
                <a16:creationId xmlns:a16="http://schemas.microsoft.com/office/drawing/2014/main" xmlns="" id="{A3E70025-11EF-412D-AF52-A9EDE45FF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916" y="1063705"/>
            <a:ext cx="1613101" cy="1448002"/>
          </a:xfrm>
          <a:prstGeom prst="rect">
            <a:avLst/>
          </a:prstGeom>
        </p:spPr>
      </p:pic>
      <p:pic>
        <p:nvPicPr>
          <p:cNvPr id="7" name="Resim 6">
            <a:extLst>
              <a:ext uri="{FF2B5EF4-FFF2-40B4-BE49-F238E27FC236}">
                <a16:creationId xmlns:a16="http://schemas.microsoft.com/office/drawing/2014/main" xmlns="" id="{230F8BDA-8802-4AC3-B7FF-694CAD028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937" y="3153726"/>
            <a:ext cx="5143018" cy="3150320"/>
          </a:xfrm>
          <a:prstGeom prst="rect">
            <a:avLst/>
          </a:prstGeom>
        </p:spPr>
      </p:pic>
      <p:sp>
        <p:nvSpPr>
          <p:cNvPr id="4" name="Sağ Ok 3"/>
          <p:cNvSpPr/>
          <p:nvPr/>
        </p:nvSpPr>
        <p:spPr>
          <a:xfrm rot="10800000">
            <a:off x="6822081" y="1148768"/>
            <a:ext cx="1179871" cy="15731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6561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Anatomik Terimler</a:t>
            </a:r>
          </a:p>
        </p:txBody>
      </p:sp>
      <p:sp>
        <p:nvSpPr>
          <p:cNvPr id="3" name="İçerik Yer Tutucusu 2"/>
          <p:cNvSpPr>
            <a:spLocks noGrp="1"/>
          </p:cNvSpPr>
          <p:nvPr>
            <p:ph idx="1"/>
          </p:nvPr>
        </p:nvSpPr>
        <p:spPr>
          <a:xfrm>
            <a:off x="544689" y="1690688"/>
            <a:ext cx="7210778" cy="5032375"/>
          </a:xfrm>
        </p:spPr>
        <p:txBody>
          <a:bodyPr>
            <a:normAutofit fontScale="92500"/>
          </a:bodyPr>
          <a:lstStyle/>
          <a:p>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desidua</a:t>
            </a:r>
            <a:r>
              <a:rPr lang="tr-TR" sz="1600" b="1" dirty="0">
                <a:latin typeface="Garamond" panose="02020404030301010803" pitchFamily="18" charset="0"/>
              </a:rPr>
              <a:t> (</a:t>
            </a:r>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desidua</a:t>
            </a:r>
            <a:r>
              <a:rPr lang="tr-TR" sz="1600" b="1" dirty="0">
                <a:latin typeface="Garamond" panose="02020404030301010803" pitchFamily="18" charset="0"/>
              </a:rPr>
              <a:t>) : </a:t>
            </a:r>
            <a:r>
              <a:rPr lang="tr-TR" sz="1600" dirty="0" err="1">
                <a:latin typeface="Garamond" panose="02020404030301010803" pitchFamily="18" charset="0"/>
              </a:rPr>
              <a:t>Desidual</a:t>
            </a:r>
            <a:r>
              <a:rPr lang="tr-TR" sz="1600" dirty="0">
                <a:latin typeface="Garamond" panose="02020404030301010803" pitchFamily="18" charset="0"/>
              </a:rPr>
              <a:t> dişler. Süt dişleri. 20 diş.</a:t>
            </a:r>
          </a:p>
          <a:p>
            <a:pPr marL="0" indent="0">
              <a:buNone/>
            </a:pPr>
            <a:r>
              <a:rPr lang="tr-TR" sz="1600" dirty="0">
                <a:latin typeface="Garamond" panose="02020404030301010803" pitchFamily="18" charset="0"/>
              </a:rPr>
              <a:t>                                                                                                  </a:t>
            </a:r>
          </a:p>
          <a:p>
            <a:pPr marL="0" indent="0">
              <a:buNone/>
            </a:pPr>
            <a:r>
              <a:rPr lang="tr-TR" sz="1600" dirty="0">
                <a:latin typeface="Garamond" panose="02020404030301010803" pitchFamily="18" charset="0"/>
              </a:rPr>
              <a:t>                                                                                                                           (13)</a:t>
            </a:r>
          </a:p>
          <a:p>
            <a:endParaRPr lang="tr-TR" sz="1600" dirty="0">
              <a:latin typeface="Garamond" panose="02020404030301010803" pitchFamily="18" charset="0"/>
            </a:endParaRPr>
          </a:p>
          <a:p>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permanentes</a:t>
            </a:r>
            <a:r>
              <a:rPr lang="tr-TR" sz="1600" b="1" dirty="0">
                <a:latin typeface="Garamond" panose="02020404030301010803" pitchFamily="18" charset="0"/>
              </a:rPr>
              <a:t> (</a:t>
            </a:r>
            <a:r>
              <a:rPr lang="tr-TR" sz="1600" b="1" dirty="0" err="1">
                <a:latin typeface="Garamond" panose="02020404030301010803" pitchFamily="18" charset="0"/>
              </a:rPr>
              <a:t>Dentes</a:t>
            </a:r>
            <a:r>
              <a:rPr lang="tr-TR" sz="1600" b="1" dirty="0">
                <a:latin typeface="Garamond" panose="02020404030301010803" pitchFamily="18" charset="0"/>
              </a:rPr>
              <a:t> </a:t>
            </a:r>
            <a:r>
              <a:rPr lang="tr-TR" sz="1600" b="1" dirty="0" err="1">
                <a:latin typeface="Garamond" panose="02020404030301010803" pitchFamily="18" charset="0"/>
              </a:rPr>
              <a:t>permanentes</a:t>
            </a:r>
            <a:r>
              <a:rPr lang="tr-TR" sz="1600" b="1" dirty="0">
                <a:latin typeface="Garamond" panose="02020404030301010803" pitchFamily="18" charset="0"/>
              </a:rPr>
              <a:t>) : </a:t>
            </a:r>
            <a:r>
              <a:rPr lang="tr-TR" sz="1600" dirty="0" err="1">
                <a:latin typeface="Garamond" panose="02020404030301010803" pitchFamily="18" charset="0"/>
              </a:rPr>
              <a:t>Permanent</a:t>
            </a:r>
            <a:r>
              <a:rPr lang="tr-TR" sz="1600" dirty="0">
                <a:latin typeface="Garamond" panose="02020404030301010803" pitchFamily="18" charset="0"/>
              </a:rPr>
              <a:t> dişler. Kalıcı dişler. 32 diş.</a:t>
            </a:r>
          </a:p>
          <a:p>
            <a:pPr marL="0" indent="0">
              <a:buNone/>
            </a:pPr>
            <a:endParaRPr lang="tr-TR" sz="1600" dirty="0">
              <a:latin typeface="Garamond" panose="02020404030301010803" pitchFamily="18" charset="0"/>
            </a:endParaRPr>
          </a:p>
          <a:p>
            <a:pPr marL="0" indent="0">
              <a:buNone/>
            </a:pPr>
            <a:r>
              <a:rPr lang="tr-TR" sz="1600" dirty="0">
                <a:latin typeface="Garamond" panose="02020404030301010803" pitchFamily="18" charset="0"/>
              </a:rPr>
              <a:t>                                                                                                                                 (14)</a:t>
            </a:r>
          </a:p>
          <a:p>
            <a:r>
              <a:rPr lang="tr-TR" sz="1600" b="1" dirty="0" err="1">
                <a:latin typeface="Garamond" panose="02020404030301010803" pitchFamily="18" charset="0"/>
              </a:rPr>
              <a:t>Lingua</a:t>
            </a:r>
            <a:r>
              <a:rPr lang="tr-TR" sz="1600" b="1" dirty="0">
                <a:latin typeface="Garamond" panose="02020404030301010803" pitchFamily="18" charset="0"/>
              </a:rPr>
              <a:t> (</a:t>
            </a:r>
            <a:r>
              <a:rPr lang="tr-TR" sz="1600" b="1" dirty="0" err="1">
                <a:latin typeface="Garamond" panose="02020404030301010803" pitchFamily="18" charset="0"/>
              </a:rPr>
              <a:t>Lingua</a:t>
            </a:r>
            <a:r>
              <a:rPr lang="tr-TR" sz="1600" b="1" dirty="0">
                <a:latin typeface="Garamond" panose="02020404030301010803" pitchFamily="18" charset="0"/>
              </a:rPr>
              <a:t>) : </a:t>
            </a:r>
            <a:r>
              <a:rPr lang="tr-TR" sz="1600" dirty="0">
                <a:latin typeface="Garamond" panose="02020404030301010803" pitchFamily="18" charset="0"/>
              </a:rPr>
              <a:t>Dil</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Glossa</a:t>
            </a:r>
            <a:r>
              <a:rPr lang="tr-TR" sz="1600" b="1" dirty="0">
                <a:latin typeface="Garamond" panose="02020404030301010803" pitchFamily="18" charset="0"/>
              </a:rPr>
              <a:t> (</a:t>
            </a:r>
            <a:r>
              <a:rPr lang="tr-TR" sz="1600" b="1" dirty="0" err="1">
                <a:latin typeface="Garamond" panose="02020404030301010803" pitchFamily="18" charset="0"/>
              </a:rPr>
              <a:t>Glossa</a:t>
            </a:r>
            <a:r>
              <a:rPr lang="tr-TR" sz="1600" b="1" dirty="0">
                <a:latin typeface="Garamond" panose="02020404030301010803" pitchFamily="18" charset="0"/>
              </a:rPr>
              <a:t>) :</a:t>
            </a:r>
            <a:r>
              <a:rPr lang="tr-TR" sz="1600" dirty="0">
                <a:latin typeface="Garamond" panose="02020404030301010803" pitchFamily="18" charset="0"/>
              </a:rPr>
              <a:t> Dil</a:t>
            </a:r>
          </a:p>
          <a:p>
            <a:pPr marL="0" indent="0">
              <a:buNone/>
            </a:pPr>
            <a:r>
              <a:rPr lang="tr-TR" sz="1600" dirty="0">
                <a:latin typeface="Garamond" panose="02020404030301010803" pitchFamily="18" charset="0"/>
              </a:rPr>
              <a:t>                                           (15)</a:t>
            </a:r>
          </a:p>
          <a:p>
            <a:endParaRPr lang="tr-TR" sz="1600" dirty="0">
              <a:latin typeface="Garamond" panose="02020404030301010803" pitchFamily="18" charset="0"/>
            </a:endParaRPr>
          </a:p>
          <a:p>
            <a:r>
              <a:rPr lang="tr-TR" sz="1600" b="1" dirty="0" err="1">
                <a:latin typeface="Garamond" panose="02020404030301010803" pitchFamily="18" charset="0"/>
              </a:rPr>
              <a:t>Frenulum</a:t>
            </a:r>
            <a:r>
              <a:rPr lang="tr-TR" sz="1600" b="1" dirty="0">
                <a:latin typeface="Garamond" panose="02020404030301010803" pitchFamily="18" charset="0"/>
              </a:rPr>
              <a:t> </a:t>
            </a:r>
            <a:r>
              <a:rPr lang="tr-TR" sz="1600" b="1" dirty="0" err="1">
                <a:latin typeface="Garamond" panose="02020404030301010803" pitchFamily="18" charset="0"/>
              </a:rPr>
              <a:t>linguae</a:t>
            </a:r>
            <a:r>
              <a:rPr lang="tr-TR" sz="1600" b="1" dirty="0">
                <a:latin typeface="Garamond" panose="02020404030301010803" pitchFamily="18" charset="0"/>
              </a:rPr>
              <a:t> (</a:t>
            </a:r>
            <a:r>
              <a:rPr lang="tr-TR" sz="1600" b="1" dirty="0" err="1">
                <a:latin typeface="Garamond" panose="02020404030301010803" pitchFamily="18" charset="0"/>
              </a:rPr>
              <a:t>Frenulum</a:t>
            </a:r>
            <a:r>
              <a:rPr lang="tr-TR" sz="1600" b="1" dirty="0">
                <a:latin typeface="Garamond" panose="02020404030301010803" pitchFamily="18" charset="0"/>
              </a:rPr>
              <a:t> </a:t>
            </a:r>
            <a:r>
              <a:rPr lang="tr-TR" sz="1600" b="1" dirty="0" err="1">
                <a:latin typeface="Garamond" panose="02020404030301010803" pitchFamily="18" charset="0"/>
              </a:rPr>
              <a:t>lingua</a:t>
            </a:r>
            <a:r>
              <a:rPr lang="tr-TR" sz="1600" b="1" dirty="0">
                <a:latin typeface="Garamond" panose="02020404030301010803" pitchFamily="18" charset="0"/>
              </a:rPr>
              <a:t>) : </a:t>
            </a:r>
            <a:r>
              <a:rPr lang="tr-TR" sz="1600" dirty="0">
                <a:latin typeface="Garamond" panose="02020404030301010803" pitchFamily="18" charset="0"/>
              </a:rPr>
              <a:t>Dili ağız tabanına bağlayan mukoza kıvrımından oluşmuş bağ.                                                                                                                    (16)</a:t>
            </a:r>
          </a:p>
        </p:txBody>
      </p:sp>
      <p:pic>
        <p:nvPicPr>
          <p:cNvPr id="5" name="Resim 4">
            <a:extLst>
              <a:ext uri="{FF2B5EF4-FFF2-40B4-BE49-F238E27FC236}">
                <a16:creationId xmlns:a16="http://schemas.microsoft.com/office/drawing/2014/main" xmlns="" id="{FAFD2194-98FE-45D0-8927-1860AF37C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352" y="925689"/>
            <a:ext cx="3335392" cy="1715911"/>
          </a:xfrm>
          <a:prstGeom prst="rect">
            <a:avLst/>
          </a:prstGeom>
        </p:spPr>
      </p:pic>
      <p:pic>
        <p:nvPicPr>
          <p:cNvPr id="7" name="Resim 6">
            <a:extLst>
              <a:ext uri="{FF2B5EF4-FFF2-40B4-BE49-F238E27FC236}">
                <a16:creationId xmlns:a16="http://schemas.microsoft.com/office/drawing/2014/main" xmlns="" id="{083A0371-D123-48B5-B5B1-250D1DFF7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00" y="2722323"/>
            <a:ext cx="3736621" cy="1860966"/>
          </a:xfrm>
          <a:prstGeom prst="rect">
            <a:avLst/>
          </a:prstGeom>
        </p:spPr>
      </p:pic>
      <p:pic>
        <p:nvPicPr>
          <p:cNvPr id="9" name="Resim 8">
            <a:extLst>
              <a:ext uri="{FF2B5EF4-FFF2-40B4-BE49-F238E27FC236}">
                <a16:creationId xmlns:a16="http://schemas.microsoft.com/office/drawing/2014/main" xmlns="" id="{0A1551D0-AEC5-4AF9-8959-EEA50BBFE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6942" y="4391378"/>
            <a:ext cx="4133850" cy="1190448"/>
          </a:xfrm>
          <a:prstGeom prst="rect">
            <a:avLst/>
          </a:prstGeom>
        </p:spPr>
      </p:pic>
      <p:pic>
        <p:nvPicPr>
          <p:cNvPr id="11" name="Resim 10">
            <a:extLst>
              <a:ext uri="{FF2B5EF4-FFF2-40B4-BE49-F238E27FC236}">
                <a16:creationId xmlns:a16="http://schemas.microsoft.com/office/drawing/2014/main" xmlns="" id="{192CEC0E-42FB-4CC6-A705-B8F326F41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1570" y="5010150"/>
            <a:ext cx="2466975" cy="1847850"/>
          </a:xfrm>
          <a:prstGeom prst="rect">
            <a:avLst/>
          </a:prstGeom>
        </p:spPr>
      </p:pic>
    </p:spTree>
    <p:extLst>
      <p:ext uri="{BB962C8B-B14F-4D97-AF65-F5344CB8AC3E}">
        <p14:creationId xmlns:p14="http://schemas.microsoft.com/office/powerpoint/2010/main" val="426813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Anatomik Terimler</a:t>
            </a:r>
          </a:p>
        </p:txBody>
      </p:sp>
      <p:sp>
        <p:nvSpPr>
          <p:cNvPr id="3" name="İçerik Yer Tutucusu 2"/>
          <p:cNvSpPr>
            <a:spLocks noGrp="1"/>
          </p:cNvSpPr>
          <p:nvPr>
            <p:ph idx="1"/>
          </p:nvPr>
        </p:nvSpPr>
        <p:spPr>
          <a:xfrm>
            <a:off x="838200" y="1690688"/>
            <a:ext cx="7936796" cy="5167311"/>
          </a:xfrm>
        </p:spPr>
        <p:txBody>
          <a:bodyPr>
            <a:normAutofit/>
          </a:bodyPr>
          <a:lstStyle/>
          <a:p>
            <a:r>
              <a:rPr lang="tr-TR" sz="1600" b="1" dirty="0" err="1">
                <a:latin typeface="Garamond" panose="02020404030301010803" pitchFamily="18" charset="0"/>
              </a:rPr>
              <a:t>Uvula</a:t>
            </a:r>
            <a:r>
              <a:rPr lang="tr-TR" sz="1600" b="1" dirty="0">
                <a:latin typeface="Garamond" panose="02020404030301010803" pitchFamily="18" charset="0"/>
              </a:rPr>
              <a:t> (</a:t>
            </a:r>
            <a:r>
              <a:rPr lang="tr-TR" sz="1600" b="1" dirty="0" err="1">
                <a:latin typeface="Garamond" panose="02020404030301010803" pitchFamily="18" charset="0"/>
              </a:rPr>
              <a:t>Uvula</a:t>
            </a:r>
            <a:r>
              <a:rPr lang="tr-TR" sz="1600" b="1" dirty="0">
                <a:latin typeface="Garamond" panose="02020404030301010803" pitchFamily="18" charset="0"/>
              </a:rPr>
              <a:t>) : </a:t>
            </a:r>
            <a:r>
              <a:rPr lang="tr-TR" sz="1600" dirty="0">
                <a:latin typeface="Garamond" panose="02020404030301010803" pitchFamily="18" charset="0"/>
              </a:rPr>
              <a:t>Küçük dil</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Staphyle</a:t>
            </a:r>
            <a:r>
              <a:rPr lang="tr-TR" sz="1600" b="1" dirty="0">
                <a:latin typeface="Garamond" panose="02020404030301010803" pitchFamily="18" charset="0"/>
              </a:rPr>
              <a:t> (</a:t>
            </a:r>
            <a:r>
              <a:rPr lang="tr-TR" sz="1600" b="1" dirty="0" err="1">
                <a:latin typeface="Garamond" panose="02020404030301010803" pitchFamily="18" charset="0"/>
              </a:rPr>
              <a:t>Stafil</a:t>
            </a:r>
            <a:r>
              <a:rPr lang="tr-TR" sz="1600" b="1" dirty="0">
                <a:latin typeface="Garamond" panose="02020404030301010803" pitchFamily="18" charset="0"/>
              </a:rPr>
              <a:t>) : </a:t>
            </a:r>
            <a:r>
              <a:rPr lang="tr-TR" sz="1600" dirty="0">
                <a:latin typeface="Garamond" panose="02020404030301010803" pitchFamily="18" charset="0"/>
              </a:rPr>
              <a:t>Küçük dil</a:t>
            </a:r>
          </a:p>
          <a:p>
            <a:pPr marL="0" indent="0">
              <a:buNone/>
            </a:pPr>
            <a:r>
              <a:rPr lang="tr-TR" sz="1600" dirty="0">
                <a:latin typeface="Garamond" panose="02020404030301010803" pitchFamily="18" charset="0"/>
              </a:rPr>
              <a:t>                                                                                                                            (17)</a:t>
            </a:r>
          </a:p>
          <a:p>
            <a:endParaRPr lang="tr-TR" sz="1600" dirty="0">
              <a:latin typeface="Garamond" panose="02020404030301010803" pitchFamily="18" charset="0"/>
            </a:endParaRPr>
          </a:p>
          <a:p>
            <a:r>
              <a:rPr lang="tr-TR" sz="1600" b="1" dirty="0" err="1">
                <a:latin typeface="Garamond" panose="02020404030301010803" pitchFamily="18" charset="0"/>
              </a:rPr>
              <a:t>Fauces</a:t>
            </a:r>
            <a:r>
              <a:rPr lang="tr-TR" sz="1600" b="1" dirty="0">
                <a:latin typeface="Garamond" panose="02020404030301010803" pitchFamily="18" charset="0"/>
              </a:rPr>
              <a:t> (</a:t>
            </a:r>
            <a:r>
              <a:rPr lang="tr-TR" sz="1600" b="1" dirty="0" err="1">
                <a:latin typeface="Garamond" panose="02020404030301010803" pitchFamily="18" charset="0"/>
              </a:rPr>
              <a:t>Favses</a:t>
            </a:r>
            <a:r>
              <a:rPr lang="tr-TR" sz="1600" b="1" dirty="0">
                <a:latin typeface="Garamond" panose="02020404030301010803" pitchFamily="18" charset="0"/>
              </a:rPr>
              <a:t>) : </a:t>
            </a:r>
            <a:r>
              <a:rPr lang="tr-TR" sz="1600" dirty="0">
                <a:latin typeface="Garamond" panose="02020404030301010803" pitchFamily="18" charset="0"/>
              </a:rPr>
              <a:t>Boğaz</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Tonsilla</a:t>
            </a:r>
            <a:r>
              <a:rPr lang="tr-TR" sz="1600" b="1" dirty="0">
                <a:latin typeface="Garamond" panose="02020404030301010803" pitchFamily="18" charset="0"/>
              </a:rPr>
              <a:t> </a:t>
            </a:r>
            <a:r>
              <a:rPr lang="tr-TR" sz="1600" b="1" dirty="0" err="1">
                <a:latin typeface="Garamond" panose="02020404030301010803" pitchFamily="18" charset="0"/>
              </a:rPr>
              <a:t>pharyengealis</a:t>
            </a:r>
            <a:r>
              <a:rPr lang="tr-TR" sz="1600" b="1" dirty="0">
                <a:latin typeface="Garamond" panose="02020404030301010803" pitchFamily="18" charset="0"/>
              </a:rPr>
              <a:t> (</a:t>
            </a:r>
            <a:r>
              <a:rPr lang="tr-TR" sz="1600" b="1" dirty="0" err="1">
                <a:latin typeface="Garamond" panose="02020404030301010803" pitchFamily="18" charset="0"/>
              </a:rPr>
              <a:t>Tonsilla</a:t>
            </a:r>
            <a:r>
              <a:rPr lang="tr-TR" sz="1600" b="1" dirty="0">
                <a:latin typeface="Garamond" panose="02020404030301010803" pitchFamily="18" charset="0"/>
              </a:rPr>
              <a:t> </a:t>
            </a:r>
            <a:r>
              <a:rPr lang="tr-TR" sz="1600" b="1" dirty="0" err="1">
                <a:latin typeface="Garamond" panose="02020404030301010803" pitchFamily="18" charset="0"/>
              </a:rPr>
              <a:t>faringealis</a:t>
            </a:r>
            <a:r>
              <a:rPr lang="tr-TR" sz="1600" b="1" dirty="0">
                <a:latin typeface="Garamond" panose="02020404030301010803" pitchFamily="18" charset="0"/>
              </a:rPr>
              <a:t>) : </a:t>
            </a:r>
            <a:r>
              <a:rPr lang="tr-TR" sz="1600" dirty="0" err="1">
                <a:latin typeface="Garamond" panose="02020404030301010803" pitchFamily="18" charset="0"/>
              </a:rPr>
              <a:t>Faringeal</a:t>
            </a:r>
            <a:r>
              <a:rPr lang="tr-TR" sz="1600" dirty="0">
                <a:latin typeface="Garamond" panose="02020404030301010803" pitchFamily="18" charset="0"/>
              </a:rPr>
              <a:t> bademcikler, </a:t>
            </a:r>
            <a:r>
              <a:rPr lang="tr-TR" sz="1600" b="1" dirty="0" err="1">
                <a:latin typeface="Garamond" panose="02020404030301010803" pitchFamily="18" charset="0"/>
              </a:rPr>
              <a:t>adenoid</a:t>
            </a:r>
            <a:r>
              <a:rPr lang="tr-TR" sz="1600" b="1" dirty="0">
                <a:latin typeface="Garamond" panose="02020404030301010803" pitchFamily="18" charset="0"/>
              </a:rPr>
              <a:t>: </a:t>
            </a:r>
            <a:r>
              <a:rPr lang="tr-TR" sz="1600" dirty="0">
                <a:latin typeface="Garamond" panose="02020404030301010803" pitchFamily="18" charset="0"/>
              </a:rPr>
              <a:t>yutak duvarında mukoza katmanında bulunan bademciklerdir.</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Pharynx</a:t>
            </a:r>
            <a:r>
              <a:rPr lang="tr-TR" sz="1600" b="1" dirty="0">
                <a:latin typeface="Garamond" panose="02020404030301010803" pitchFamily="18" charset="0"/>
              </a:rPr>
              <a:t> (</a:t>
            </a:r>
            <a:r>
              <a:rPr lang="tr-TR" sz="1600" b="1" dirty="0" err="1">
                <a:latin typeface="Garamond" panose="02020404030301010803" pitchFamily="18" charset="0"/>
              </a:rPr>
              <a:t>Farinks</a:t>
            </a:r>
            <a:r>
              <a:rPr lang="tr-TR" sz="1600" b="1" dirty="0">
                <a:latin typeface="Garamond" panose="02020404030301010803" pitchFamily="18" charset="0"/>
              </a:rPr>
              <a:t>) : </a:t>
            </a:r>
            <a:r>
              <a:rPr lang="tr-TR" sz="1600" dirty="0">
                <a:latin typeface="Garamond" panose="02020404030301010803" pitchFamily="18" charset="0"/>
              </a:rPr>
              <a:t>yutak. Ağız boşluğu ile yemek borusu arasında kalan sindirim borusu parçası.                                                                                                                                  (18)</a:t>
            </a:r>
          </a:p>
        </p:txBody>
      </p:sp>
      <p:pic>
        <p:nvPicPr>
          <p:cNvPr id="5" name="Resim 4">
            <a:extLst>
              <a:ext uri="{FF2B5EF4-FFF2-40B4-BE49-F238E27FC236}">
                <a16:creationId xmlns:a16="http://schemas.microsoft.com/office/drawing/2014/main" xmlns="" id="{3B98C737-9E53-40BC-BDD4-B538A889E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754" y="1487050"/>
            <a:ext cx="3240264" cy="1941226"/>
          </a:xfrm>
          <a:prstGeom prst="rect">
            <a:avLst/>
          </a:prstGeom>
        </p:spPr>
      </p:pic>
      <p:pic>
        <p:nvPicPr>
          <p:cNvPr id="7" name="Resim 6">
            <a:extLst>
              <a:ext uri="{FF2B5EF4-FFF2-40B4-BE49-F238E27FC236}">
                <a16:creationId xmlns:a16="http://schemas.microsoft.com/office/drawing/2014/main" xmlns="" id="{2B4039BA-2E6B-4EF8-98C9-309EC3EB0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995" y="3589867"/>
            <a:ext cx="2876550" cy="3268133"/>
          </a:xfrm>
          <a:prstGeom prst="rect">
            <a:avLst/>
          </a:prstGeom>
        </p:spPr>
      </p:pic>
      <p:sp>
        <p:nvSpPr>
          <p:cNvPr id="4" name="Sağ Ok 3"/>
          <p:cNvSpPr/>
          <p:nvPr/>
        </p:nvSpPr>
        <p:spPr>
          <a:xfrm rot="10960915">
            <a:off x="5437239" y="2500488"/>
            <a:ext cx="1317522" cy="1179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10800000">
            <a:off x="10001876" y="6105832"/>
            <a:ext cx="931594" cy="12781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6352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Anatomik Terimler</a:t>
            </a:r>
            <a:r>
              <a:rPr lang="tr-TR" dirty="0"/>
              <a:t/>
            </a:r>
            <a:br>
              <a:rPr lang="tr-TR" dirty="0"/>
            </a:br>
            <a:endParaRPr lang="tr-TR" dirty="0"/>
          </a:p>
        </p:txBody>
      </p:sp>
      <p:sp>
        <p:nvSpPr>
          <p:cNvPr id="3" name="İçerik Yer Tutucusu 2"/>
          <p:cNvSpPr>
            <a:spLocks noGrp="1"/>
          </p:cNvSpPr>
          <p:nvPr>
            <p:ph idx="1"/>
          </p:nvPr>
        </p:nvSpPr>
        <p:spPr>
          <a:xfrm>
            <a:off x="513735" y="1514168"/>
            <a:ext cx="7561006" cy="5112774"/>
          </a:xfrm>
        </p:spPr>
        <p:txBody>
          <a:bodyPr>
            <a:normAutofit/>
          </a:bodyPr>
          <a:lstStyle/>
          <a:p>
            <a:r>
              <a:rPr lang="tr-TR" sz="1600" b="1" dirty="0" err="1">
                <a:latin typeface="Garamond" panose="02020404030301010803" pitchFamily="18" charset="0"/>
              </a:rPr>
              <a:t>Oesophagus</a:t>
            </a:r>
            <a:r>
              <a:rPr lang="tr-TR" sz="1600" b="1" dirty="0">
                <a:latin typeface="Garamond" panose="02020404030301010803" pitchFamily="18" charset="0"/>
              </a:rPr>
              <a:t> (</a:t>
            </a:r>
            <a:r>
              <a:rPr lang="tr-TR" sz="1600" b="1" dirty="0" err="1">
                <a:latin typeface="Garamond" panose="02020404030301010803" pitchFamily="18" charset="0"/>
              </a:rPr>
              <a:t>Özofagus</a:t>
            </a:r>
            <a:r>
              <a:rPr lang="tr-TR" sz="1600" b="1" dirty="0">
                <a:latin typeface="Garamond" panose="02020404030301010803" pitchFamily="18" charset="0"/>
              </a:rPr>
              <a:t>) : </a:t>
            </a:r>
            <a:r>
              <a:rPr lang="tr-TR" sz="1600" dirty="0">
                <a:latin typeface="Garamond" panose="02020404030301010803" pitchFamily="18" charset="0"/>
              </a:rPr>
              <a:t>Yemek borusu. Yutak ile mide arasında uzanan boru gibi olan bölüm.</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Gaster</a:t>
            </a:r>
            <a:r>
              <a:rPr lang="tr-TR" sz="1600" b="1" dirty="0">
                <a:latin typeface="Garamond" panose="02020404030301010803" pitchFamily="18" charset="0"/>
              </a:rPr>
              <a:t> (</a:t>
            </a:r>
            <a:r>
              <a:rPr lang="tr-TR" sz="1600" b="1" dirty="0" err="1">
                <a:latin typeface="Garamond" panose="02020404030301010803" pitchFamily="18" charset="0"/>
              </a:rPr>
              <a:t>Gaster</a:t>
            </a:r>
            <a:r>
              <a:rPr lang="tr-TR" sz="1600" b="1" dirty="0">
                <a:latin typeface="Garamond" panose="02020404030301010803" pitchFamily="18" charset="0"/>
              </a:rPr>
              <a:t>) : </a:t>
            </a:r>
            <a:r>
              <a:rPr lang="tr-TR" sz="1600" dirty="0">
                <a:latin typeface="Garamond" panose="02020404030301010803" pitchFamily="18" charset="0"/>
              </a:rPr>
              <a:t>Mide</a:t>
            </a:r>
          </a:p>
          <a:p>
            <a:endParaRPr lang="tr-TR" sz="1600" dirty="0">
              <a:latin typeface="Garamond" panose="02020404030301010803" pitchFamily="18" charset="0"/>
            </a:endParaRPr>
          </a:p>
          <a:p>
            <a:pPr marL="0" indent="0">
              <a:buNone/>
            </a:pPr>
            <a:r>
              <a:rPr lang="tr-TR" sz="1600" dirty="0">
                <a:latin typeface="Garamond" panose="02020404030301010803" pitchFamily="18" charset="0"/>
              </a:rPr>
              <a:t>                                                                                                                              (19)</a:t>
            </a:r>
          </a:p>
          <a:p>
            <a:r>
              <a:rPr lang="tr-TR" sz="1600" b="1" dirty="0" err="1">
                <a:latin typeface="Garamond" panose="02020404030301010803" pitchFamily="18" charset="0"/>
              </a:rPr>
              <a:t>Ventriculus</a:t>
            </a:r>
            <a:r>
              <a:rPr lang="tr-TR" sz="1600" b="1" dirty="0">
                <a:latin typeface="Garamond" panose="02020404030301010803" pitchFamily="18" charset="0"/>
              </a:rPr>
              <a:t> (</a:t>
            </a:r>
            <a:r>
              <a:rPr lang="tr-TR" sz="1600" b="1" dirty="0" err="1">
                <a:latin typeface="Garamond" panose="02020404030301010803" pitchFamily="18" charset="0"/>
              </a:rPr>
              <a:t>Ventrikulus</a:t>
            </a:r>
            <a:r>
              <a:rPr lang="tr-TR" sz="1600" b="1" dirty="0">
                <a:latin typeface="Garamond" panose="02020404030301010803" pitchFamily="18" charset="0"/>
              </a:rPr>
              <a:t>) : </a:t>
            </a:r>
            <a:r>
              <a:rPr lang="tr-TR" sz="1600" dirty="0">
                <a:latin typeface="Garamond" panose="02020404030301010803" pitchFamily="18" charset="0"/>
              </a:rPr>
              <a:t>Mide</a:t>
            </a:r>
          </a:p>
          <a:p>
            <a:pPr marL="0" indent="0">
              <a:buNone/>
            </a:pPr>
            <a:endParaRPr lang="tr-TR" sz="1600" dirty="0">
              <a:latin typeface="Garamond" panose="02020404030301010803" pitchFamily="18" charset="0"/>
            </a:endParaRPr>
          </a:p>
          <a:p>
            <a:pPr marL="0" indent="0">
              <a:buNone/>
            </a:pPr>
            <a:r>
              <a:rPr lang="tr-TR" sz="1600" b="1" dirty="0">
                <a:latin typeface="Garamond" panose="02020404030301010803" pitchFamily="18" charset="0"/>
              </a:rPr>
              <a:t>                                                                                                                                 (20)</a:t>
            </a:r>
          </a:p>
          <a:p>
            <a:r>
              <a:rPr lang="tr-TR" sz="1600" b="1" dirty="0">
                <a:latin typeface="Garamond" panose="02020404030301010803" pitchFamily="18" charset="0"/>
              </a:rPr>
              <a:t>Pars </a:t>
            </a:r>
            <a:r>
              <a:rPr lang="tr-TR" sz="1600" b="1" dirty="0" err="1">
                <a:latin typeface="Garamond" panose="02020404030301010803" pitchFamily="18" charset="0"/>
              </a:rPr>
              <a:t>cardiaca</a:t>
            </a:r>
            <a:r>
              <a:rPr lang="tr-TR" sz="1600" b="1" dirty="0">
                <a:latin typeface="Garamond" panose="02020404030301010803" pitchFamily="18" charset="0"/>
              </a:rPr>
              <a:t> (Pars kardiyaka) : </a:t>
            </a:r>
            <a:r>
              <a:rPr lang="tr-TR" sz="1600" dirty="0">
                <a:latin typeface="Garamond" panose="02020404030301010803" pitchFamily="18" charset="0"/>
              </a:rPr>
              <a:t>Midenin giriş bölümü.</a:t>
            </a:r>
          </a:p>
          <a:p>
            <a:endParaRPr lang="tr-TR" sz="1600" dirty="0">
              <a:latin typeface="Garamond" panose="02020404030301010803" pitchFamily="18" charset="0"/>
            </a:endParaRPr>
          </a:p>
          <a:p>
            <a:endParaRPr lang="tr-TR" sz="1600" dirty="0">
              <a:latin typeface="Garamond" panose="02020404030301010803" pitchFamily="18" charset="0"/>
            </a:endParaRPr>
          </a:p>
          <a:p>
            <a:r>
              <a:rPr lang="tr-TR" sz="1600" b="1" dirty="0" err="1">
                <a:latin typeface="Garamond" panose="02020404030301010803" pitchFamily="18" charset="0"/>
              </a:rPr>
              <a:t>Fundus</a:t>
            </a:r>
            <a:r>
              <a:rPr lang="tr-TR" sz="1600" b="1" dirty="0">
                <a:latin typeface="Garamond" panose="02020404030301010803" pitchFamily="18" charset="0"/>
              </a:rPr>
              <a:t>:</a:t>
            </a:r>
            <a:r>
              <a:rPr lang="tr-TR" sz="1600" dirty="0">
                <a:latin typeface="Garamond" panose="02020404030301010803" pitchFamily="18" charset="0"/>
              </a:rPr>
              <a:t> Midenin giriş bölümünden sonra gelen kubbe benzeri bölümü.</a:t>
            </a:r>
          </a:p>
          <a:p>
            <a:pPr marL="0" indent="0">
              <a:buNone/>
            </a:pPr>
            <a:r>
              <a:rPr lang="tr-TR" sz="1600" dirty="0">
                <a:latin typeface="Garamond" panose="02020404030301010803" pitchFamily="18" charset="0"/>
              </a:rPr>
              <a:t>                                                                                                                   (21)</a:t>
            </a:r>
          </a:p>
        </p:txBody>
      </p:sp>
      <p:pic>
        <p:nvPicPr>
          <p:cNvPr id="7" name="Resim 6">
            <a:extLst>
              <a:ext uri="{FF2B5EF4-FFF2-40B4-BE49-F238E27FC236}">
                <a16:creationId xmlns:a16="http://schemas.microsoft.com/office/drawing/2014/main" xmlns="" id="{8D918393-BF78-4CCD-8F70-DB9205FAB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647" y="1863289"/>
            <a:ext cx="3207985" cy="2295525"/>
          </a:xfrm>
          <a:prstGeom prst="rect">
            <a:avLst/>
          </a:prstGeom>
        </p:spPr>
      </p:pic>
      <p:pic>
        <p:nvPicPr>
          <p:cNvPr id="5" name="Resim 4">
            <a:extLst>
              <a:ext uri="{FF2B5EF4-FFF2-40B4-BE49-F238E27FC236}">
                <a16:creationId xmlns:a16="http://schemas.microsoft.com/office/drawing/2014/main" xmlns="" id="{5932382D-73E6-41EB-A50F-2B64BDDC7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684" y="3333507"/>
            <a:ext cx="3846368" cy="1474095"/>
          </a:xfrm>
          <a:prstGeom prst="rect">
            <a:avLst/>
          </a:prstGeom>
        </p:spPr>
      </p:pic>
      <p:pic>
        <p:nvPicPr>
          <p:cNvPr id="8" name="Resim 7">
            <a:extLst>
              <a:ext uri="{FF2B5EF4-FFF2-40B4-BE49-F238E27FC236}">
                <a16:creationId xmlns:a16="http://schemas.microsoft.com/office/drawing/2014/main" xmlns="" id="{1C27EE2F-851A-41B2-87F3-6428B3C8D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592" y="5167279"/>
            <a:ext cx="4294208" cy="1538508"/>
          </a:xfrm>
          <a:prstGeom prst="rect">
            <a:avLst/>
          </a:prstGeom>
        </p:spPr>
      </p:pic>
      <p:sp>
        <p:nvSpPr>
          <p:cNvPr id="4" name="Sağ Ok 3"/>
          <p:cNvSpPr/>
          <p:nvPr/>
        </p:nvSpPr>
        <p:spPr>
          <a:xfrm rot="1439346">
            <a:off x="4317072" y="2834564"/>
            <a:ext cx="908053" cy="15609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rot="11448257">
            <a:off x="5388077" y="3807784"/>
            <a:ext cx="780687" cy="19129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6317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Garamond" panose="02020404030301010803" pitchFamily="18" charset="0"/>
              </a:rPr>
              <a:t>Anatomik Terimler</a:t>
            </a:r>
          </a:p>
        </p:txBody>
      </p:sp>
      <p:sp>
        <p:nvSpPr>
          <p:cNvPr id="3" name="İçerik Yer Tutucusu 2"/>
          <p:cNvSpPr>
            <a:spLocks noGrp="1"/>
          </p:cNvSpPr>
          <p:nvPr>
            <p:ph idx="1"/>
          </p:nvPr>
        </p:nvSpPr>
        <p:spPr>
          <a:xfrm>
            <a:off x="838200" y="1828799"/>
            <a:ext cx="7086600" cy="4847303"/>
          </a:xfrm>
        </p:spPr>
        <p:txBody>
          <a:bodyPr>
            <a:normAutofit/>
          </a:bodyPr>
          <a:lstStyle/>
          <a:p>
            <a:pPr marL="0" indent="0">
              <a:buNone/>
            </a:pPr>
            <a:r>
              <a:rPr lang="tr-TR" sz="1600" b="1" dirty="0">
                <a:latin typeface="Garamond" panose="02020404030301010803" pitchFamily="18" charset="0"/>
              </a:rPr>
              <a:t>* </a:t>
            </a:r>
            <a:r>
              <a:rPr lang="tr-TR" sz="1600" b="1" dirty="0" err="1">
                <a:latin typeface="Garamond" panose="02020404030301010803" pitchFamily="18" charset="0"/>
              </a:rPr>
              <a:t>Pylorus</a:t>
            </a:r>
            <a:r>
              <a:rPr lang="tr-TR" sz="1600" b="1" dirty="0">
                <a:latin typeface="Garamond" panose="02020404030301010803" pitchFamily="18" charset="0"/>
              </a:rPr>
              <a:t> (</a:t>
            </a:r>
            <a:r>
              <a:rPr lang="tr-TR" sz="1600" b="1" dirty="0" err="1">
                <a:latin typeface="Garamond" panose="02020404030301010803" pitchFamily="18" charset="0"/>
              </a:rPr>
              <a:t>Pilorus</a:t>
            </a:r>
            <a:r>
              <a:rPr lang="tr-TR" sz="1600" b="1" dirty="0">
                <a:latin typeface="Garamond" panose="02020404030301010803" pitchFamily="18" charset="0"/>
              </a:rPr>
              <a:t>) : </a:t>
            </a:r>
            <a:r>
              <a:rPr lang="tr-TR" sz="1600" dirty="0">
                <a:latin typeface="Garamond" panose="02020404030301010803" pitchFamily="18" charset="0"/>
              </a:rPr>
              <a:t>Midenin onikiparmak bağırsağına açıldığı yere yakın </a:t>
            </a:r>
            <a:r>
              <a:rPr lang="tr-TR" sz="1600" dirty="0" err="1">
                <a:latin typeface="Garamond" panose="02020404030301010803" pitchFamily="18" charset="0"/>
              </a:rPr>
              <a:t>dallaşmış</a:t>
            </a:r>
            <a:r>
              <a:rPr lang="tr-TR" sz="1600" dirty="0">
                <a:latin typeface="Garamond" panose="02020404030301010803" pitchFamily="18" charset="0"/>
              </a:rPr>
              <a:t> bölümü.</a:t>
            </a:r>
          </a:p>
          <a:p>
            <a:pPr marL="0" indent="0">
              <a:buNone/>
            </a:pPr>
            <a:endParaRPr lang="tr-TR" sz="1600" dirty="0">
              <a:latin typeface="Garamond" panose="02020404030301010803" pitchFamily="18" charset="0"/>
            </a:endParaRP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İntestinum</a:t>
            </a:r>
            <a:r>
              <a:rPr lang="tr-TR" sz="1600" b="1" dirty="0">
                <a:latin typeface="Garamond" panose="02020404030301010803" pitchFamily="18" charset="0"/>
              </a:rPr>
              <a:t>, </a:t>
            </a:r>
            <a:r>
              <a:rPr lang="tr-TR" sz="1600" b="1" dirty="0" err="1">
                <a:latin typeface="Garamond" panose="02020404030301010803" pitchFamily="18" charset="0"/>
              </a:rPr>
              <a:t>enteron</a:t>
            </a:r>
            <a:r>
              <a:rPr lang="tr-TR" sz="1600" b="1" dirty="0">
                <a:latin typeface="Garamond" panose="02020404030301010803" pitchFamily="18" charset="0"/>
              </a:rPr>
              <a:t> : </a:t>
            </a:r>
            <a:r>
              <a:rPr lang="tr-TR" sz="1600" dirty="0">
                <a:latin typeface="Garamond" panose="02020404030301010803" pitchFamily="18" charset="0"/>
              </a:rPr>
              <a:t>Bağırsak                                                                             (22)</a:t>
            </a:r>
          </a:p>
          <a:p>
            <a:pPr marL="0" indent="0">
              <a:buNone/>
            </a:pPr>
            <a:endParaRPr lang="tr-TR" sz="1600" dirty="0">
              <a:latin typeface="Garamond" panose="02020404030301010803" pitchFamily="18" charset="0"/>
            </a:endParaRP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İntestinum</a:t>
            </a:r>
            <a:r>
              <a:rPr lang="tr-TR" sz="1600" b="1" dirty="0">
                <a:latin typeface="Garamond" panose="02020404030301010803" pitchFamily="18" charset="0"/>
              </a:rPr>
              <a:t> </a:t>
            </a:r>
            <a:r>
              <a:rPr lang="tr-TR" sz="1600" b="1" dirty="0" err="1">
                <a:latin typeface="Garamond" panose="02020404030301010803" pitchFamily="18" charset="0"/>
              </a:rPr>
              <a:t>tenue</a:t>
            </a:r>
            <a:r>
              <a:rPr lang="tr-TR" sz="1600" b="1" dirty="0">
                <a:latin typeface="Garamond" panose="02020404030301010803" pitchFamily="18" charset="0"/>
              </a:rPr>
              <a:t> (</a:t>
            </a:r>
            <a:r>
              <a:rPr lang="tr-TR" sz="1600" b="1" dirty="0" err="1">
                <a:latin typeface="Garamond" panose="02020404030301010803" pitchFamily="18" charset="0"/>
              </a:rPr>
              <a:t>İntestinum</a:t>
            </a:r>
            <a:r>
              <a:rPr lang="tr-TR" sz="1600" b="1" dirty="0">
                <a:latin typeface="Garamond" panose="02020404030301010803" pitchFamily="18" charset="0"/>
              </a:rPr>
              <a:t> </a:t>
            </a:r>
            <a:r>
              <a:rPr lang="tr-TR" sz="1600" b="1" dirty="0" err="1">
                <a:latin typeface="Garamond" panose="02020404030301010803" pitchFamily="18" charset="0"/>
              </a:rPr>
              <a:t>tenue</a:t>
            </a:r>
            <a:r>
              <a:rPr lang="tr-TR" sz="1600" b="1" dirty="0">
                <a:latin typeface="Garamond" panose="02020404030301010803" pitchFamily="18" charset="0"/>
              </a:rPr>
              <a:t>) :</a:t>
            </a:r>
            <a:r>
              <a:rPr lang="tr-TR" sz="1600" dirty="0">
                <a:latin typeface="Garamond" panose="02020404030301010803" pitchFamily="18" charset="0"/>
              </a:rPr>
              <a:t> İnce bağırsak. </a:t>
            </a:r>
            <a:r>
              <a:rPr lang="tr-TR" sz="1600" dirty="0" err="1">
                <a:latin typeface="Garamond" panose="02020404030301010803" pitchFamily="18" charset="0"/>
              </a:rPr>
              <a:t>Duodenum</a:t>
            </a:r>
            <a:r>
              <a:rPr lang="tr-TR" sz="1600" dirty="0">
                <a:latin typeface="Garamond" panose="02020404030301010803" pitchFamily="18" charset="0"/>
              </a:rPr>
              <a:t>, </a:t>
            </a:r>
            <a:r>
              <a:rPr lang="tr-TR" sz="1600" dirty="0" err="1">
                <a:latin typeface="Garamond" panose="02020404030301010803" pitchFamily="18" charset="0"/>
              </a:rPr>
              <a:t>jejunum</a:t>
            </a:r>
            <a:r>
              <a:rPr lang="tr-TR" sz="1600" dirty="0">
                <a:latin typeface="Garamond" panose="02020404030301010803" pitchFamily="18" charset="0"/>
              </a:rPr>
              <a:t> ve </a:t>
            </a:r>
            <a:r>
              <a:rPr lang="tr-TR" sz="1600" dirty="0" err="1">
                <a:latin typeface="Garamond" panose="02020404030301010803" pitchFamily="18" charset="0"/>
              </a:rPr>
              <a:t>ileum</a:t>
            </a:r>
            <a:r>
              <a:rPr lang="tr-TR" sz="1600" dirty="0">
                <a:latin typeface="Garamond" panose="02020404030301010803" pitchFamily="18" charset="0"/>
              </a:rPr>
              <a:t> parçalarından oluşur.</a:t>
            </a:r>
          </a:p>
          <a:p>
            <a:pPr marL="0" indent="0">
              <a:buNone/>
            </a:pPr>
            <a:endParaRPr lang="tr-TR" sz="1600" dirty="0">
              <a:latin typeface="Garamond" panose="02020404030301010803" pitchFamily="18" charset="0"/>
            </a:endParaRP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Duodenum</a:t>
            </a:r>
            <a:r>
              <a:rPr lang="tr-TR" sz="1600" b="1" dirty="0">
                <a:latin typeface="Garamond" panose="02020404030301010803" pitchFamily="18" charset="0"/>
              </a:rPr>
              <a:t> (</a:t>
            </a:r>
            <a:r>
              <a:rPr lang="tr-TR" sz="1600" b="1" dirty="0" err="1">
                <a:latin typeface="Garamond" panose="02020404030301010803" pitchFamily="18" charset="0"/>
              </a:rPr>
              <a:t>Duodenum</a:t>
            </a:r>
            <a:r>
              <a:rPr lang="tr-TR" sz="1600" b="1" dirty="0">
                <a:latin typeface="Garamond" panose="02020404030301010803" pitchFamily="18" charset="0"/>
              </a:rPr>
              <a:t>) : </a:t>
            </a:r>
            <a:r>
              <a:rPr lang="tr-TR" sz="1600" dirty="0">
                <a:latin typeface="Garamond" panose="02020404030301010803" pitchFamily="18" charset="0"/>
              </a:rPr>
              <a:t>İnce bağırsağın ilk parçası. Mideden sonra gelir. Onikiparmak bağırsağı. Pankreas ve karaciğerin dış salgısı bu parçaya akıtılır. </a:t>
            </a:r>
          </a:p>
          <a:p>
            <a:pPr marL="0" indent="0">
              <a:buNone/>
            </a:pPr>
            <a:endParaRPr lang="tr-TR" sz="1600" dirty="0">
              <a:latin typeface="Garamond" panose="02020404030301010803" pitchFamily="18" charset="0"/>
            </a:endParaRPr>
          </a:p>
          <a:p>
            <a:pPr marL="0" indent="0">
              <a:buNone/>
            </a:pPr>
            <a:r>
              <a:rPr lang="tr-TR" sz="1600" b="1" dirty="0">
                <a:latin typeface="Garamond" panose="02020404030301010803" pitchFamily="18" charset="0"/>
              </a:rPr>
              <a:t>* </a:t>
            </a:r>
            <a:r>
              <a:rPr lang="tr-TR" sz="1600" b="1" dirty="0" err="1">
                <a:latin typeface="Garamond" panose="02020404030301010803" pitchFamily="18" charset="0"/>
              </a:rPr>
              <a:t>Duodenalis</a:t>
            </a:r>
            <a:r>
              <a:rPr lang="tr-TR" sz="1600" b="1" dirty="0">
                <a:latin typeface="Garamond" panose="02020404030301010803" pitchFamily="18" charset="0"/>
              </a:rPr>
              <a:t> (</a:t>
            </a:r>
            <a:r>
              <a:rPr lang="tr-TR" sz="1600" b="1" dirty="0" err="1">
                <a:latin typeface="Garamond" panose="02020404030301010803" pitchFamily="18" charset="0"/>
              </a:rPr>
              <a:t>Duodenalis</a:t>
            </a:r>
            <a:r>
              <a:rPr lang="tr-TR" sz="1600" b="1" dirty="0">
                <a:latin typeface="Garamond" panose="02020404030301010803" pitchFamily="18" charset="0"/>
              </a:rPr>
              <a:t>) :</a:t>
            </a:r>
            <a:r>
              <a:rPr lang="tr-TR" sz="1600" dirty="0">
                <a:latin typeface="Garamond" panose="02020404030301010803" pitchFamily="18" charset="0"/>
              </a:rPr>
              <a:t> </a:t>
            </a:r>
            <a:r>
              <a:rPr lang="tr-TR" sz="1600" dirty="0" err="1">
                <a:latin typeface="Garamond" panose="02020404030301010803" pitchFamily="18" charset="0"/>
              </a:rPr>
              <a:t>Duodenal</a:t>
            </a:r>
            <a:r>
              <a:rPr lang="tr-TR" sz="1600" dirty="0">
                <a:latin typeface="Garamond" panose="02020404030301010803" pitchFamily="18" charset="0"/>
              </a:rPr>
              <a:t> bez. Onikiparmak bağırsağı </a:t>
            </a:r>
            <a:r>
              <a:rPr lang="tr-TR" sz="1600" dirty="0" err="1">
                <a:latin typeface="Garamond" panose="02020404030301010803" pitchFamily="18" charset="0"/>
              </a:rPr>
              <a:t>submukoza</a:t>
            </a:r>
            <a:r>
              <a:rPr lang="tr-TR" sz="1600" dirty="0">
                <a:latin typeface="Garamond" panose="02020404030301010803" pitchFamily="18" charset="0"/>
              </a:rPr>
              <a:t> katmanında bulunan mukus </a:t>
            </a:r>
            <a:r>
              <a:rPr lang="tr-TR" sz="1600" dirty="0" err="1">
                <a:latin typeface="Garamond" panose="02020404030301010803" pitchFamily="18" charset="0"/>
              </a:rPr>
              <a:t>salgıyan</a:t>
            </a:r>
            <a:r>
              <a:rPr lang="tr-TR" sz="1600" dirty="0">
                <a:latin typeface="Garamond" panose="02020404030301010803" pitchFamily="18" charset="0"/>
              </a:rPr>
              <a:t> bezler. Bağırsaklarda sadece bu katmanda bez bulunur.                                                                                                                    (23)</a:t>
            </a:r>
          </a:p>
        </p:txBody>
      </p:sp>
      <p:pic>
        <p:nvPicPr>
          <p:cNvPr id="5" name="Resim 4">
            <a:extLst>
              <a:ext uri="{FF2B5EF4-FFF2-40B4-BE49-F238E27FC236}">
                <a16:creationId xmlns:a16="http://schemas.microsoft.com/office/drawing/2014/main" xmlns="" id="{4A69E51C-5E7A-46FF-8CAC-8E62ED856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567" y="1027906"/>
            <a:ext cx="3923818" cy="1709491"/>
          </a:xfrm>
          <a:prstGeom prst="rect">
            <a:avLst/>
          </a:prstGeom>
        </p:spPr>
      </p:pic>
      <p:pic>
        <p:nvPicPr>
          <p:cNvPr id="7" name="Resim 6">
            <a:extLst>
              <a:ext uri="{FF2B5EF4-FFF2-40B4-BE49-F238E27FC236}">
                <a16:creationId xmlns:a16="http://schemas.microsoft.com/office/drawing/2014/main" xmlns="" id="{57368862-361D-41EF-B995-3CF3926AF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3410010"/>
            <a:ext cx="3810000" cy="3048000"/>
          </a:xfrm>
          <a:prstGeom prst="rect">
            <a:avLst/>
          </a:prstGeom>
        </p:spPr>
      </p:pic>
      <p:sp>
        <p:nvSpPr>
          <p:cNvPr id="4" name="Sağ Ok 3"/>
          <p:cNvSpPr/>
          <p:nvPr/>
        </p:nvSpPr>
        <p:spPr>
          <a:xfrm>
            <a:off x="8642555" y="2157724"/>
            <a:ext cx="275304" cy="1233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9574192" y="3483059"/>
            <a:ext cx="304800" cy="17698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4336336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4342</TotalTime>
  <Words>2770</Words>
  <Application>Microsoft Office PowerPoint</Application>
  <PresentationFormat>Geniş ekran</PresentationFormat>
  <Paragraphs>464</Paragraphs>
  <Slides>35</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Calibri Light</vt:lpstr>
      <vt:lpstr>Garamond</vt:lpstr>
      <vt:lpstr>Times New Roman</vt:lpstr>
      <vt:lpstr>Office Teması</vt:lpstr>
      <vt:lpstr>SİNDİRİM SİSTEMİ TERMİNOLOJİSİ</vt:lpstr>
      <vt:lpstr>Anatomik Terimler </vt:lpstr>
      <vt:lpstr>Anatomik Terimler</vt:lpstr>
      <vt:lpstr>Anatomik Terimler</vt:lpstr>
      <vt:lpstr>Anatomik Terimler </vt:lpstr>
      <vt:lpstr>Anatomik Terimler</vt:lpstr>
      <vt:lpstr>Anatomik Terimler</vt:lpstr>
      <vt:lpstr>Anatomik Terimler </vt:lpstr>
      <vt:lpstr>Anatomik Terimler</vt:lpstr>
      <vt:lpstr>Anatomik Terimler</vt:lpstr>
      <vt:lpstr>Anatomik Terimler</vt:lpstr>
      <vt:lpstr>Büyük Sindirim Bezleri</vt:lpstr>
      <vt:lpstr>Büyük Sindirim Bezleri</vt:lpstr>
      <vt:lpstr>Semptom Terimleri</vt:lpstr>
      <vt:lpstr>Semptom Terimleri</vt:lpstr>
      <vt:lpstr>Semptom Terimleri</vt:lpstr>
      <vt:lpstr>Semptom Terimleri</vt:lpstr>
      <vt:lpstr>Semptom Terimleri</vt:lpstr>
      <vt:lpstr>Semptom Terimleri</vt:lpstr>
      <vt:lpstr>Tanı Terimleri</vt:lpstr>
      <vt:lpstr>Tanı Terimleri</vt:lpstr>
      <vt:lpstr>Tanı Terimleri</vt:lpstr>
      <vt:lpstr>Tanı Terimleri</vt:lpstr>
      <vt:lpstr>Tanı Terimleri</vt:lpstr>
      <vt:lpstr>Tanı Terimleri</vt:lpstr>
      <vt:lpstr>Tanı Terimleri</vt:lpstr>
      <vt:lpstr>Tanı Terimleri</vt:lpstr>
      <vt:lpstr>Tanı Terimleri</vt:lpstr>
      <vt:lpstr>Tanı Terimleri</vt:lpstr>
      <vt:lpstr>Ameliyat Terimleri</vt:lpstr>
      <vt:lpstr>Ameliyat Terimleri </vt:lpstr>
      <vt:lpstr>Ameliyat Terimleri</vt:lpstr>
      <vt:lpstr>Ameliyat Terimleri</vt:lpstr>
      <vt:lpstr>Epikriz </vt:lpstr>
      <vt:lpstr>Epikriz</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dc:title>
  <dc:creator>Barış Özdemir</dc:creator>
  <cp:lastModifiedBy>KILIÇ</cp:lastModifiedBy>
  <cp:revision>78</cp:revision>
  <dcterms:created xsi:type="dcterms:W3CDTF">2018-10-16T10:43:25Z</dcterms:created>
  <dcterms:modified xsi:type="dcterms:W3CDTF">2019-05-09T12:03:15Z</dcterms:modified>
</cp:coreProperties>
</file>