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0" r:id="rId1"/>
  </p:sldMasterIdLst>
  <p:notesMasterIdLst>
    <p:notesMasterId r:id="rId13"/>
  </p:notesMasterIdLst>
  <p:sldIdLst>
    <p:sldId id="256" r:id="rId2"/>
    <p:sldId id="260" r:id="rId3"/>
    <p:sldId id="258" r:id="rId4"/>
    <p:sldId id="283" r:id="rId5"/>
    <p:sldId id="286" r:id="rId6"/>
    <p:sldId id="287" r:id="rId7"/>
    <p:sldId id="257" r:id="rId8"/>
    <p:sldId id="259" r:id="rId9"/>
    <p:sldId id="269" r:id="rId10"/>
    <p:sldId id="270"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3" autoAdjust="0"/>
    <p:restoredTop sz="94660"/>
  </p:normalViewPr>
  <p:slideViewPr>
    <p:cSldViewPr snapToGrid="0">
      <p:cViewPr varScale="1">
        <p:scale>
          <a:sx n="111" d="100"/>
          <a:sy n="111" d="100"/>
        </p:scale>
        <p:origin x="552"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BED8C6-A6D6-8240-B685-3F25F41E7052}" type="datetimeFigureOut">
              <a:rPr lang="tr-TR" smtClean="0"/>
              <a:t>7.07.2021</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0452CC-046C-2B4A-9056-1DFECD668BE1}" type="slidenum">
              <a:rPr lang="tr-TR" smtClean="0"/>
              <a:t>‹#›</a:t>
            </a:fld>
            <a:endParaRPr lang="tr-TR"/>
          </a:p>
        </p:txBody>
      </p:sp>
    </p:spTree>
    <p:extLst>
      <p:ext uri="{BB962C8B-B14F-4D97-AF65-F5344CB8AC3E}">
        <p14:creationId xmlns:p14="http://schemas.microsoft.com/office/powerpoint/2010/main" val="3010719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a:t>Bunun gelişimi bir süreçtir. Önce program tasarısı yapılmakta, ardından bu tasarı ile oluşturulan bir düzenek olan eğitim programı </a:t>
            </a:r>
            <a:r>
              <a:rPr lang="tr-TR" dirty="0" err="1"/>
              <a:t>uygulanmaktadırç</a:t>
            </a:r>
            <a:r>
              <a:rPr lang="tr-TR" dirty="0"/>
              <a:t> </a:t>
            </a:r>
          </a:p>
        </p:txBody>
      </p:sp>
      <p:sp>
        <p:nvSpPr>
          <p:cNvPr id="4" name="Slide Number Placeholder 3"/>
          <p:cNvSpPr>
            <a:spLocks noGrp="1"/>
          </p:cNvSpPr>
          <p:nvPr>
            <p:ph type="sldNum" sz="quarter" idx="5"/>
          </p:nvPr>
        </p:nvSpPr>
        <p:spPr/>
        <p:txBody>
          <a:bodyPr/>
          <a:lstStyle/>
          <a:p>
            <a:fld id="{7BD9DC59-7D36-F345-BAD4-61AB2B7ADAE0}" type="slidenum">
              <a:rPr lang="tr-TR" smtClean="0"/>
              <a:t>4</a:t>
            </a:fld>
            <a:endParaRPr lang="tr-TR"/>
          </a:p>
        </p:txBody>
      </p:sp>
    </p:spTree>
    <p:extLst>
      <p:ext uri="{BB962C8B-B14F-4D97-AF65-F5344CB8AC3E}">
        <p14:creationId xmlns:p14="http://schemas.microsoft.com/office/powerpoint/2010/main" val="3346325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DA51639-B2D6-4652-B8C3-1B4C224A7BAF}" type="datetimeFigureOut">
              <a:rPr lang="en-US" smtClean="0"/>
              <a:t>7/7/21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4FAB73BC-B049-4115-A692-8D63A059BFB8}" type="slidenum">
              <a:rPr lang="en-US" smtClean="0"/>
              <a:pPr/>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68266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BC48EC7-AF6A-48D3-8284-14BACBEBDD84}" type="datetimeFigureOut">
              <a:rPr lang="en-US" smtClean="0"/>
              <a:t>7/7/21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2461070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smtClean="0"/>
              <a:t>7/7/21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99562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FF5DD9-2C52-442D-92E2-8072C0C3D7CD}" type="datetimeFigureOut">
              <a:rPr lang="en-US" smtClean="0"/>
              <a:t>7/7/21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11725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BC48EC7-AF6A-48D3-8284-14BACBEBDD84}" type="datetimeFigureOut">
              <a:rPr lang="en-US" smtClean="0"/>
              <a:t>7/7/21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3522533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t>7/7/21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43594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t>7/7/21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43414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smtClean="0"/>
              <a:t>7/7/21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91178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smtClean="0"/>
              <a:t>7/7/21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2080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1CF131DD-A141-4471-BCF9-C6073EDD7E20}" type="datetimeFigureOut">
              <a:rPr lang="en-US" smtClean="0"/>
              <a:t>7/7/21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28661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AB334A90-EB03-42F3-8859-2C2B2724C058}" type="datetimeFigureOut">
              <a:rPr lang="en-US" smtClean="0"/>
              <a:t>7/7/21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57369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BC48EC7-AF6A-48D3-8284-14BACBEBDD84}" type="datetimeFigureOut">
              <a:rPr lang="en-US" smtClean="0"/>
              <a:t>7/7/21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4FAB73BC-B049-4115-A692-8D63A059BFB8}" type="slidenum">
              <a:rPr lang="en-US" smtClean="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6108489"/>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61708" y="2091263"/>
            <a:ext cx="9068586" cy="2448464"/>
          </a:xfrm>
        </p:spPr>
        <p:txBody>
          <a:bodyPr>
            <a:normAutofit fontScale="90000"/>
          </a:bodyPr>
          <a:lstStyle/>
          <a:p>
            <a:r>
              <a:rPr lang="tr-TR" dirty="0"/>
              <a:t>MBT-303</a:t>
            </a:r>
            <a:br>
              <a:rPr lang="tr-TR" dirty="0"/>
            </a:br>
            <a:r>
              <a:rPr lang="tr-TR" dirty="0"/>
              <a:t>özel öğretim yöntemleri-ı</a:t>
            </a:r>
          </a:p>
        </p:txBody>
      </p:sp>
      <p:sp>
        <p:nvSpPr>
          <p:cNvPr id="3" name="Alt Başlık 2"/>
          <p:cNvSpPr>
            <a:spLocks noGrp="1"/>
          </p:cNvSpPr>
          <p:nvPr>
            <p:ph type="subTitle" idx="1"/>
          </p:nvPr>
        </p:nvSpPr>
        <p:spPr>
          <a:xfrm>
            <a:off x="1559446" y="4905486"/>
            <a:ext cx="9070848" cy="473337"/>
          </a:xfrm>
        </p:spPr>
        <p:txBody>
          <a:bodyPr>
            <a:normAutofit fontScale="92500" lnSpcReduction="20000"/>
          </a:bodyPr>
          <a:lstStyle/>
          <a:p>
            <a:r>
              <a:rPr lang="tr-TR" sz="2000" dirty="0"/>
              <a:t>Temel Kavramlar</a:t>
            </a:r>
          </a:p>
        </p:txBody>
      </p:sp>
    </p:spTree>
    <p:extLst>
      <p:ext uri="{BB962C8B-B14F-4D97-AF65-F5344CB8AC3E}">
        <p14:creationId xmlns:p14="http://schemas.microsoft.com/office/powerpoint/2010/main" val="3132799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Tartışalım !</a:t>
            </a:r>
          </a:p>
        </p:txBody>
      </p:sp>
      <p:sp>
        <p:nvSpPr>
          <p:cNvPr id="3" name="İçerik Yer Tutucusu 2"/>
          <p:cNvSpPr>
            <a:spLocks noGrp="1"/>
          </p:cNvSpPr>
          <p:nvPr>
            <p:ph idx="1"/>
          </p:nvPr>
        </p:nvSpPr>
        <p:spPr>
          <a:xfrm>
            <a:off x="785308" y="2103120"/>
            <a:ext cx="10811436" cy="3931920"/>
          </a:xfrm>
        </p:spPr>
        <p:txBody>
          <a:bodyPr>
            <a:normAutofit/>
          </a:bodyPr>
          <a:lstStyle/>
          <a:p>
            <a:r>
              <a:rPr lang="tr-TR" sz="3600" dirty="0"/>
              <a:t>Bir bilişim teknolojileri öğretmeninin temel görev ve sorumlulukları nelerdir?</a:t>
            </a:r>
          </a:p>
        </p:txBody>
      </p:sp>
    </p:spTree>
    <p:extLst>
      <p:ext uri="{BB962C8B-B14F-4D97-AF65-F5344CB8AC3E}">
        <p14:creationId xmlns:p14="http://schemas.microsoft.com/office/powerpoint/2010/main" val="1594384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960295"/>
          </a:xfrm>
        </p:spPr>
        <p:txBody>
          <a:bodyPr>
            <a:normAutofit/>
          </a:bodyPr>
          <a:lstStyle/>
          <a:p>
            <a:r>
              <a:rPr lang="tr-TR" sz="4000" dirty="0"/>
              <a:t>Kaynakça</a:t>
            </a:r>
          </a:p>
        </p:txBody>
      </p:sp>
      <p:sp>
        <p:nvSpPr>
          <p:cNvPr id="3" name="İçerik Yer Tutucusu 2"/>
          <p:cNvSpPr>
            <a:spLocks noGrp="1"/>
          </p:cNvSpPr>
          <p:nvPr>
            <p:ph idx="1"/>
          </p:nvPr>
        </p:nvSpPr>
        <p:spPr/>
        <p:txBody>
          <a:bodyPr/>
          <a:lstStyle/>
          <a:p>
            <a:r>
              <a:rPr lang="tr-TR" dirty="0"/>
              <a:t>1739 Sayılı Milli Eğitim Temel Kanunu</a:t>
            </a:r>
          </a:p>
          <a:p>
            <a:r>
              <a:rPr lang="tr-TR" i="1" dirty="0"/>
              <a:t>Bilişim Teknolojileri ve Yazılım </a:t>
            </a:r>
            <a:r>
              <a:rPr lang="tr-TR" dirty="0"/>
              <a:t>Dersi Öğretim Programı. (2017). MEB </a:t>
            </a:r>
          </a:p>
          <a:p>
            <a:r>
              <a:rPr lang="tr-TR" i="1" dirty="0"/>
              <a:t>Bilgisayar Bilimi </a:t>
            </a:r>
            <a:r>
              <a:rPr lang="tr-TR" dirty="0"/>
              <a:t>Dersi Öğretim Programı. (2016). MEB.</a:t>
            </a:r>
          </a:p>
          <a:p>
            <a:endParaRPr lang="tr-TR" dirty="0"/>
          </a:p>
        </p:txBody>
      </p:sp>
    </p:spTree>
    <p:extLst>
      <p:ext uri="{BB962C8B-B14F-4D97-AF65-F5344CB8AC3E}">
        <p14:creationId xmlns:p14="http://schemas.microsoft.com/office/powerpoint/2010/main" val="4012827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7882" y="642594"/>
            <a:ext cx="10587318" cy="1371600"/>
          </a:xfrm>
        </p:spPr>
        <p:txBody>
          <a:bodyPr>
            <a:normAutofit/>
          </a:bodyPr>
          <a:lstStyle/>
          <a:p>
            <a:r>
              <a:rPr lang="tr-TR" sz="4000" dirty="0"/>
              <a:t>Hatırlayalım…  Temel Kavramlar:</a:t>
            </a:r>
          </a:p>
        </p:txBody>
      </p:sp>
      <p:sp>
        <p:nvSpPr>
          <p:cNvPr id="3" name="İçerik Yer Tutucusu 2"/>
          <p:cNvSpPr>
            <a:spLocks noGrp="1"/>
          </p:cNvSpPr>
          <p:nvPr>
            <p:ph idx="1"/>
          </p:nvPr>
        </p:nvSpPr>
        <p:spPr>
          <a:xfrm>
            <a:off x="430306" y="2103120"/>
            <a:ext cx="10694894" cy="3931920"/>
          </a:xfrm>
        </p:spPr>
        <p:txBody>
          <a:bodyPr>
            <a:normAutofit/>
          </a:bodyPr>
          <a:lstStyle/>
          <a:p>
            <a:r>
              <a:rPr lang="tr-TR" sz="2000" b="1" dirty="0"/>
              <a:t>Öğrenme</a:t>
            </a:r>
            <a:endParaRPr lang="tr-TR" sz="2000" dirty="0"/>
          </a:p>
          <a:p>
            <a:endParaRPr lang="tr-TR" sz="2000" dirty="0"/>
          </a:p>
          <a:p>
            <a:pPr>
              <a:lnSpc>
                <a:spcPct val="150000"/>
              </a:lnSpc>
            </a:pPr>
            <a:r>
              <a:rPr lang="tr-TR" sz="2400" dirty="0"/>
              <a:t>Bireyin bilgi, tutum ya da davranışlarında </a:t>
            </a:r>
            <a:r>
              <a:rPr lang="tr-TR" sz="2400" b="1" dirty="0"/>
              <a:t>deneyim</a:t>
            </a:r>
            <a:r>
              <a:rPr lang="tr-TR" sz="2400" dirty="0"/>
              <a:t> aracılığıyla oluşan ve </a:t>
            </a:r>
            <a:r>
              <a:rPr lang="tr-TR" sz="2400" b="1" dirty="0"/>
              <a:t>kalıcı</a:t>
            </a:r>
            <a:r>
              <a:rPr lang="tr-TR" sz="2400" dirty="0"/>
              <a:t> olan </a:t>
            </a:r>
            <a:r>
              <a:rPr lang="tr-TR" sz="2400" b="1" dirty="0"/>
              <a:t>değişim</a:t>
            </a:r>
            <a:r>
              <a:rPr lang="tr-TR" sz="2400" dirty="0"/>
              <a:t>lerdir.</a:t>
            </a:r>
          </a:p>
        </p:txBody>
      </p:sp>
    </p:spTree>
    <p:extLst>
      <p:ext uri="{BB962C8B-B14F-4D97-AF65-F5344CB8AC3E}">
        <p14:creationId xmlns:p14="http://schemas.microsoft.com/office/powerpoint/2010/main" val="3192911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798931"/>
          </a:xfrm>
        </p:spPr>
        <p:txBody>
          <a:bodyPr>
            <a:normAutofit/>
          </a:bodyPr>
          <a:lstStyle/>
          <a:p>
            <a:r>
              <a:rPr lang="tr-TR" sz="4000" dirty="0"/>
              <a:t>Temel Kavramlar</a:t>
            </a:r>
          </a:p>
        </p:txBody>
      </p:sp>
      <p:sp>
        <p:nvSpPr>
          <p:cNvPr id="3" name="İçerik Yer Tutucusu 2"/>
          <p:cNvSpPr>
            <a:spLocks noGrp="1"/>
          </p:cNvSpPr>
          <p:nvPr>
            <p:ph idx="1"/>
          </p:nvPr>
        </p:nvSpPr>
        <p:spPr>
          <a:xfrm>
            <a:off x="559398" y="2103120"/>
            <a:ext cx="10565802" cy="3931920"/>
          </a:xfrm>
        </p:spPr>
        <p:txBody>
          <a:bodyPr>
            <a:normAutofit/>
          </a:bodyPr>
          <a:lstStyle/>
          <a:p>
            <a:r>
              <a:rPr lang="tr-TR" sz="2000" b="1" dirty="0"/>
              <a:t>Öğretim</a:t>
            </a:r>
            <a:endParaRPr lang="tr-TR" sz="2000" dirty="0"/>
          </a:p>
          <a:p>
            <a:endParaRPr lang="tr-TR" sz="2000" b="1" dirty="0"/>
          </a:p>
          <a:p>
            <a:r>
              <a:rPr lang="tr-TR" sz="2400" dirty="0"/>
              <a:t>Öğrenme hedeflerinde tanımlanmış (ulaşılması hedeflenen) öğrenme çıktılarına ulaşılabilmesi için </a:t>
            </a:r>
            <a:r>
              <a:rPr lang="tr-TR" sz="2400" b="1" dirty="0"/>
              <a:t>öğrenme deneyimlerinin ve ortamlarının amaçlı olarak düzenlenmesi </a:t>
            </a:r>
            <a:r>
              <a:rPr lang="tr-TR" sz="2400" dirty="0"/>
              <a:t>olarak tanımlanabilir. </a:t>
            </a:r>
          </a:p>
          <a:p>
            <a:endParaRPr lang="tr-TR" sz="2000" b="1" dirty="0"/>
          </a:p>
          <a:p>
            <a:endParaRPr lang="tr-TR" sz="2000" b="1" dirty="0"/>
          </a:p>
        </p:txBody>
      </p:sp>
    </p:spTree>
    <p:extLst>
      <p:ext uri="{BB962C8B-B14F-4D97-AF65-F5344CB8AC3E}">
        <p14:creationId xmlns:p14="http://schemas.microsoft.com/office/powerpoint/2010/main" val="3283574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34C0A-F303-8447-9B10-41960919F6FD}"/>
              </a:ext>
            </a:extLst>
          </p:cNvPr>
          <p:cNvSpPr>
            <a:spLocks noGrp="1"/>
          </p:cNvSpPr>
          <p:nvPr>
            <p:ph type="title"/>
          </p:nvPr>
        </p:nvSpPr>
        <p:spPr/>
        <p:txBody>
          <a:bodyPr/>
          <a:lstStyle/>
          <a:p>
            <a:r>
              <a:rPr lang="tr-TR" dirty="0"/>
              <a:t>Eğitim Programı Nedir?</a:t>
            </a:r>
          </a:p>
        </p:txBody>
      </p:sp>
      <p:sp>
        <p:nvSpPr>
          <p:cNvPr id="3" name="Content Placeholder 2">
            <a:extLst>
              <a:ext uri="{FF2B5EF4-FFF2-40B4-BE49-F238E27FC236}">
                <a16:creationId xmlns:a16="http://schemas.microsoft.com/office/drawing/2014/main" id="{E9A3D3EF-1E1C-234F-B4D3-0222F70C5753}"/>
              </a:ext>
            </a:extLst>
          </p:cNvPr>
          <p:cNvSpPr>
            <a:spLocks noGrp="1"/>
          </p:cNvSpPr>
          <p:nvPr>
            <p:ph idx="1"/>
          </p:nvPr>
        </p:nvSpPr>
        <p:spPr/>
        <p:txBody>
          <a:bodyPr>
            <a:normAutofit/>
          </a:bodyPr>
          <a:lstStyle/>
          <a:p>
            <a:r>
              <a:rPr lang="en-US" dirty="0" err="1"/>
              <a:t>Eğitim</a:t>
            </a:r>
            <a:r>
              <a:rPr lang="en-US" dirty="0"/>
              <a:t> </a:t>
            </a:r>
            <a:r>
              <a:rPr lang="en-US" dirty="0" err="1"/>
              <a:t>programı</a:t>
            </a:r>
            <a:r>
              <a:rPr lang="en-US" dirty="0"/>
              <a:t>, </a:t>
            </a:r>
          </a:p>
          <a:p>
            <a:pPr lvl="1"/>
            <a:r>
              <a:rPr lang="en-US" dirty="0" err="1"/>
              <a:t>öğrenciye</a:t>
            </a:r>
            <a:r>
              <a:rPr lang="en-US" dirty="0"/>
              <a:t> </a:t>
            </a:r>
            <a:r>
              <a:rPr lang="en-US" dirty="0" err="1"/>
              <a:t>kazandırmayı</a:t>
            </a:r>
            <a:r>
              <a:rPr lang="en-US" dirty="0"/>
              <a:t> </a:t>
            </a:r>
            <a:r>
              <a:rPr lang="en-US" dirty="0" err="1"/>
              <a:t>düşündüğümüz</a:t>
            </a:r>
            <a:r>
              <a:rPr lang="en-US" dirty="0"/>
              <a:t> </a:t>
            </a:r>
            <a:r>
              <a:rPr lang="en-US" dirty="0" err="1"/>
              <a:t>hedefleri</a:t>
            </a:r>
            <a:r>
              <a:rPr lang="en-US" dirty="0"/>
              <a:t>, </a:t>
            </a:r>
          </a:p>
          <a:p>
            <a:pPr lvl="1"/>
            <a:r>
              <a:rPr lang="en-US" dirty="0" err="1"/>
              <a:t>hedeflere</a:t>
            </a:r>
            <a:r>
              <a:rPr lang="en-US" dirty="0"/>
              <a:t> </a:t>
            </a:r>
            <a:r>
              <a:rPr lang="en-US" dirty="0" err="1"/>
              <a:t>ulaştırıcı</a:t>
            </a:r>
            <a:r>
              <a:rPr lang="en-US" dirty="0"/>
              <a:t> </a:t>
            </a:r>
            <a:r>
              <a:rPr lang="en-US" dirty="0" err="1"/>
              <a:t>eğitim</a:t>
            </a:r>
            <a:r>
              <a:rPr lang="en-US" dirty="0"/>
              <a:t> </a:t>
            </a:r>
            <a:r>
              <a:rPr lang="en-US" dirty="0" err="1"/>
              <a:t>durumlarını</a:t>
            </a:r>
            <a:r>
              <a:rPr lang="en-US" dirty="0"/>
              <a:t>, </a:t>
            </a:r>
          </a:p>
          <a:p>
            <a:pPr lvl="1"/>
            <a:r>
              <a:rPr lang="en-US" dirty="0" err="1"/>
              <a:t>eğitim</a:t>
            </a:r>
            <a:r>
              <a:rPr lang="en-US" dirty="0"/>
              <a:t> </a:t>
            </a:r>
            <a:r>
              <a:rPr lang="en-US" dirty="0" err="1"/>
              <a:t>durumları</a:t>
            </a:r>
            <a:r>
              <a:rPr lang="en-US" dirty="0"/>
              <a:t> </a:t>
            </a:r>
            <a:r>
              <a:rPr lang="en-US" dirty="0" err="1"/>
              <a:t>sonunda</a:t>
            </a:r>
            <a:r>
              <a:rPr lang="en-US" dirty="0"/>
              <a:t> </a:t>
            </a:r>
            <a:r>
              <a:rPr lang="en-US" dirty="0" err="1"/>
              <a:t>hedeflere</a:t>
            </a:r>
            <a:r>
              <a:rPr lang="en-US" dirty="0"/>
              <a:t> ne </a:t>
            </a:r>
            <a:r>
              <a:rPr lang="en-US" dirty="0" err="1"/>
              <a:t>derece</a:t>
            </a:r>
            <a:r>
              <a:rPr lang="en-US" dirty="0"/>
              <a:t> </a:t>
            </a:r>
            <a:r>
              <a:rPr lang="en-US" dirty="0" err="1"/>
              <a:t>ulaşıldığını</a:t>
            </a:r>
            <a:r>
              <a:rPr lang="en-US" dirty="0"/>
              <a:t> </a:t>
            </a:r>
            <a:r>
              <a:rPr lang="en-US" dirty="0" err="1"/>
              <a:t>anlamaya</a:t>
            </a:r>
            <a:r>
              <a:rPr lang="en-US" dirty="0"/>
              <a:t> </a:t>
            </a:r>
            <a:r>
              <a:rPr lang="en-US" dirty="0" err="1"/>
              <a:t>yönelik</a:t>
            </a:r>
            <a:r>
              <a:rPr lang="en-US" dirty="0"/>
              <a:t> (</a:t>
            </a:r>
            <a:r>
              <a:rPr lang="en-US" dirty="0" err="1"/>
              <a:t>anlama</a:t>
            </a:r>
            <a:r>
              <a:rPr lang="en-US" dirty="0"/>
              <a:t> </a:t>
            </a:r>
            <a:r>
              <a:rPr lang="en-US" dirty="0" err="1"/>
              <a:t>etkinliği</a:t>
            </a:r>
            <a:r>
              <a:rPr lang="en-US" dirty="0"/>
              <a:t> </a:t>
            </a:r>
            <a:r>
              <a:rPr lang="en-US" dirty="0" err="1"/>
              <a:t>olan</a:t>
            </a:r>
            <a:r>
              <a:rPr lang="en-US" dirty="0"/>
              <a:t>) </a:t>
            </a:r>
            <a:r>
              <a:rPr lang="en-US" dirty="0" err="1"/>
              <a:t>değerlendirmeye</a:t>
            </a:r>
            <a:r>
              <a:rPr lang="en-US" dirty="0"/>
              <a:t> </a:t>
            </a:r>
            <a:r>
              <a:rPr lang="en-US" dirty="0" err="1"/>
              <a:t>yer</a:t>
            </a:r>
            <a:r>
              <a:rPr lang="en-US" dirty="0"/>
              <a:t> </a:t>
            </a:r>
            <a:r>
              <a:rPr lang="en-US" dirty="0" err="1"/>
              <a:t>veren</a:t>
            </a:r>
            <a:r>
              <a:rPr lang="en-US" dirty="0"/>
              <a:t>, </a:t>
            </a:r>
          </a:p>
          <a:p>
            <a:r>
              <a:rPr lang="en-US" dirty="0" err="1"/>
              <a:t>sürekli</a:t>
            </a:r>
            <a:r>
              <a:rPr lang="en-US" dirty="0"/>
              <a:t> </a:t>
            </a:r>
            <a:r>
              <a:rPr lang="en-US" dirty="0" err="1"/>
              <a:t>değişmeye</a:t>
            </a:r>
            <a:r>
              <a:rPr lang="en-US" dirty="0"/>
              <a:t> </a:t>
            </a:r>
            <a:r>
              <a:rPr lang="en-US" dirty="0" err="1"/>
              <a:t>açık</a:t>
            </a:r>
            <a:r>
              <a:rPr lang="en-US" dirty="0"/>
              <a:t> ana </a:t>
            </a:r>
            <a:r>
              <a:rPr lang="en-US" dirty="0" err="1"/>
              <a:t>plandır</a:t>
            </a:r>
            <a:r>
              <a:rPr lang="en-US" dirty="0"/>
              <a:t>.  </a:t>
            </a:r>
          </a:p>
          <a:p>
            <a:pPr lvl="1"/>
            <a:endParaRPr lang="tr-TR" dirty="0"/>
          </a:p>
        </p:txBody>
      </p:sp>
    </p:spTree>
    <p:extLst>
      <p:ext uri="{BB962C8B-B14F-4D97-AF65-F5344CB8AC3E}">
        <p14:creationId xmlns:p14="http://schemas.microsoft.com/office/powerpoint/2010/main" val="3801536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6CCC0-92F3-EA46-BF7B-347C0248F23D}"/>
              </a:ext>
            </a:extLst>
          </p:cNvPr>
          <p:cNvSpPr>
            <a:spLocks noGrp="1"/>
          </p:cNvSpPr>
          <p:nvPr>
            <p:ph type="title"/>
          </p:nvPr>
        </p:nvSpPr>
        <p:spPr/>
        <p:txBody>
          <a:bodyPr/>
          <a:lstStyle/>
          <a:p>
            <a:r>
              <a:rPr lang="tr-TR" dirty="0"/>
              <a:t>Ders Programı</a:t>
            </a:r>
          </a:p>
        </p:txBody>
      </p:sp>
      <p:sp>
        <p:nvSpPr>
          <p:cNvPr id="3" name="Content Placeholder 2">
            <a:extLst>
              <a:ext uri="{FF2B5EF4-FFF2-40B4-BE49-F238E27FC236}">
                <a16:creationId xmlns:a16="http://schemas.microsoft.com/office/drawing/2014/main" id="{434CA089-84BB-F64F-AB10-4D97C6A4DBD8}"/>
              </a:ext>
            </a:extLst>
          </p:cNvPr>
          <p:cNvSpPr>
            <a:spLocks noGrp="1"/>
          </p:cNvSpPr>
          <p:nvPr>
            <p:ph idx="1"/>
          </p:nvPr>
        </p:nvSpPr>
        <p:spPr/>
        <p:txBody>
          <a:bodyPr/>
          <a:lstStyle/>
          <a:p>
            <a:r>
              <a:rPr lang="tr-TR" dirty="0"/>
              <a:t>Bir dersin (disiplinin) amacı, içeriği, öğretme-öğrenme süreçleri ve değerlendirmesinden oluşan programdır. </a:t>
            </a:r>
          </a:p>
          <a:p>
            <a:r>
              <a:rPr lang="tr-TR" dirty="0"/>
              <a:t>Öğretim programında yer alan bir dersin amaçlarının;</a:t>
            </a:r>
          </a:p>
          <a:p>
            <a:pPr lvl="1"/>
            <a:r>
              <a:rPr lang="tr-TR" dirty="0"/>
              <a:t> öğrenci davranışlarına dönüştürülmesini, </a:t>
            </a:r>
          </a:p>
          <a:p>
            <a:pPr lvl="1"/>
            <a:r>
              <a:rPr lang="tr-TR" dirty="0"/>
              <a:t>bunların gerçekleştirilmesi için içeriğin konulara ve alt konulara ayrılmasını, </a:t>
            </a:r>
          </a:p>
          <a:p>
            <a:pPr lvl="1"/>
            <a:r>
              <a:rPr lang="tr-TR" dirty="0"/>
              <a:t>buna bağlı olarak öğrenme ortamının düzenlenmesini ve</a:t>
            </a:r>
          </a:p>
          <a:p>
            <a:pPr lvl="1"/>
            <a:r>
              <a:rPr lang="tr-TR" dirty="0"/>
              <a:t>değerlendirme araçlarını kapsayan ayrıntılı bir düzenektir. </a:t>
            </a:r>
          </a:p>
        </p:txBody>
      </p:sp>
    </p:spTree>
    <p:extLst>
      <p:ext uri="{BB962C8B-B14F-4D97-AF65-F5344CB8AC3E}">
        <p14:creationId xmlns:p14="http://schemas.microsoft.com/office/powerpoint/2010/main" val="3036345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2DD94-9E70-4A4C-88C8-3FAA6929A9AF}"/>
              </a:ext>
            </a:extLst>
          </p:cNvPr>
          <p:cNvSpPr>
            <a:spLocks noGrp="1"/>
          </p:cNvSpPr>
          <p:nvPr>
            <p:ph type="title"/>
          </p:nvPr>
        </p:nvSpPr>
        <p:spPr/>
        <p:txBody>
          <a:bodyPr/>
          <a:lstStyle/>
          <a:p>
            <a:r>
              <a:rPr lang="tr-TR" dirty="0"/>
              <a:t>Örtük Program</a:t>
            </a:r>
          </a:p>
        </p:txBody>
      </p:sp>
      <p:sp>
        <p:nvSpPr>
          <p:cNvPr id="3" name="Content Placeholder 2">
            <a:extLst>
              <a:ext uri="{FF2B5EF4-FFF2-40B4-BE49-F238E27FC236}">
                <a16:creationId xmlns:a16="http://schemas.microsoft.com/office/drawing/2014/main" id="{9B9FE6A0-400F-3041-AB36-3E9DB05CC2E6}"/>
              </a:ext>
            </a:extLst>
          </p:cNvPr>
          <p:cNvSpPr>
            <a:spLocks noGrp="1"/>
          </p:cNvSpPr>
          <p:nvPr>
            <p:ph idx="1"/>
          </p:nvPr>
        </p:nvSpPr>
        <p:spPr/>
        <p:txBody>
          <a:bodyPr/>
          <a:lstStyle/>
          <a:p>
            <a:r>
              <a:rPr lang="tr-TR" dirty="0"/>
              <a:t>Yazılı-çizili olmayan ders dışı etkinlikleri kapsayan bu program türü, eğitim programında yer almayan, fakat öğrencilerin ilgi ve ihtiyaçlarına karşılık verecek, onların gelişimlerine katkı sağlayacak, beklentilerini karşılayacak etkinliklerin planlanmasına olanak tanıyacak programdır. </a:t>
            </a:r>
          </a:p>
          <a:p>
            <a:r>
              <a:rPr lang="tr-TR" dirty="0"/>
              <a:t>Bu program okulun iklimini ve düzenlemelerini, okul-çevre ilişkisini, sınıf iklimini kapsamaktadır. </a:t>
            </a:r>
          </a:p>
        </p:txBody>
      </p:sp>
    </p:spTree>
    <p:extLst>
      <p:ext uri="{BB962C8B-B14F-4D97-AF65-F5344CB8AC3E}">
        <p14:creationId xmlns:p14="http://schemas.microsoft.com/office/powerpoint/2010/main" val="3837301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605293"/>
          </a:xfrm>
        </p:spPr>
        <p:txBody>
          <a:bodyPr>
            <a:noAutofit/>
          </a:bodyPr>
          <a:lstStyle/>
          <a:p>
            <a:r>
              <a:rPr lang="tr-TR" sz="4000" dirty="0"/>
              <a:t>Temel Kavramlar</a:t>
            </a:r>
          </a:p>
        </p:txBody>
      </p:sp>
      <p:sp>
        <p:nvSpPr>
          <p:cNvPr id="3" name="İçerik Yer Tutucusu 2"/>
          <p:cNvSpPr>
            <a:spLocks noGrp="1"/>
          </p:cNvSpPr>
          <p:nvPr>
            <p:ph idx="1"/>
          </p:nvPr>
        </p:nvSpPr>
        <p:spPr>
          <a:xfrm>
            <a:off x="754828" y="1995543"/>
            <a:ext cx="11089341" cy="3931920"/>
          </a:xfrm>
        </p:spPr>
        <p:txBody>
          <a:bodyPr>
            <a:normAutofit/>
          </a:bodyPr>
          <a:lstStyle/>
          <a:p>
            <a:r>
              <a:rPr lang="tr-TR" sz="2000" b="1" dirty="0"/>
              <a:t>Öğretmenlik Mesleği</a:t>
            </a:r>
          </a:p>
          <a:p>
            <a:pPr marL="0" indent="0">
              <a:buNone/>
            </a:pPr>
            <a:endParaRPr lang="tr-TR" sz="2000" dirty="0"/>
          </a:p>
          <a:p>
            <a:r>
              <a:rPr lang="tr-TR" sz="2400" dirty="0"/>
              <a:t>1739 Sayılı Milli Eğitim Temel Kanunu’nun 43. Maddesi, öğretmenlik mesleğini, «</a:t>
            </a:r>
            <a:r>
              <a:rPr lang="tr-TR" sz="2400" b="1" dirty="0"/>
              <a:t>devletin eğitim, öğretim ve bununla ilgili yönetim görevlerini üzerine alan özel bir ihtisas (uzmanlık) mesleğidir</a:t>
            </a:r>
            <a:r>
              <a:rPr lang="tr-TR" sz="2400" dirty="0"/>
              <a:t>”  biçiminde tanımlamaktadır.</a:t>
            </a:r>
          </a:p>
        </p:txBody>
      </p:sp>
    </p:spTree>
    <p:extLst>
      <p:ext uri="{BB962C8B-B14F-4D97-AF65-F5344CB8AC3E}">
        <p14:creationId xmlns:p14="http://schemas.microsoft.com/office/powerpoint/2010/main" val="2658702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1089387"/>
          </a:xfrm>
        </p:spPr>
        <p:txBody>
          <a:bodyPr>
            <a:normAutofit/>
          </a:bodyPr>
          <a:lstStyle/>
          <a:p>
            <a:r>
              <a:rPr lang="tr-TR" sz="4000" dirty="0"/>
              <a:t>Temel Kavramlar</a:t>
            </a:r>
          </a:p>
        </p:txBody>
      </p:sp>
      <p:sp>
        <p:nvSpPr>
          <p:cNvPr id="3" name="İçerik Yer Tutucusu 2"/>
          <p:cNvSpPr>
            <a:spLocks noGrp="1"/>
          </p:cNvSpPr>
          <p:nvPr>
            <p:ph idx="1"/>
          </p:nvPr>
        </p:nvSpPr>
        <p:spPr>
          <a:xfrm>
            <a:off x="871369" y="1731981"/>
            <a:ext cx="10253831" cy="4303059"/>
          </a:xfrm>
        </p:spPr>
        <p:txBody>
          <a:bodyPr>
            <a:normAutofit/>
          </a:bodyPr>
          <a:lstStyle/>
          <a:p>
            <a:r>
              <a:rPr lang="tr-TR" sz="2000" b="1" dirty="0"/>
              <a:t>Öğretim Yöntemleri</a:t>
            </a:r>
          </a:p>
          <a:p>
            <a:endParaRPr lang="tr-TR" sz="2000" dirty="0"/>
          </a:p>
          <a:p>
            <a:pPr marL="0" indent="0">
              <a:buNone/>
            </a:pPr>
            <a:r>
              <a:rPr lang="tr-TR" sz="2000" dirty="0"/>
              <a:t>Bir öğretmenin öğrencilerin dersin ilgili kazanımlarına ulaşabilmesi için;</a:t>
            </a:r>
          </a:p>
          <a:p>
            <a:pPr marL="0" indent="0">
              <a:buNone/>
            </a:pPr>
            <a:endParaRPr lang="tr-TR" sz="2000" dirty="0"/>
          </a:p>
          <a:p>
            <a:r>
              <a:rPr lang="tr-TR" sz="2000" dirty="0"/>
              <a:t>Öğretim hedef ve amaçlarını belirlemesini</a:t>
            </a:r>
          </a:p>
          <a:p>
            <a:r>
              <a:rPr lang="tr-TR" sz="2000" dirty="0"/>
              <a:t>İçeriği  (konuları) seçmesini</a:t>
            </a:r>
          </a:p>
          <a:p>
            <a:r>
              <a:rPr lang="tr-TR" sz="2000" dirty="0"/>
              <a:t>Öğretme-öğrenme etkinliklerini planlamasını</a:t>
            </a:r>
          </a:p>
          <a:p>
            <a:r>
              <a:rPr lang="tr-TR" sz="2000" dirty="0"/>
              <a:t>Kazanımlara ne düzeyde erişildiğini belirlemek üzere değerlendirme yapmasını kapsar.</a:t>
            </a:r>
          </a:p>
        </p:txBody>
      </p:sp>
    </p:spTree>
    <p:extLst>
      <p:ext uri="{BB962C8B-B14F-4D97-AF65-F5344CB8AC3E}">
        <p14:creationId xmlns:p14="http://schemas.microsoft.com/office/powerpoint/2010/main" val="473240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642594"/>
            <a:ext cx="10058400" cy="766658"/>
          </a:xfrm>
        </p:spPr>
        <p:txBody>
          <a:bodyPr/>
          <a:lstStyle/>
          <a:p>
            <a:r>
              <a:rPr lang="tr-TR" dirty="0"/>
              <a:t>Temel Kavramlar</a:t>
            </a:r>
          </a:p>
        </p:txBody>
      </p:sp>
      <p:sp>
        <p:nvSpPr>
          <p:cNvPr id="3" name="İçerik Yer Tutucusu 2"/>
          <p:cNvSpPr>
            <a:spLocks noGrp="1"/>
          </p:cNvSpPr>
          <p:nvPr>
            <p:ph idx="1"/>
          </p:nvPr>
        </p:nvSpPr>
        <p:spPr>
          <a:xfrm>
            <a:off x="731520" y="2151529"/>
            <a:ext cx="10919012" cy="3883511"/>
          </a:xfrm>
        </p:spPr>
        <p:txBody>
          <a:bodyPr>
            <a:normAutofit/>
          </a:bodyPr>
          <a:lstStyle/>
          <a:p>
            <a:r>
              <a:rPr lang="tr-TR" sz="2400" dirty="0"/>
              <a:t>Ülkemizde öğretmenler, vermekle yükümlü oldukları dersin Milli Eğitim Bakanlığına bağlı Talim ve Terbiye Kurulu tarafından onaylanmış </a:t>
            </a:r>
            <a:r>
              <a:rPr lang="tr-TR" sz="2400" b="1" dirty="0"/>
              <a:t>öğretim programı </a:t>
            </a:r>
            <a:r>
              <a:rPr lang="tr-TR" sz="2400" dirty="0"/>
              <a:t>(müfredatı) çerçevesinde derslerini öğretim programındaki konuya/hedeflere/kazanımlara  göre </a:t>
            </a:r>
            <a:r>
              <a:rPr lang="tr-TR" sz="2400" b="1" dirty="0"/>
              <a:t>planlamak</a:t>
            </a:r>
            <a:r>
              <a:rPr lang="tr-TR" sz="2400" dirty="0"/>
              <a:t>, </a:t>
            </a:r>
            <a:r>
              <a:rPr lang="tr-TR" sz="2400" b="1" dirty="0"/>
              <a:t>uygun öğretim yöntemini belirlemek</a:t>
            </a:r>
            <a:r>
              <a:rPr lang="tr-TR" sz="2400" dirty="0"/>
              <a:t>, bu yönteme uygun </a:t>
            </a:r>
            <a:r>
              <a:rPr lang="tr-TR" sz="2400" b="1" dirty="0"/>
              <a:t>etkinlikleri tasarlayıp</a:t>
            </a:r>
            <a:r>
              <a:rPr lang="tr-TR" sz="2400" dirty="0"/>
              <a:t>, gerekli </a:t>
            </a:r>
            <a:r>
              <a:rPr lang="tr-TR" sz="2400" i="1" dirty="0"/>
              <a:t>materyalleri sağlayarak </a:t>
            </a:r>
            <a:r>
              <a:rPr lang="tr-TR" sz="2400" dirty="0"/>
              <a:t>derslerini gerçekleştirmekle ve </a:t>
            </a:r>
            <a:r>
              <a:rPr lang="tr-TR" sz="2400" b="1" dirty="0"/>
              <a:t>öğrenci başarısını değerlendirmekle </a:t>
            </a:r>
            <a:r>
              <a:rPr lang="tr-TR" sz="2400" dirty="0"/>
              <a:t>görevlidirler.</a:t>
            </a:r>
          </a:p>
        </p:txBody>
      </p:sp>
    </p:spTree>
    <p:extLst>
      <p:ext uri="{BB962C8B-B14F-4D97-AF65-F5344CB8AC3E}">
        <p14:creationId xmlns:p14="http://schemas.microsoft.com/office/powerpoint/2010/main" val="3110235398"/>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{446960A5-1623-CF46-A7A4-809D00B0565D}tf10001119</Template>
  <TotalTime>182</TotalTime>
  <Words>398</Words>
  <Application>Microsoft Macintosh PowerPoint</Application>
  <PresentationFormat>Geniş ekran</PresentationFormat>
  <Paragraphs>49</Paragraphs>
  <Slides>11</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Gill Sans MT</vt:lpstr>
      <vt:lpstr>Galeri</vt:lpstr>
      <vt:lpstr>MBT-303 özel öğretim yöntemleri-ı</vt:lpstr>
      <vt:lpstr>Hatırlayalım…  Temel Kavramlar:</vt:lpstr>
      <vt:lpstr>Temel Kavramlar</vt:lpstr>
      <vt:lpstr>Eğitim Programı Nedir?</vt:lpstr>
      <vt:lpstr>Ders Programı</vt:lpstr>
      <vt:lpstr>Örtük Program</vt:lpstr>
      <vt:lpstr>Temel Kavramlar</vt:lpstr>
      <vt:lpstr>Temel Kavramlar</vt:lpstr>
      <vt:lpstr>Temel Kavramlar</vt:lpstr>
      <vt:lpstr>Tartışalım !</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MBT-303 özel öğretim yöntemleri-ı</dc:title>
  <dc:creator>Deniz</dc:creator>
  <cp:lastModifiedBy>Deniz.Atal</cp:lastModifiedBy>
  <cp:revision>54</cp:revision>
  <dcterms:created xsi:type="dcterms:W3CDTF">2017-11-27T11:58:24Z</dcterms:created>
  <dcterms:modified xsi:type="dcterms:W3CDTF">2021-07-07T11:05:57Z</dcterms:modified>
</cp:coreProperties>
</file>