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216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94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91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6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97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28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94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03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41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19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24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D9E79-3386-4B16-B414-FF5A1BDCF7B8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4A96E-0C5B-4B59-87A4-754E945FCA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18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4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3. devre 2. devrenin hemen sonunda başlar ve </a:t>
            </a:r>
            <a:r>
              <a:rPr lang="tr-TR" dirty="0" err="1" smtClean="0"/>
              <a:t>skarın</a:t>
            </a:r>
            <a:r>
              <a:rPr lang="tr-TR" dirty="0" smtClean="0"/>
              <a:t> </a:t>
            </a:r>
            <a:r>
              <a:rPr lang="tr-TR" dirty="0" err="1" smtClean="0"/>
              <a:t>kontraksiyonunun</a:t>
            </a:r>
            <a:r>
              <a:rPr lang="tr-TR" dirty="0" smtClean="0"/>
              <a:t> başlaması ile hareketlenir. </a:t>
            </a:r>
            <a:r>
              <a:rPr lang="tr-TR" dirty="0" err="1" smtClean="0"/>
              <a:t>Vaskülarizasyon</a:t>
            </a:r>
            <a:r>
              <a:rPr lang="tr-TR" dirty="0" smtClean="0"/>
              <a:t> azalmaya başlar ve </a:t>
            </a:r>
            <a:r>
              <a:rPr lang="tr-TR" dirty="0" err="1" smtClean="0"/>
              <a:t>kollagen</a:t>
            </a:r>
            <a:r>
              <a:rPr lang="tr-TR" dirty="0" smtClean="0"/>
              <a:t> gerilim kuvveti artar. 1 yıl veya daha fazla devam edebilir.</a:t>
            </a:r>
          </a:p>
          <a:p>
            <a:endParaRPr lang="tr-TR" dirty="0"/>
          </a:p>
          <a:p>
            <a:r>
              <a:rPr lang="tr-TR" dirty="0" smtClean="0"/>
              <a:t>Açık yaralar için iyileşme devreleri enfeksiyon nedeniyle uzayabilir.</a:t>
            </a:r>
          </a:p>
          <a:p>
            <a:endParaRPr lang="tr-TR" dirty="0"/>
          </a:p>
          <a:p>
            <a:r>
              <a:rPr lang="tr-TR" dirty="0" smtClean="0"/>
              <a:t>Ayrıca bu durumda </a:t>
            </a:r>
            <a:r>
              <a:rPr lang="tr-TR" dirty="0" err="1" smtClean="0"/>
              <a:t>skar</a:t>
            </a:r>
            <a:r>
              <a:rPr lang="tr-TR" dirty="0" smtClean="0"/>
              <a:t> dokusu büyük olabilir. </a:t>
            </a:r>
            <a:r>
              <a:rPr lang="tr-TR" dirty="0" err="1" smtClean="0"/>
              <a:t>Skar</a:t>
            </a:r>
            <a:r>
              <a:rPr lang="tr-TR" dirty="0" smtClean="0"/>
              <a:t> oluşumu kişisel özelliklere göre değişim gösterebilir ve genç derilerde </a:t>
            </a:r>
            <a:r>
              <a:rPr lang="tr-TR" dirty="0" err="1" smtClean="0"/>
              <a:t>skar</a:t>
            </a:r>
            <a:r>
              <a:rPr lang="tr-TR" dirty="0" smtClean="0"/>
              <a:t> oluşumu yaşlılardan daha fazladır.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41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Kronik </a:t>
            </a:r>
            <a:r>
              <a:rPr lang="tr-TR" b="1" dirty="0" err="1" smtClean="0"/>
              <a:t>İnflamasyon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inflamasyonun</a:t>
            </a:r>
            <a:r>
              <a:rPr lang="tr-TR" dirty="0" smtClean="0"/>
              <a:t> süresi yaralanmanın şiddetine göre değişmekle birlikte genellikle 2 haftadır. Reaksiyon yaklaşık 1 ay devam ederse </a:t>
            </a:r>
            <a:r>
              <a:rPr lang="tr-TR" dirty="0" err="1" smtClean="0"/>
              <a:t>subakut</a:t>
            </a:r>
            <a:r>
              <a:rPr lang="tr-TR" dirty="0" smtClean="0"/>
              <a:t> </a:t>
            </a:r>
            <a:r>
              <a:rPr lang="tr-TR" dirty="0" err="1" smtClean="0"/>
              <a:t>inflamasyon</a:t>
            </a:r>
            <a:r>
              <a:rPr lang="tr-TR" dirty="0" smtClean="0"/>
              <a:t> olarak adlandırılır. Aylar veya yıllarca devam ederse kronik </a:t>
            </a:r>
            <a:r>
              <a:rPr lang="tr-TR" dirty="0" err="1" smtClean="0"/>
              <a:t>inflamasyon</a:t>
            </a:r>
            <a:r>
              <a:rPr lang="tr-TR" dirty="0" smtClean="0"/>
              <a:t> denir.</a:t>
            </a:r>
          </a:p>
          <a:p>
            <a:endParaRPr lang="tr-TR" dirty="0"/>
          </a:p>
          <a:p>
            <a:r>
              <a:rPr lang="tr-TR" dirty="0" smtClean="0"/>
              <a:t>Kronik </a:t>
            </a:r>
            <a:r>
              <a:rPr lang="tr-TR" dirty="0" err="1" smtClean="0"/>
              <a:t>inflamasyon</a:t>
            </a:r>
            <a:r>
              <a:rPr lang="tr-TR" dirty="0" smtClean="0"/>
              <a:t>, akut </a:t>
            </a:r>
            <a:r>
              <a:rPr lang="tr-TR" dirty="0" err="1" smtClean="0"/>
              <a:t>inflamasyondan</a:t>
            </a:r>
            <a:r>
              <a:rPr lang="tr-TR" dirty="0" smtClean="0"/>
              <a:t> farklı olarak kesin ve devamlı bir uyarıya reaksiyon olarak ortaya çıkar.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89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Makrofajlar</a:t>
            </a:r>
            <a:r>
              <a:rPr lang="tr-TR" dirty="0" smtClean="0"/>
              <a:t> oluşturulur ve bu hücreler organizmayı yok etmeye çalışırlar.</a:t>
            </a:r>
          </a:p>
          <a:p>
            <a:endParaRPr lang="tr-TR" dirty="0"/>
          </a:p>
          <a:p>
            <a:r>
              <a:rPr lang="tr-TR" dirty="0" smtClean="0"/>
              <a:t>Kronik </a:t>
            </a:r>
            <a:r>
              <a:rPr lang="tr-TR" dirty="0" err="1" smtClean="0"/>
              <a:t>inflamasyonda</a:t>
            </a:r>
            <a:r>
              <a:rPr lang="tr-TR" dirty="0" smtClean="0"/>
              <a:t> </a:t>
            </a:r>
            <a:r>
              <a:rPr lang="tr-TR" dirty="0" err="1" smtClean="0"/>
              <a:t>predominant</a:t>
            </a:r>
            <a:r>
              <a:rPr lang="tr-TR" dirty="0" smtClean="0"/>
              <a:t> hücreler lenfosit, </a:t>
            </a:r>
            <a:r>
              <a:rPr lang="tr-TR" dirty="0" err="1" smtClean="0"/>
              <a:t>monosit</a:t>
            </a:r>
            <a:r>
              <a:rPr lang="tr-TR" dirty="0" smtClean="0"/>
              <a:t> ve </a:t>
            </a:r>
            <a:r>
              <a:rPr lang="tr-TR" dirty="0" err="1" smtClean="0"/>
              <a:t>makrofajdır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Bu durum </a:t>
            </a:r>
            <a:r>
              <a:rPr lang="tr-TR" dirty="0" err="1" smtClean="0"/>
              <a:t>major</a:t>
            </a:r>
            <a:r>
              <a:rPr lang="tr-TR" dirty="0" smtClean="0"/>
              <a:t> hücre tipi </a:t>
            </a:r>
            <a:r>
              <a:rPr lang="tr-TR" dirty="0" err="1" smtClean="0"/>
              <a:t>nötrofil</a:t>
            </a:r>
            <a:r>
              <a:rPr lang="tr-TR" dirty="0" smtClean="0"/>
              <a:t> olan akut </a:t>
            </a:r>
            <a:r>
              <a:rPr lang="tr-TR" dirty="0" err="1" smtClean="0"/>
              <a:t>inflamasyon</a:t>
            </a:r>
            <a:r>
              <a:rPr lang="tr-TR" dirty="0" smtClean="0"/>
              <a:t> ile farklılık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2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ve kronik </a:t>
            </a:r>
            <a:r>
              <a:rPr lang="tr-TR" dirty="0" err="1" smtClean="0"/>
              <a:t>inflamasyon</a:t>
            </a:r>
            <a:r>
              <a:rPr lang="tr-TR" dirty="0" smtClean="0"/>
              <a:t> arasındaki diğer önemli farklılık </a:t>
            </a:r>
            <a:r>
              <a:rPr lang="tr-TR" dirty="0" err="1" smtClean="0"/>
              <a:t>fibroblastik</a:t>
            </a:r>
            <a:r>
              <a:rPr lang="tr-TR" dirty="0" smtClean="0"/>
              <a:t> </a:t>
            </a:r>
            <a:r>
              <a:rPr lang="tr-TR" dirty="0" err="1" smtClean="0"/>
              <a:t>proliferasyondur</a:t>
            </a:r>
            <a:r>
              <a:rPr lang="tr-TR" dirty="0" smtClean="0"/>
              <a:t>. Kronik olay devam ettikçe daha çok </a:t>
            </a:r>
            <a:r>
              <a:rPr lang="tr-TR" dirty="0" err="1" smtClean="0"/>
              <a:t>fibroblast</a:t>
            </a:r>
            <a:r>
              <a:rPr lang="tr-TR" dirty="0" smtClean="0"/>
              <a:t> oluşur, daha çok </a:t>
            </a:r>
            <a:r>
              <a:rPr lang="tr-TR" dirty="0" err="1" smtClean="0"/>
              <a:t>kollagen</a:t>
            </a:r>
            <a:r>
              <a:rPr lang="tr-TR" dirty="0" smtClean="0"/>
              <a:t> üretilir ve </a:t>
            </a:r>
            <a:r>
              <a:rPr lang="tr-TR" dirty="0" err="1" smtClean="0"/>
              <a:t>skar</a:t>
            </a:r>
            <a:r>
              <a:rPr lang="tr-TR" dirty="0" smtClean="0"/>
              <a:t> oluşumu daha geniş olur.</a:t>
            </a:r>
          </a:p>
          <a:p>
            <a:endParaRPr lang="tr-TR" dirty="0"/>
          </a:p>
          <a:p>
            <a:r>
              <a:rPr lang="tr-TR" dirty="0" smtClean="0"/>
              <a:t>Bu nedenle kronik </a:t>
            </a:r>
            <a:r>
              <a:rPr lang="tr-TR" dirty="0" err="1" smtClean="0"/>
              <a:t>inflamasyonda</a:t>
            </a:r>
            <a:r>
              <a:rPr lang="tr-TR" dirty="0" smtClean="0"/>
              <a:t> </a:t>
            </a:r>
            <a:r>
              <a:rPr lang="tr-TR" dirty="0" err="1" smtClean="0"/>
              <a:t>skar</a:t>
            </a:r>
            <a:r>
              <a:rPr lang="tr-TR" dirty="0" smtClean="0"/>
              <a:t> dokusu normal dokunun hatta organın bile yerini alabilir.</a:t>
            </a:r>
          </a:p>
          <a:p>
            <a:endParaRPr lang="tr-TR" dirty="0"/>
          </a:p>
          <a:p>
            <a:r>
              <a:rPr lang="tr-TR" dirty="0" smtClean="0"/>
              <a:t>Özetle kronik </a:t>
            </a:r>
            <a:r>
              <a:rPr lang="tr-TR" dirty="0" err="1" smtClean="0"/>
              <a:t>inflamasyon</a:t>
            </a:r>
            <a:r>
              <a:rPr lang="tr-TR" dirty="0" smtClean="0"/>
              <a:t> akuta göre daha kötü seyir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0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İnflamatuar</a:t>
            </a:r>
            <a:r>
              <a:rPr lang="tr-TR" b="1" dirty="0" smtClean="0"/>
              <a:t> Reaksiyonu Etkileyen Faktörler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Yaş</a:t>
            </a:r>
          </a:p>
          <a:p>
            <a:r>
              <a:rPr lang="tr-TR" dirty="0" smtClean="0"/>
              <a:t>Beslenme durumu</a:t>
            </a:r>
          </a:p>
          <a:p>
            <a:r>
              <a:rPr lang="tr-TR" dirty="0" smtClean="0"/>
              <a:t>Anemi</a:t>
            </a:r>
          </a:p>
          <a:p>
            <a:r>
              <a:rPr lang="tr-TR" dirty="0" smtClean="0"/>
              <a:t>Hormon bozuklukları</a:t>
            </a:r>
          </a:p>
          <a:p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vasküler</a:t>
            </a:r>
            <a:r>
              <a:rPr lang="tr-TR" dirty="0" smtClean="0"/>
              <a:t> bozukluk</a:t>
            </a:r>
          </a:p>
          <a:p>
            <a:r>
              <a:rPr lang="tr-TR" dirty="0" smtClean="0"/>
              <a:t>Açık yara</a:t>
            </a:r>
          </a:p>
          <a:p>
            <a:r>
              <a:rPr lang="tr-TR" dirty="0" smtClean="0"/>
              <a:t>Yaralanma tipi </a:t>
            </a:r>
          </a:p>
          <a:p>
            <a:r>
              <a:rPr lang="tr-TR" dirty="0" smtClean="0"/>
              <a:t>Doku zedelenmesi</a:t>
            </a:r>
          </a:p>
          <a:p>
            <a:r>
              <a:rPr lang="tr-TR" dirty="0" smtClean="0"/>
              <a:t>Isı ajanları ( </a:t>
            </a:r>
            <a:r>
              <a:rPr lang="tr-TR" dirty="0" err="1" smtClean="0"/>
              <a:t>sıcak,soğuk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333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İnflamatuar</a:t>
            </a:r>
            <a:r>
              <a:rPr lang="tr-TR" dirty="0" smtClean="0"/>
              <a:t> reaksiyon hastalığa bağlı olarak ortaya çıkar ve yetersizliğe yol açıp zarar verirse, durdurmak veya en aza indirmek için tedavi gerekir.</a:t>
            </a:r>
          </a:p>
          <a:p>
            <a:endParaRPr lang="tr-TR" dirty="0"/>
          </a:p>
          <a:p>
            <a:r>
              <a:rPr lang="tr-TR" dirty="0" err="1" smtClean="0"/>
              <a:t>İnflamasyonu</a:t>
            </a:r>
            <a:r>
              <a:rPr lang="tr-TR" dirty="0" smtClean="0"/>
              <a:t> sıcak ve soğuk uygulama etkiler.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961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08" t="28987" r="21935" b="27943"/>
          <a:stretch/>
        </p:blipFill>
        <p:spPr>
          <a:xfrm>
            <a:off x="762000" y="365125"/>
            <a:ext cx="10591800" cy="5738017"/>
          </a:xfrm>
        </p:spPr>
      </p:pic>
    </p:spTree>
    <p:extLst>
      <p:ext uri="{BB962C8B-B14F-4D97-AF65-F5344CB8AC3E}">
        <p14:creationId xmlns:p14="http://schemas.microsoft.com/office/powerpoint/2010/main" val="276486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İyileşme ve Onarım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Teorik olarak </a:t>
            </a:r>
            <a:r>
              <a:rPr lang="tr-TR" dirty="0" err="1" smtClean="0"/>
              <a:t>inflamatuar</a:t>
            </a:r>
            <a:r>
              <a:rPr lang="tr-TR" dirty="0" smtClean="0"/>
              <a:t> reaksiyonun sonunda yaralanmış doku eski durumuna geri döner. Yalnız gerçekte bu durum nadiren tamamlanır. </a:t>
            </a:r>
            <a:r>
              <a:rPr lang="tr-TR" dirty="0"/>
              <a:t>İ</a:t>
            </a:r>
            <a:r>
              <a:rPr lang="tr-TR" dirty="0" smtClean="0"/>
              <a:t>yileşmede 2 doku etkilenir:</a:t>
            </a:r>
          </a:p>
          <a:p>
            <a:endParaRPr lang="tr-TR" dirty="0"/>
          </a:p>
          <a:p>
            <a:pPr marL="514350" indent="-514350">
              <a:buAutoNum type="arabicParenR"/>
            </a:pPr>
            <a:r>
              <a:rPr lang="tr-TR" dirty="0" smtClean="0"/>
              <a:t>Yaralanmış dokunun karakteristik hücresi</a:t>
            </a:r>
          </a:p>
          <a:p>
            <a:pPr marL="514350" indent="-514350">
              <a:buAutoNum type="arabicParenR"/>
            </a:pPr>
            <a:r>
              <a:rPr lang="tr-TR" dirty="0" err="1" smtClean="0"/>
              <a:t>Konnektif</a:t>
            </a:r>
            <a:r>
              <a:rPr lang="tr-TR" dirty="0" smtClean="0"/>
              <a:t> doku hücresi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90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Hücreler iyileşme yeteneklerine göre iki gruba ayrılabilirler. En büyük iyileşme potansiyeline sahip olanlara </a:t>
            </a:r>
            <a:r>
              <a:rPr lang="tr-TR" dirty="0" err="1" smtClean="0"/>
              <a:t>Labil</a:t>
            </a:r>
            <a:r>
              <a:rPr lang="tr-TR" dirty="0" smtClean="0"/>
              <a:t> hücreler denir. Bu gruba deri,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traktus</a:t>
            </a:r>
            <a:r>
              <a:rPr lang="tr-TR" dirty="0" smtClean="0"/>
              <a:t> ve kan hücreleri örnektir.</a:t>
            </a:r>
          </a:p>
          <a:p>
            <a:endParaRPr lang="tr-TR" dirty="0"/>
          </a:p>
          <a:p>
            <a:r>
              <a:rPr lang="tr-TR" dirty="0" smtClean="0"/>
              <a:t>İkinci grup, stabil hücrelerdir. Bunların iyileşme yetenekleri olmakla birlikte </a:t>
            </a:r>
            <a:r>
              <a:rPr lang="tr-TR" dirty="0" err="1" smtClean="0"/>
              <a:t>labil</a:t>
            </a:r>
            <a:r>
              <a:rPr lang="tr-TR" dirty="0" smtClean="0"/>
              <a:t> hücrelere göre daha yavaştır. Bu grupta karaciğer, kemik ve böbrek hücreleri yer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64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Permenant</a:t>
            </a:r>
            <a:r>
              <a:rPr lang="tr-TR" dirty="0" smtClean="0"/>
              <a:t> hücreler ise iyileşme yeteneğine sahip değillerdir. Sinir hücreleri, kardiyak hücreleri bu gruba dahildir.</a:t>
            </a:r>
          </a:p>
          <a:p>
            <a:endParaRPr lang="tr-TR" dirty="0"/>
          </a:p>
          <a:p>
            <a:r>
              <a:rPr lang="tr-TR" dirty="0" smtClean="0"/>
              <a:t>İskelet kaslarına bakıldığında ise kullanılmamaya bağlı </a:t>
            </a:r>
            <a:r>
              <a:rPr lang="tr-TR" dirty="0" err="1" smtClean="0"/>
              <a:t>atrofi</a:t>
            </a:r>
            <a:r>
              <a:rPr lang="tr-TR" dirty="0" smtClean="0"/>
              <a:t>, egzersizle de </a:t>
            </a:r>
            <a:r>
              <a:rPr lang="tr-TR" dirty="0" err="1" smtClean="0"/>
              <a:t>hipertrofi</a:t>
            </a:r>
            <a:r>
              <a:rPr lang="tr-TR" dirty="0" smtClean="0"/>
              <a:t> oluştuğu görülür. Bu değişmeler hücre sayısının değişmesine değil, her hücrenin büyüklüğündeki değişmeye bağlıdır.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795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Konnektif</a:t>
            </a:r>
            <a:r>
              <a:rPr lang="tr-TR" b="1" dirty="0" smtClean="0"/>
              <a:t> Doku ( Bağ Dokusu)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Konnektif</a:t>
            </a:r>
            <a:r>
              <a:rPr lang="tr-TR" dirty="0" smtClean="0"/>
              <a:t> dokunun karakteristik hücresi </a:t>
            </a:r>
            <a:r>
              <a:rPr lang="tr-TR" dirty="0" err="1" smtClean="0"/>
              <a:t>fibroblastlardır</a:t>
            </a:r>
            <a:r>
              <a:rPr lang="tr-TR" dirty="0" smtClean="0"/>
              <a:t>. </a:t>
            </a:r>
            <a:r>
              <a:rPr lang="tr-TR" dirty="0" err="1" smtClean="0"/>
              <a:t>Osteoblast</a:t>
            </a:r>
            <a:r>
              <a:rPr lang="tr-TR" dirty="0" smtClean="0"/>
              <a:t> ve </a:t>
            </a:r>
            <a:r>
              <a:rPr lang="tr-TR" dirty="0" err="1" smtClean="0"/>
              <a:t>kondroblastlar</a:t>
            </a:r>
            <a:r>
              <a:rPr lang="tr-TR" dirty="0" smtClean="0"/>
              <a:t>, </a:t>
            </a:r>
            <a:r>
              <a:rPr lang="tr-TR" dirty="0" err="1" smtClean="0"/>
              <a:t>konnektif</a:t>
            </a:r>
            <a:r>
              <a:rPr lang="tr-TR" dirty="0" smtClean="0"/>
              <a:t> dokunun diğer hücreleridir. </a:t>
            </a:r>
            <a:r>
              <a:rPr lang="tr-TR" dirty="0" err="1" smtClean="0"/>
              <a:t>Konnektif</a:t>
            </a:r>
            <a:r>
              <a:rPr lang="tr-TR" dirty="0" smtClean="0"/>
              <a:t> dokunun proteinleri </a:t>
            </a:r>
            <a:r>
              <a:rPr lang="tr-TR" dirty="0" err="1" smtClean="0"/>
              <a:t>kollagen</a:t>
            </a:r>
            <a:r>
              <a:rPr lang="tr-TR" dirty="0" smtClean="0"/>
              <a:t>, </a:t>
            </a:r>
            <a:r>
              <a:rPr lang="tr-TR" dirty="0" err="1" smtClean="0"/>
              <a:t>elastin</a:t>
            </a:r>
            <a:r>
              <a:rPr lang="tr-TR" dirty="0" smtClean="0"/>
              <a:t> ve </a:t>
            </a:r>
            <a:r>
              <a:rPr lang="tr-TR" dirty="0" err="1" smtClean="0"/>
              <a:t>retikülindir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Vücuttaki en fazla protein </a:t>
            </a:r>
            <a:r>
              <a:rPr lang="tr-TR" dirty="0" err="1" smtClean="0"/>
              <a:t>kollagen</a:t>
            </a:r>
            <a:r>
              <a:rPr lang="tr-TR" dirty="0" smtClean="0"/>
              <a:t>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Kemik, </a:t>
            </a:r>
            <a:r>
              <a:rPr lang="tr-TR" dirty="0" err="1" smtClean="0"/>
              <a:t>tendon</a:t>
            </a:r>
            <a:r>
              <a:rPr lang="tr-TR" dirty="0" smtClean="0"/>
              <a:t> ve </a:t>
            </a:r>
            <a:r>
              <a:rPr lang="tr-TR" dirty="0" err="1" smtClean="0"/>
              <a:t>kartilajdaki</a:t>
            </a:r>
            <a:r>
              <a:rPr lang="tr-TR" dirty="0" smtClean="0"/>
              <a:t> </a:t>
            </a:r>
            <a:r>
              <a:rPr lang="tr-TR" dirty="0" err="1" smtClean="0"/>
              <a:t>kollagenler</a:t>
            </a:r>
            <a:r>
              <a:rPr lang="tr-TR" dirty="0" smtClean="0"/>
              <a:t> farklı olup, moleküldeki </a:t>
            </a:r>
            <a:r>
              <a:rPr lang="tr-TR" dirty="0" err="1" smtClean="0"/>
              <a:t>aminoasitin</a:t>
            </a:r>
            <a:r>
              <a:rPr lang="tr-TR" dirty="0" smtClean="0"/>
              <a:t> farklı tiplerinin miktarına bağlıdır.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745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İyileşmede </a:t>
            </a:r>
            <a:r>
              <a:rPr lang="tr-TR" dirty="0" err="1" smtClean="0"/>
              <a:t>konnektif</a:t>
            </a:r>
            <a:r>
              <a:rPr lang="tr-TR" dirty="0" smtClean="0"/>
              <a:t> dokunun </a:t>
            </a:r>
            <a:r>
              <a:rPr lang="tr-TR" dirty="0" err="1" smtClean="0"/>
              <a:t>fibroblastları</a:t>
            </a:r>
            <a:r>
              <a:rPr lang="tr-TR" dirty="0" smtClean="0"/>
              <a:t> esas doku hücrelerinin bulunmadığı yere dolarlar.</a:t>
            </a:r>
          </a:p>
          <a:p>
            <a:endParaRPr lang="tr-TR" dirty="0"/>
          </a:p>
          <a:p>
            <a:r>
              <a:rPr lang="tr-TR" dirty="0" smtClean="0"/>
              <a:t>Yaralanmış bölge içinde </a:t>
            </a:r>
            <a:r>
              <a:rPr lang="tr-TR" dirty="0" err="1" smtClean="0"/>
              <a:t>fibroblastlar</a:t>
            </a:r>
            <a:r>
              <a:rPr lang="tr-TR" dirty="0" smtClean="0"/>
              <a:t> gelişir ve </a:t>
            </a:r>
            <a:r>
              <a:rPr lang="tr-TR" dirty="0" err="1" smtClean="0"/>
              <a:t>kollagen</a:t>
            </a:r>
            <a:r>
              <a:rPr lang="tr-TR" dirty="0" smtClean="0"/>
              <a:t> oluşur. </a:t>
            </a:r>
            <a:r>
              <a:rPr lang="tr-TR" dirty="0" err="1" smtClean="0"/>
              <a:t>Kollagen</a:t>
            </a:r>
            <a:r>
              <a:rPr lang="tr-TR" dirty="0" smtClean="0"/>
              <a:t> </a:t>
            </a:r>
            <a:r>
              <a:rPr lang="tr-TR" dirty="0" err="1" smtClean="0"/>
              <a:t>kontraksiyonuyla</a:t>
            </a:r>
            <a:r>
              <a:rPr lang="tr-TR" dirty="0" smtClean="0"/>
              <a:t> da </a:t>
            </a:r>
            <a:r>
              <a:rPr lang="tr-TR" dirty="0" err="1" smtClean="0"/>
              <a:t>skar</a:t>
            </a:r>
            <a:r>
              <a:rPr lang="tr-TR" dirty="0" smtClean="0"/>
              <a:t> meydana gelir.</a:t>
            </a:r>
          </a:p>
          <a:p>
            <a:endParaRPr lang="tr-TR" dirty="0"/>
          </a:p>
          <a:p>
            <a:r>
              <a:rPr lang="tr-TR" dirty="0" smtClean="0"/>
              <a:t>Ancak her zaman </a:t>
            </a:r>
            <a:r>
              <a:rPr lang="tr-TR" dirty="0" err="1" smtClean="0"/>
              <a:t>skar</a:t>
            </a:r>
            <a:r>
              <a:rPr lang="tr-TR" dirty="0" smtClean="0"/>
              <a:t> dokusu oluşacak diye de bir kural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901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Skarın</a:t>
            </a:r>
            <a:r>
              <a:rPr lang="tr-TR" dirty="0" smtClean="0"/>
              <a:t> tüm </a:t>
            </a:r>
            <a:r>
              <a:rPr lang="tr-TR" dirty="0" err="1" smtClean="0"/>
              <a:t>kontraksiyonu</a:t>
            </a:r>
            <a:r>
              <a:rPr lang="tr-TR" dirty="0" smtClean="0"/>
              <a:t> birkaç ay alır. </a:t>
            </a:r>
            <a:r>
              <a:rPr lang="tr-TR" dirty="0"/>
              <a:t>O</a:t>
            </a:r>
            <a:r>
              <a:rPr lang="tr-TR" dirty="0" smtClean="0"/>
              <a:t>narımın sonunda ise ne kadar normal hücre ne kadar </a:t>
            </a:r>
            <a:r>
              <a:rPr lang="tr-TR" dirty="0" err="1" smtClean="0"/>
              <a:t>skar</a:t>
            </a:r>
            <a:r>
              <a:rPr lang="tr-TR" dirty="0" smtClean="0"/>
              <a:t> oluştuğu çeşitli faktörlere bağlıdır.</a:t>
            </a:r>
          </a:p>
          <a:p>
            <a:endParaRPr lang="tr-TR" dirty="0"/>
          </a:p>
          <a:p>
            <a:r>
              <a:rPr lang="tr-TR" dirty="0" smtClean="0"/>
              <a:t>Örneğin küçük bir deri kesilmesinde deri hücrelerinin mükemmel iyileşme potansiyeli sayesinde </a:t>
            </a:r>
            <a:r>
              <a:rPr lang="tr-TR" dirty="0" err="1" smtClean="0"/>
              <a:t>skar</a:t>
            </a:r>
            <a:r>
              <a:rPr lang="tr-TR" dirty="0" smtClean="0"/>
              <a:t> oluşmaz. Karaciğerdeki bir </a:t>
            </a:r>
            <a:r>
              <a:rPr lang="tr-TR" dirty="0" err="1" smtClean="0"/>
              <a:t>inflamasyon</a:t>
            </a:r>
            <a:r>
              <a:rPr lang="tr-TR" dirty="0" smtClean="0"/>
              <a:t> ise </a:t>
            </a:r>
            <a:r>
              <a:rPr lang="tr-TR" dirty="0" err="1" smtClean="0"/>
              <a:t>skar</a:t>
            </a:r>
            <a:r>
              <a:rPr lang="tr-TR" dirty="0" smtClean="0"/>
              <a:t> dokusu ile sonuçlanır.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2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Sinir dokusu, kalp kası veya iskelet kaslarının yaralanmasından sonraki iyileşmede </a:t>
            </a:r>
            <a:r>
              <a:rPr lang="tr-TR" dirty="0" err="1" smtClean="0"/>
              <a:t>skar</a:t>
            </a:r>
            <a:r>
              <a:rPr lang="tr-TR" dirty="0" smtClean="0"/>
              <a:t> doku oluşma riski daha fazladır ( </a:t>
            </a:r>
            <a:r>
              <a:rPr lang="tr-TR" dirty="0" err="1" smtClean="0"/>
              <a:t>cerebral</a:t>
            </a:r>
            <a:r>
              <a:rPr lang="tr-TR" dirty="0" smtClean="0"/>
              <a:t> </a:t>
            </a:r>
            <a:r>
              <a:rPr lang="tr-TR" dirty="0" err="1" smtClean="0"/>
              <a:t>infarktus</a:t>
            </a:r>
            <a:r>
              <a:rPr lang="tr-TR" dirty="0" smtClean="0"/>
              <a:t>, </a:t>
            </a:r>
            <a:r>
              <a:rPr lang="tr-TR" dirty="0" err="1" smtClean="0"/>
              <a:t>myokardiyal</a:t>
            </a:r>
            <a:r>
              <a:rPr lang="tr-TR" dirty="0" smtClean="0"/>
              <a:t> </a:t>
            </a:r>
            <a:r>
              <a:rPr lang="tr-TR" dirty="0" err="1" smtClean="0"/>
              <a:t>infarktus</a:t>
            </a:r>
            <a:r>
              <a:rPr lang="tr-TR" dirty="0" smtClean="0"/>
              <a:t>, </a:t>
            </a:r>
            <a:r>
              <a:rPr lang="tr-TR" dirty="0" err="1" smtClean="0"/>
              <a:t>intramusküler</a:t>
            </a:r>
            <a:r>
              <a:rPr lang="tr-TR" dirty="0" smtClean="0"/>
              <a:t> </a:t>
            </a:r>
            <a:r>
              <a:rPr lang="tr-TR" dirty="0" err="1" smtClean="0"/>
              <a:t>hematom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 err="1" smtClean="0"/>
              <a:t>Skar</a:t>
            </a:r>
            <a:r>
              <a:rPr lang="tr-TR" dirty="0" smtClean="0"/>
              <a:t> dokusunun hiçbir normal fonksiyonu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54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İnflamasyon</a:t>
            </a:r>
            <a:r>
              <a:rPr lang="tr-TR" b="1" dirty="0" smtClean="0"/>
              <a:t> ve İyileşmenin Evreleri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İnflamatuar</a:t>
            </a:r>
            <a:r>
              <a:rPr lang="tr-TR" dirty="0" smtClean="0"/>
              <a:t> reaksiyonda </a:t>
            </a:r>
            <a:r>
              <a:rPr lang="tr-TR" dirty="0" err="1" smtClean="0"/>
              <a:t>herbiri</a:t>
            </a:r>
            <a:r>
              <a:rPr lang="tr-TR" dirty="0" smtClean="0"/>
              <a:t> diğerinin oluşmasına yol açan çeşitli devreler vardır.</a:t>
            </a:r>
          </a:p>
          <a:p>
            <a:endParaRPr lang="tr-TR" dirty="0"/>
          </a:p>
          <a:p>
            <a:r>
              <a:rPr lang="tr-TR" dirty="0" smtClean="0"/>
              <a:t>1. devre  </a:t>
            </a:r>
            <a:r>
              <a:rPr lang="tr-TR" dirty="0" err="1" smtClean="0"/>
              <a:t>mikrovasküler</a:t>
            </a:r>
            <a:r>
              <a:rPr lang="tr-TR" dirty="0" smtClean="0"/>
              <a:t> </a:t>
            </a:r>
            <a:r>
              <a:rPr lang="tr-TR" dirty="0" err="1" smtClean="0"/>
              <a:t>dilatasyon</a:t>
            </a:r>
            <a:r>
              <a:rPr lang="tr-TR" dirty="0" smtClean="0"/>
              <a:t> ve </a:t>
            </a:r>
            <a:r>
              <a:rPr lang="tr-TR" dirty="0" err="1" smtClean="0"/>
              <a:t>nötrofilik</a:t>
            </a:r>
            <a:r>
              <a:rPr lang="tr-TR" dirty="0" smtClean="0"/>
              <a:t> </a:t>
            </a:r>
            <a:r>
              <a:rPr lang="tr-TR" dirty="0" err="1" smtClean="0"/>
              <a:t>infiltrasyon</a:t>
            </a:r>
            <a:r>
              <a:rPr lang="tr-TR" dirty="0" smtClean="0"/>
              <a:t> ile başlar, </a:t>
            </a:r>
            <a:r>
              <a:rPr lang="tr-TR" dirty="0" err="1" smtClean="0"/>
              <a:t>makrofaj</a:t>
            </a:r>
            <a:r>
              <a:rPr lang="tr-TR" dirty="0" smtClean="0"/>
              <a:t> oluşumu ve </a:t>
            </a:r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endotelinin</a:t>
            </a:r>
            <a:r>
              <a:rPr lang="tr-TR" dirty="0" smtClean="0"/>
              <a:t> </a:t>
            </a:r>
            <a:r>
              <a:rPr lang="tr-TR" dirty="0" err="1" smtClean="0"/>
              <a:t>proliferasyonu</a:t>
            </a:r>
            <a:r>
              <a:rPr lang="tr-TR" dirty="0" smtClean="0"/>
              <a:t> ile devam eder. Bu devre hemen başlar ve 1-2 haftada sona erer.</a:t>
            </a:r>
          </a:p>
          <a:p>
            <a:endParaRPr lang="tr-TR" dirty="0"/>
          </a:p>
          <a:p>
            <a:r>
              <a:rPr lang="tr-TR" dirty="0" smtClean="0"/>
              <a:t>2.devre birinci haftanın ortasında başlar ve ikinci haftada en büyük derecesine ulaşır. 2. devre </a:t>
            </a:r>
            <a:r>
              <a:rPr lang="tr-TR" dirty="0" err="1" smtClean="0"/>
              <a:t>fibroblastik</a:t>
            </a:r>
            <a:r>
              <a:rPr lang="tr-TR" dirty="0" smtClean="0"/>
              <a:t> </a:t>
            </a:r>
            <a:r>
              <a:rPr lang="tr-TR" dirty="0" err="1" smtClean="0"/>
              <a:t>infiltrasyon</a:t>
            </a:r>
            <a:r>
              <a:rPr lang="tr-TR" dirty="0" smtClean="0"/>
              <a:t> ve </a:t>
            </a:r>
            <a:r>
              <a:rPr lang="tr-TR" dirty="0" err="1" smtClean="0"/>
              <a:t>kollagen</a:t>
            </a:r>
            <a:r>
              <a:rPr lang="tr-TR" dirty="0" smtClean="0"/>
              <a:t> oluşumu ile karakterize olup; bu devrede oluşan doku </a:t>
            </a:r>
            <a:r>
              <a:rPr lang="tr-TR" dirty="0" err="1" smtClean="0"/>
              <a:t>granülasyon</a:t>
            </a:r>
            <a:r>
              <a:rPr lang="tr-TR" dirty="0" smtClean="0"/>
              <a:t> dokusu veya </a:t>
            </a:r>
            <a:r>
              <a:rPr lang="tr-TR" dirty="0" err="1" smtClean="0"/>
              <a:t>skar</a:t>
            </a:r>
            <a:r>
              <a:rPr lang="tr-TR" dirty="0" smtClean="0"/>
              <a:t> doku adını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3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649</Words>
  <Application>Microsoft Office PowerPoint</Application>
  <PresentationFormat>Geniş ekran</PresentationFormat>
  <Paragraphs>68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İyileşme ve Onarım</vt:lpstr>
      <vt:lpstr>PowerPoint Sunusu</vt:lpstr>
      <vt:lpstr>PowerPoint Sunusu</vt:lpstr>
      <vt:lpstr>Konnektif Doku ( Bağ Dokusu)</vt:lpstr>
      <vt:lpstr>PowerPoint Sunusu</vt:lpstr>
      <vt:lpstr>PowerPoint Sunusu</vt:lpstr>
      <vt:lpstr>PowerPoint Sunusu</vt:lpstr>
      <vt:lpstr>İnflamasyon ve İyileşmenin Evreleri</vt:lpstr>
      <vt:lpstr>PowerPoint Sunusu</vt:lpstr>
      <vt:lpstr>Kronik İnflamasyon</vt:lpstr>
      <vt:lpstr>PowerPoint Sunusu</vt:lpstr>
      <vt:lpstr>PowerPoint Sunusu</vt:lpstr>
      <vt:lpstr>İnflamatuar Reaksiyonu Etkileyen Faktörler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2020-04-26T13:00:44Z</dcterms:created>
  <dcterms:modified xsi:type="dcterms:W3CDTF">2020-04-26T13:04:50Z</dcterms:modified>
</cp:coreProperties>
</file>