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72" r:id="rId4"/>
    <p:sldId id="273" r:id="rId5"/>
    <p:sldId id="258" r:id="rId6"/>
    <p:sldId id="259" r:id="rId7"/>
    <p:sldId id="261" r:id="rId8"/>
    <p:sldId id="266" r:id="rId9"/>
    <p:sldId id="263" r:id="rId10"/>
    <p:sldId id="264"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CC9C25-AA5C-40BC-826F-BC1846071D09}"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596EDE73-AE15-4B62-B4DF-D81B630C292D}">
      <dgm:prSet phldrT="[Metin]"/>
      <dgm:spPr/>
      <dgm:t>
        <a:bodyPr/>
        <a:lstStyle/>
        <a:p>
          <a:r>
            <a:rPr lang="tr-TR" b="1" dirty="0" smtClean="0">
              <a:solidFill>
                <a:srgbClr val="C00000"/>
              </a:solidFill>
            </a:rPr>
            <a:t>Sosyal Psikolojik Bağlam </a:t>
          </a:r>
          <a:endParaRPr lang="tr-TR" b="1" dirty="0">
            <a:solidFill>
              <a:srgbClr val="C00000"/>
            </a:solidFill>
          </a:endParaRPr>
        </a:p>
      </dgm:t>
    </dgm:pt>
    <dgm:pt modelId="{7AF9AB50-D574-4020-9D45-AEBF92332506}" type="parTrans" cxnId="{02AFE7B6-BF16-4CC1-ACB0-A6F5BA747338}">
      <dgm:prSet/>
      <dgm:spPr/>
      <dgm:t>
        <a:bodyPr/>
        <a:lstStyle/>
        <a:p>
          <a:endParaRPr lang="tr-TR"/>
        </a:p>
      </dgm:t>
    </dgm:pt>
    <dgm:pt modelId="{E91CF53D-AA17-4FE8-9AA6-A902BBC7418D}" type="sibTrans" cxnId="{02AFE7B6-BF16-4CC1-ACB0-A6F5BA747338}">
      <dgm:prSet/>
      <dgm:spPr/>
      <dgm:t>
        <a:bodyPr/>
        <a:lstStyle/>
        <a:p>
          <a:endParaRPr lang="tr-TR"/>
        </a:p>
      </dgm:t>
    </dgm:pt>
    <dgm:pt modelId="{99377F44-5819-4A8D-AF18-E81AC29D754D}">
      <dgm:prSet phldrT="[Metin]"/>
      <dgm:spPr/>
      <dgm:t>
        <a:bodyPr/>
        <a:lstStyle/>
        <a:p>
          <a:r>
            <a:rPr lang="tr-TR" b="1" dirty="0" smtClean="0">
              <a:solidFill>
                <a:srgbClr val="C00000"/>
              </a:solidFill>
            </a:rPr>
            <a:t>Zamana İlişkin Bağlam</a:t>
          </a:r>
          <a:endParaRPr lang="tr-TR" b="1" dirty="0">
            <a:solidFill>
              <a:srgbClr val="C00000"/>
            </a:solidFill>
          </a:endParaRPr>
        </a:p>
      </dgm:t>
    </dgm:pt>
    <dgm:pt modelId="{A5FB9109-36DF-4381-98D2-DF8DD02CA2BD}" type="parTrans" cxnId="{3A83C26E-5B4A-4505-A615-5AF5E6332FE0}">
      <dgm:prSet/>
      <dgm:spPr/>
      <dgm:t>
        <a:bodyPr/>
        <a:lstStyle/>
        <a:p>
          <a:endParaRPr lang="tr-TR"/>
        </a:p>
      </dgm:t>
    </dgm:pt>
    <dgm:pt modelId="{45A6AB56-43FB-4582-960C-85B0E6145180}" type="sibTrans" cxnId="{3A83C26E-5B4A-4505-A615-5AF5E6332FE0}">
      <dgm:prSet/>
      <dgm:spPr/>
      <dgm:t>
        <a:bodyPr/>
        <a:lstStyle/>
        <a:p>
          <a:endParaRPr lang="tr-TR"/>
        </a:p>
      </dgm:t>
    </dgm:pt>
    <dgm:pt modelId="{E03EB897-42A4-47A5-AEE0-2FC780793997}">
      <dgm:prSet phldrT="[Metin]"/>
      <dgm:spPr/>
      <dgm:t>
        <a:bodyPr/>
        <a:lstStyle/>
        <a:p>
          <a:r>
            <a:rPr lang="tr-TR" b="1" dirty="0" smtClean="0">
              <a:solidFill>
                <a:srgbClr val="C00000"/>
              </a:solidFill>
            </a:rPr>
            <a:t>Kültürel Bağlam</a:t>
          </a:r>
          <a:endParaRPr lang="tr-TR" b="1" dirty="0">
            <a:solidFill>
              <a:srgbClr val="C00000"/>
            </a:solidFill>
          </a:endParaRPr>
        </a:p>
      </dgm:t>
    </dgm:pt>
    <dgm:pt modelId="{7F762E05-7FA9-4C09-8C95-F3E9F5B0780E}" type="parTrans" cxnId="{F04F69C3-8F26-4C38-9C0D-DCC93F056672}">
      <dgm:prSet/>
      <dgm:spPr/>
      <dgm:t>
        <a:bodyPr/>
        <a:lstStyle/>
        <a:p>
          <a:endParaRPr lang="tr-TR"/>
        </a:p>
      </dgm:t>
    </dgm:pt>
    <dgm:pt modelId="{92E9A999-4A03-4B63-ACC4-F49E1EFCFA0F}" type="sibTrans" cxnId="{F04F69C3-8F26-4C38-9C0D-DCC93F056672}">
      <dgm:prSet/>
      <dgm:spPr/>
      <dgm:t>
        <a:bodyPr/>
        <a:lstStyle/>
        <a:p>
          <a:endParaRPr lang="tr-TR"/>
        </a:p>
      </dgm:t>
    </dgm:pt>
    <dgm:pt modelId="{FCF12BA7-8B72-48A5-8CA8-24D260C85FB0}">
      <dgm:prSet phldrT="[Metin]"/>
      <dgm:spPr/>
      <dgm:t>
        <a:bodyPr/>
        <a:lstStyle/>
        <a:p>
          <a:r>
            <a:rPr lang="tr-TR" b="1" dirty="0" smtClean="0">
              <a:solidFill>
                <a:srgbClr val="C00000"/>
              </a:solidFill>
            </a:rPr>
            <a:t>Fiziksel Bağlam</a:t>
          </a:r>
          <a:endParaRPr lang="tr-TR" b="1" dirty="0">
            <a:solidFill>
              <a:srgbClr val="C00000"/>
            </a:solidFill>
          </a:endParaRPr>
        </a:p>
      </dgm:t>
    </dgm:pt>
    <dgm:pt modelId="{3960C502-8C43-4F96-8F84-E07DE531D202}" type="parTrans" cxnId="{ACAB57A9-005E-4176-99AF-BC10E5477CAC}">
      <dgm:prSet/>
      <dgm:spPr/>
      <dgm:t>
        <a:bodyPr/>
        <a:lstStyle/>
        <a:p>
          <a:endParaRPr lang="tr-TR"/>
        </a:p>
      </dgm:t>
    </dgm:pt>
    <dgm:pt modelId="{F8A60954-3933-4CDC-A1A0-ADF6C978F4BD}" type="sibTrans" cxnId="{ACAB57A9-005E-4176-99AF-BC10E5477CAC}">
      <dgm:prSet/>
      <dgm:spPr/>
      <dgm:t>
        <a:bodyPr/>
        <a:lstStyle/>
        <a:p>
          <a:endParaRPr lang="tr-TR"/>
        </a:p>
      </dgm:t>
    </dgm:pt>
    <dgm:pt modelId="{28818192-6FEB-4131-9396-75F1C0E09465}" type="pres">
      <dgm:prSet presAssocID="{81CC9C25-AA5C-40BC-826F-BC1846071D09}" presName="cycle" presStyleCnt="0">
        <dgm:presLayoutVars>
          <dgm:dir/>
          <dgm:resizeHandles val="exact"/>
        </dgm:presLayoutVars>
      </dgm:prSet>
      <dgm:spPr/>
      <dgm:t>
        <a:bodyPr/>
        <a:lstStyle/>
        <a:p>
          <a:endParaRPr lang="tr-TR"/>
        </a:p>
      </dgm:t>
    </dgm:pt>
    <dgm:pt modelId="{A3F8C9A4-B09A-4EB4-A964-EE23EB6B7BDB}" type="pres">
      <dgm:prSet presAssocID="{596EDE73-AE15-4B62-B4DF-D81B630C292D}" presName="node" presStyleLbl="node1" presStyleIdx="0" presStyleCnt="4">
        <dgm:presLayoutVars>
          <dgm:bulletEnabled val="1"/>
        </dgm:presLayoutVars>
      </dgm:prSet>
      <dgm:spPr/>
      <dgm:t>
        <a:bodyPr/>
        <a:lstStyle/>
        <a:p>
          <a:endParaRPr lang="tr-TR"/>
        </a:p>
      </dgm:t>
    </dgm:pt>
    <dgm:pt modelId="{C41F4E76-0DCA-4CE5-A073-A9D360BBEC0B}" type="pres">
      <dgm:prSet presAssocID="{E91CF53D-AA17-4FE8-9AA6-A902BBC7418D}" presName="sibTrans" presStyleLbl="sibTrans2D1" presStyleIdx="0" presStyleCnt="4"/>
      <dgm:spPr/>
      <dgm:t>
        <a:bodyPr/>
        <a:lstStyle/>
        <a:p>
          <a:endParaRPr lang="tr-TR"/>
        </a:p>
      </dgm:t>
    </dgm:pt>
    <dgm:pt modelId="{F2D418AA-CA57-4B38-B812-327DBE2974E7}" type="pres">
      <dgm:prSet presAssocID="{E91CF53D-AA17-4FE8-9AA6-A902BBC7418D}" presName="connectorText" presStyleLbl="sibTrans2D1" presStyleIdx="0" presStyleCnt="4"/>
      <dgm:spPr/>
      <dgm:t>
        <a:bodyPr/>
        <a:lstStyle/>
        <a:p>
          <a:endParaRPr lang="tr-TR"/>
        </a:p>
      </dgm:t>
    </dgm:pt>
    <dgm:pt modelId="{FD34FEE4-13AA-4823-A598-64380BF14E53}" type="pres">
      <dgm:prSet presAssocID="{99377F44-5819-4A8D-AF18-E81AC29D754D}" presName="node" presStyleLbl="node1" presStyleIdx="1" presStyleCnt="4">
        <dgm:presLayoutVars>
          <dgm:bulletEnabled val="1"/>
        </dgm:presLayoutVars>
      </dgm:prSet>
      <dgm:spPr/>
      <dgm:t>
        <a:bodyPr/>
        <a:lstStyle/>
        <a:p>
          <a:endParaRPr lang="tr-TR"/>
        </a:p>
      </dgm:t>
    </dgm:pt>
    <dgm:pt modelId="{F44DD7E4-789E-472C-A531-2A10E3FF8FCB}" type="pres">
      <dgm:prSet presAssocID="{45A6AB56-43FB-4582-960C-85B0E6145180}" presName="sibTrans" presStyleLbl="sibTrans2D1" presStyleIdx="1" presStyleCnt="4"/>
      <dgm:spPr/>
      <dgm:t>
        <a:bodyPr/>
        <a:lstStyle/>
        <a:p>
          <a:endParaRPr lang="tr-TR"/>
        </a:p>
      </dgm:t>
    </dgm:pt>
    <dgm:pt modelId="{B64583C6-0C94-4EF1-B7AD-D1F58D815BF1}" type="pres">
      <dgm:prSet presAssocID="{45A6AB56-43FB-4582-960C-85B0E6145180}" presName="connectorText" presStyleLbl="sibTrans2D1" presStyleIdx="1" presStyleCnt="4"/>
      <dgm:spPr/>
      <dgm:t>
        <a:bodyPr/>
        <a:lstStyle/>
        <a:p>
          <a:endParaRPr lang="tr-TR"/>
        </a:p>
      </dgm:t>
    </dgm:pt>
    <dgm:pt modelId="{8C4BC6BF-0435-40DF-B2F9-499D8CE65497}" type="pres">
      <dgm:prSet presAssocID="{E03EB897-42A4-47A5-AEE0-2FC780793997}" presName="node" presStyleLbl="node1" presStyleIdx="2" presStyleCnt="4">
        <dgm:presLayoutVars>
          <dgm:bulletEnabled val="1"/>
        </dgm:presLayoutVars>
      </dgm:prSet>
      <dgm:spPr/>
      <dgm:t>
        <a:bodyPr/>
        <a:lstStyle/>
        <a:p>
          <a:endParaRPr lang="tr-TR"/>
        </a:p>
      </dgm:t>
    </dgm:pt>
    <dgm:pt modelId="{011DA8F2-484F-4AED-B7CD-8586377FFCD6}" type="pres">
      <dgm:prSet presAssocID="{92E9A999-4A03-4B63-ACC4-F49E1EFCFA0F}" presName="sibTrans" presStyleLbl="sibTrans2D1" presStyleIdx="2" presStyleCnt="4"/>
      <dgm:spPr/>
      <dgm:t>
        <a:bodyPr/>
        <a:lstStyle/>
        <a:p>
          <a:endParaRPr lang="tr-TR"/>
        </a:p>
      </dgm:t>
    </dgm:pt>
    <dgm:pt modelId="{15EE2FA0-EFF3-4B1C-81CC-32439678B03B}" type="pres">
      <dgm:prSet presAssocID="{92E9A999-4A03-4B63-ACC4-F49E1EFCFA0F}" presName="connectorText" presStyleLbl="sibTrans2D1" presStyleIdx="2" presStyleCnt="4"/>
      <dgm:spPr/>
      <dgm:t>
        <a:bodyPr/>
        <a:lstStyle/>
        <a:p>
          <a:endParaRPr lang="tr-TR"/>
        </a:p>
      </dgm:t>
    </dgm:pt>
    <dgm:pt modelId="{09934E4E-A6B3-4F57-94A9-D2FFAB9F5122}" type="pres">
      <dgm:prSet presAssocID="{FCF12BA7-8B72-48A5-8CA8-24D260C85FB0}" presName="node" presStyleLbl="node1" presStyleIdx="3" presStyleCnt="4">
        <dgm:presLayoutVars>
          <dgm:bulletEnabled val="1"/>
        </dgm:presLayoutVars>
      </dgm:prSet>
      <dgm:spPr/>
      <dgm:t>
        <a:bodyPr/>
        <a:lstStyle/>
        <a:p>
          <a:endParaRPr lang="tr-TR"/>
        </a:p>
      </dgm:t>
    </dgm:pt>
    <dgm:pt modelId="{CBB15F75-CB26-4724-AC72-60054E952980}" type="pres">
      <dgm:prSet presAssocID="{F8A60954-3933-4CDC-A1A0-ADF6C978F4BD}" presName="sibTrans" presStyleLbl="sibTrans2D1" presStyleIdx="3" presStyleCnt="4"/>
      <dgm:spPr/>
      <dgm:t>
        <a:bodyPr/>
        <a:lstStyle/>
        <a:p>
          <a:endParaRPr lang="tr-TR"/>
        </a:p>
      </dgm:t>
    </dgm:pt>
    <dgm:pt modelId="{733DF716-9DF9-4D8B-B0BF-1C6763F1E101}" type="pres">
      <dgm:prSet presAssocID="{F8A60954-3933-4CDC-A1A0-ADF6C978F4BD}" presName="connectorText" presStyleLbl="sibTrans2D1" presStyleIdx="3" presStyleCnt="4"/>
      <dgm:spPr/>
      <dgm:t>
        <a:bodyPr/>
        <a:lstStyle/>
        <a:p>
          <a:endParaRPr lang="tr-TR"/>
        </a:p>
      </dgm:t>
    </dgm:pt>
  </dgm:ptLst>
  <dgm:cxnLst>
    <dgm:cxn modelId="{7F99B34C-C66D-4A4B-85CF-F43495993763}" type="presOf" srcId="{F8A60954-3933-4CDC-A1A0-ADF6C978F4BD}" destId="{CBB15F75-CB26-4724-AC72-60054E952980}" srcOrd="0" destOrd="0" presId="urn:microsoft.com/office/officeart/2005/8/layout/cycle2"/>
    <dgm:cxn modelId="{5EB63DDF-6B8F-4B90-A55B-35DAE9A003C9}" type="presOf" srcId="{E03EB897-42A4-47A5-AEE0-2FC780793997}" destId="{8C4BC6BF-0435-40DF-B2F9-499D8CE65497}" srcOrd="0" destOrd="0" presId="urn:microsoft.com/office/officeart/2005/8/layout/cycle2"/>
    <dgm:cxn modelId="{7490D2DF-102A-46A1-862C-2BE1E201BF2C}" type="presOf" srcId="{E91CF53D-AA17-4FE8-9AA6-A902BBC7418D}" destId="{C41F4E76-0DCA-4CE5-A073-A9D360BBEC0B}" srcOrd="0" destOrd="0" presId="urn:microsoft.com/office/officeart/2005/8/layout/cycle2"/>
    <dgm:cxn modelId="{4AE06DA7-40DB-474B-ADF0-2AE54D6330BF}" type="presOf" srcId="{92E9A999-4A03-4B63-ACC4-F49E1EFCFA0F}" destId="{15EE2FA0-EFF3-4B1C-81CC-32439678B03B}" srcOrd="1" destOrd="0" presId="urn:microsoft.com/office/officeart/2005/8/layout/cycle2"/>
    <dgm:cxn modelId="{02AFE7B6-BF16-4CC1-ACB0-A6F5BA747338}" srcId="{81CC9C25-AA5C-40BC-826F-BC1846071D09}" destId="{596EDE73-AE15-4B62-B4DF-D81B630C292D}" srcOrd="0" destOrd="0" parTransId="{7AF9AB50-D574-4020-9D45-AEBF92332506}" sibTransId="{E91CF53D-AA17-4FE8-9AA6-A902BBC7418D}"/>
    <dgm:cxn modelId="{D63DD100-130D-4143-A3ED-39117AD26A44}" type="presOf" srcId="{596EDE73-AE15-4B62-B4DF-D81B630C292D}" destId="{A3F8C9A4-B09A-4EB4-A964-EE23EB6B7BDB}" srcOrd="0" destOrd="0" presId="urn:microsoft.com/office/officeart/2005/8/layout/cycle2"/>
    <dgm:cxn modelId="{74369F77-9E84-4244-8398-457B481440A9}" type="presOf" srcId="{45A6AB56-43FB-4582-960C-85B0E6145180}" destId="{F44DD7E4-789E-472C-A531-2A10E3FF8FCB}" srcOrd="0" destOrd="0" presId="urn:microsoft.com/office/officeart/2005/8/layout/cycle2"/>
    <dgm:cxn modelId="{F04F69C3-8F26-4C38-9C0D-DCC93F056672}" srcId="{81CC9C25-AA5C-40BC-826F-BC1846071D09}" destId="{E03EB897-42A4-47A5-AEE0-2FC780793997}" srcOrd="2" destOrd="0" parTransId="{7F762E05-7FA9-4C09-8C95-F3E9F5B0780E}" sibTransId="{92E9A999-4A03-4B63-ACC4-F49E1EFCFA0F}"/>
    <dgm:cxn modelId="{3A83C26E-5B4A-4505-A615-5AF5E6332FE0}" srcId="{81CC9C25-AA5C-40BC-826F-BC1846071D09}" destId="{99377F44-5819-4A8D-AF18-E81AC29D754D}" srcOrd="1" destOrd="0" parTransId="{A5FB9109-36DF-4381-98D2-DF8DD02CA2BD}" sibTransId="{45A6AB56-43FB-4582-960C-85B0E6145180}"/>
    <dgm:cxn modelId="{5BD5B4E4-7A94-4DBD-AFE6-48A265C12CE2}" type="presOf" srcId="{FCF12BA7-8B72-48A5-8CA8-24D260C85FB0}" destId="{09934E4E-A6B3-4F57-94A9-D2FFAB9F5122}" srcOrd="0" destOrd="0" presId="urn:microsoft.com/office/officeart/2005/8/layout/cycle2"/>
    <dgm:cxn modelId="{75604A61-9A1F-4FA7-86A3-1BA744ED2E0F}" type="presOf" srcId="{F8A60954-3933-4CDC-A1A0-ADF6C978F4BD}" destId="{733DF716-9DF9-4D8B-B0BF-1C6763F1E101}" srcOrd="1" destOrd="0" presId="urn:microsoft.com/office/officeart/2005/8/layout/cycle2"/>
    <dgm:cxn modelId="{338F84DB-CAD4-4317-A68A-5B094E264BD9}" type="presOf" srcId="{E91CF53D-AA17-4FE8-9AA6-A902BBC7418D}" destId="{F2D418AA-CA57-4B38-B812-327DBE2974E7}" srcOrd="1" destOrd="0" presId="urn:microsoft.com/office/officeart/2005/8/layout/cycle2"/>
    <dgm:cxn modelId="{F75FCA7C-E6A5-44E7-B948-C4448A1FF186}" type="presOf" srcId="{81CC9C25-AA5C-40BC-826F-BC1846071D09}" destId="{28818192-6FEB-4131-9396-75F1C0E09465}" srcOrd="0" destOrd="0" presId="urn:microsoft.com/office/officeart/2005/8/layout/cycle2"/>
    <dgm:cxn modelId="{81794746-F2C4-4F45-AB95-24051D968EA0}" type="presOf" srcId="{92E9A999-4A03-4B63-ACC4-F49E1EFCFA0F}" destId="{011DA8F2-484F-4AED-B7CD-8586377FFCD6}" srcOrd="0" destOrd="0" presId="urn:microsoft.com/office/officeart/2005/8/layout/cycle2"/>
    <dgm:cxn modelId="{C6FEF4EF-D604-46DD-A67F-F3845E96CE7E}" type="presOf" srcId="{45A6AB56-43FB-4582-960C-85B0E6145180}" destId="{B64583C6-0C94-4EF1-B7AD-D1F58D815BF1}" srcOrd="1" destOrd="0" presId="urn:microsoft.com/office/officeart/2005/8/layout/cycle2"/>
    <dgm:cxn modelId="{E047F95E-62A4-41E0-A36C-330D437F0682}" type="presOf" srcId="{99377F44-5819-4A8D-AF18-E81AC29D754D}" destId="{FD34FEE4-13AA-4823-A598-64380BF14E53}" srcOrd="0" destOrd="0" presId="urn:microsoft.com/office/officeart/2005/8/layout/cycle2"/>
    <dgm:cxn modelId="{ACAB57A9-005E-4176-99AF-BC10E5477CAC}" srcId="{81CC9C25-AA5C-40BC-826F-BC1846071D09}" destId="{FCF12BA7-8B72-48A5-8CA8-24D260C85FB0}" srcOrd="3" destOrd="0" parTransId="{3960C502-8C43-4F96-8F84-E07DE531D202}" sibTransId="{F8A60954-3933-4CDC-A1A0-ADF6C978F4BD}"/>
    <dgm:cxn modelId="{702E75DB-0063-4CF3-BE3C-DF5610EED14B}" type="presParOf" srcId="{28818192-6FEB-4131-9396-75F1C0E09465}" destId="{A3F8C9A4-B09A-4EB4-A964-EE23EB6B7BDB}" srcOrd="0" destOrd="0" presId="urn:microsoft.com/office/officeart/2005/8/layout/cycle2"/>
    <dgm:cxn modelId="{DADF74C5-3EA8-4441-9E9E-F231ABB31B34}" type="presParOf" srcId="{28818192-6FEB-4131-9396-75F1C0E09465}" destId="{C41F4E76-0DCA-4CE5-A073-A9D360BBEC0B}" srcOrd="1" destOrd="0" presId="urn:microsoft.com/office/officeart/2005/8/layout/cycle2"/>
    <dgm:cxn modelId="{D0D87EED-0F03-4097-B7DC-F7E930E24F2E}" type="presParOf" srcId="{C41F4E76-0DCA-4CE5-A073-A9D360BBEC0B}" destId="{F2D418AA-CA57-4B38-B812-327DBE2974E7}" srcOrd="0" destOrd="0" presId="urn:microsoft.com/office/officeart/2005/8/layout/cycle2"/>
    <dgm:cxn modelId="{D41574B8-05C9-4F0D-AAE2-BD48D562ABC6}" type="presParOf" srcId="{28818192-6FEB-4131-9396-75F1C0E09465}" destId="{FD34FEE4-13AA-4823-A598-64380BF14E53}" srcOrd="2" destOrd="0" presId="urn:microsoft.com/office/officeart/2005/8/layout/cycle2"/>
    <dgm:cxn modelId="{764C2B10-AF96-4F7A-B037-8BF7719F602E}" type="presParOf" srcId="{28818192-6FEB-4131-9396-75F1C0E09465}" destId="{F44DD7E4-789E-472C-A531-2A10E3FF8FCB}" srcOrd="3" destOrd="0" presId="urn:microsoft.com/office/officeart/2005/8/layout/cycle2"/>
    <dgm:cxn modelId="{81CCDB95-7703-4506-9210-234FD3A0E8F4}" type="presParOf" srcId="{F44DD7E4-789E-472C-A531-2A10E3FF8FCB}" destId="{B64583C6-0C94-4EF1-B7AD-D1F58D815BF1}" srcOrd="0" destOrd="0" presId="urn:microsoft.com/office/officeart/2005/8/layout/cycle2"/>
    <dgm:cxn modelId="{BFAB139F-4843-47EC-B46E-69862B19AD82}" type="presParOf" srcId="{28818192-6FEB-4131-9396-75F1C0E09465}" destId="{8C4BC6BF-0435-40DF-B2F9-499D8CE65497}" srcOrd="4" destOrd="0" presId="urn:microsoft.com/office/officeart/2005/8/layout/cycle2"/>
    <dgm:cxn modelId="{B6B9AEC2-8009-4598-A366-704D1A17894F}" type="presParOf" srcId="{28818192-6FEB-4131-9396-75F1C0E09465}" destId="{011DA8F2-484F-4AED-B7CD-8586377FFCD6}" srcOrd="5" destOrd="0" presId="urn:microsoft.com/office/officeart/2005/8/layout/cycle2"/>
    <dgm:cxn modelId="{104375F8-8DA3-401E-989D-272991EE32E4}" type="presParOf" srcId="{011DA8F2-484F-4AED-B7CD-8586377FFCD6}" destId="{15EE2FA0-EFF3-4B1C-81CC-32439678B03B}" srcOrd="0" destOrd="0" presId="urn:microsoft.com/office/officeart/2005/8/layout/cycle2"/>
    <dgm:cxn modelId="{C029744A-F895-41B6-8C84-0135B2C420EF}" type="presParOf" srcId="{28818192-6FEB-4131-9396-75F1C0E09465}" destId="{09934E4E-A6B3-4F57-94A9-D2FFAB9F5122}" srcOrd="6" destOrd="0" presId="urn:microsoft.com/office/officeart/2005/8/layout/cycle2"/>
    <dgm:cxn modelId="{D7FEB2A1-8276-4328-840D-EA0C70F5C795}" type="presParOf" srcId="{28818192-6FEB-4131-9396-75F1C0E09465}" destId="{CBB15F75-CB26-4724-AC72-60054E952980}" srcOrd="7" destOrd="0" presId="urn:microsoft.com/office/officeart/2005/8/layout/cycle2"/>
    <dgm:cxn modelId="{13399C87-6108-4CC5-9F70-0AEFA4DA26B1}" type="presParOf" srcId="{CBB15F75-CB26-4724-AC72-60054E952980}" destId="{733DF716-9DF9-4D8B-B0BF-1C6763F1E10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F8C9A4-B09A-4EB4-A964-EE23EB6B7BDB}">
      <dsp:nvSpPr>
        <dsp:cNvPr id="0" name=""/>
        <dsp:cNvSpPr/>
      </dsp:nvSpPr>
      <dsp:spPr>
        <a:xfrm>
          <a:off x="4385816" y="584"/>
          <a:ext cx="1286767" cy="1286767"/>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rgbClr val="C00000"/>
              </a:solidFill>
            </a:rPr>
            <a:t>Sosyal Psikolojik Bağlam </a:t>
          </a:r>
          <a:endParaRPr lang="tr-TR" sz="1700" b="1" kern="1200" dirty="0">
            <a:solidFill>
              <a:srgbClr val="C00000"/>
            </a:solidFill>
          </a:endParaRPr>
        </a:p>
      </dsp:txBody>
      <dsp:txXfrm>
        <a:off x="4574259" y="189027"/>
        <a:ext cx="909881" cy="909881"/>
      </dsp:txXfrm>
    </dsp:sp>
    <dsp:sp modelId="{C41F4E76-0DCA-4CE5-A073-A9D360BBEC0B}">
      <dsp:nvSpPr>
        <dsp:cNvPr id="0" name=""/>
        <dsp:cNvSpPr/>
      </dsp:nvSpPr>
      <dsp:spPr>
        <a:xfrm rot="2700000">
          <a:off x="5534574" y="1103660"/>
          <a:ext cx="342920" cy="4342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5549640" y="1154145"/>
        <a:ext cx="240044" cy="260570"/>
      </dsp:txXfrm>
    </dsp:sp>
    <dsp:sp modelId="{FD34FEE4-13AA-4823-A598-64380BF14E53}">
      <dsp:nvSpPr>
        <dsp:cNvPr id="0" name=""/>
        <dsp:cNvSpPr/>
      </dsp:nvSpPr>
      <dsp:spPr>
        <a:xfrm>
          <a:off x="5753210" y="1367978"/>
          <a:ext cx="1286767" cy="1286767"/>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rgbClr val="C00000"/>
              </a:solidFill>
            </a:rPr>
            <a:t>Zamana İlişkin Bağlam</a:t>
          </a:r>
          <a:endParaRPr lang="tr-TR" sz="1700" b="1" kern="1200" dirty="0">
            <a:solidFill>
              <a:srgbClr val="C00000"/>
            </a:solidFill>
          </a:endParaRPr>
        </a:p>
      </dsp:txBody>
      <dsp:txXfrm>
        <a:off x="5941653" y="1556421"/>
        <a:ext cx="909881" cy="909881"/>
      </dsp:txXfrm>
    </dsp:sp>
    <dsp:sp modelId="{F44DD7E4-789E-472C-A531-2A10E3FF8FCB}">
      <dsp:nvSpPr>
        <dsp:cNvPr id="0" name=""/>
        <dsp:cNvSpPr/>
      </dsp:nvSpPr>
      <dsp:spPr>
        <a:xfrm rot="8100000">
          <a:off x="5548299" y="2471054"/>
          <a:ext cx="342920" cy="4342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rot="10800000">
        <a:off x="5636109" y="2521539"/>
        <a:ext cx="240044" cy="260570"/>
      </dsp:txXfrm>
    </dsp:sp>
    <dsp:sp modelId="{8C4BC6BF-0435-40DF-B2F9-499D8CE65497}">
      <dsp:nvSpPr>
        <dsp:cNvPr id="0" name=""/>
        <dsp:cNvSpPr/>
      </dsp:nvSpPr>
      <dsp:spPr>
        <a:xfrm>
          <a:off x="4385816" y="2735372"/>
          <a:ext cx="1286767" cy="1286767"/>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rgbClr val="C00000"/>
              </a:solidFill>
            </a:rPr>
            <a:t>Kültürel Bağlam</a:t>
          </a:r>
          <a:endParaRPr lang="tr-TR" sz="1700" b="1" kern="1200" dirty="0">
            <a:solidFill>
              <a:srgbClr val="C00000"/>
            </a:solidFill>
          </a:endParaRPr>
        </a:p>
      </dsp:txBody>
      <dsp:txXfrm>
        <a:off x="4574259" y="2923815"/>
        <a:ext cx="909881" cy="909881"/>
      </dsp:txXfrm>
    </dsp:sp>
    <dsp:sp modelId="{011DA8F2-484F-4AED-B7CD-8586377FFCD6}">
      <dsp:nvSpPr>
        <dsp:cNvPr id="0" name=""/>
        <dsp:cNvSpPr/>
      </dsp:nvSpPr>
      <dsp:spPr>
        <a:xfrm rot="13500000">
          <a:off x="4180905" y="2484780"/>
          <a:ext cx="342920" cy="4342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rot="10800000">
        <a:off x="4268715" y="2608009"/>
        <a:ext cx="240044" cy="260570"/>
      </dsp:txXfrm>
    </dsp:sp>
    <dsp:sp modelId="{09934E4E-A6B3-4F57-94A9-D2FFAB9F5122}">
      <dsp:nvSpPr>
        <dsp:cNvPr id="0" name=""/>
        <dsp:cNvSpPr/>
      </dsp:nvSpPr>
      <dsp:spPr>
        <a:xfrm>
          <a:off x="3018421" y="1367978"/>
          <a:ext cx="1286767" cy="1286767"/>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rgbClr val="C00000"/>
              </a:solidFill>
            </a:rPr>
            <a:t>Fiziksel Bağlam</a:t>
          </a:r>
          <a:endParaRPr lang="tr-TR" sz="1700" b="1" kern="1200" dirty="0">
            <a:solidFill>
              <a:srgbClr val="C00000"/>
            </a:solidFill>
          </a:endParaRPr>
        </a:p>
      </dsp:txBody>
      <dsp:txXfrm>
        <a:off x="3206864" y="1556421"/>
        <a:ext cx="909881" cy="909881"/>
      </dsp:txXfrm>
    </dsp:sp>
    <dsp:sp modelId="{CBB15F75-CB26-4724-AC72-60054E952980}">
      <dsp:nvSpPr>
        <dsp:cNvPr id="0" name=""/>
        <dsp:cNvSpPr/>
      </dsp:nvSpPr>
      <dsp:spPr>
        <a:xfrm rot="18900000">
          <a:off x="4167180" y="1117385"/>
          <a:ext cx="342920" cy="4342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4182246" y="1240614"/>
        <a:ext cx="240044" cy="26057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EB10362-4694-4153-83A4-8DEE8B1B6A8A}" type="datetimeFigureOut">
              <a:rPr lang="tr-TR" smtClean="0"/>
              <a:t>8.12.2016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E2F637-847B-43B3-BD06-58A2440378F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834207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EB10362-4694-4153-83A4-8DEE8B1B6A8A}" type="datetimeFigureOut">
              <a:rPr lang="tr-TR" smtClean="0"/>
              <a:t>8.12.2016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E2F637-847B-43B3-BD06-58A2440378F5}" type="slidenum">
              <a:rPr lang="tr-TR" smtClean="0"/>
              <a:t>‹#›</a:t>
            </a:fld>
            <a:endParaRPr lang="tr-TR"/>
          </a:p>
        </p:txBody>
      </p:sp>
    </p:spTree>
    <p:extLst>
      <p:ext uri="{BB962C8B-B14F-4D97-AF65-F5344CB8AC3E}">
        <p14:creationId xmlns:p14="http://schemas.microsoft.com/office/powerpoint/2010/main" val="215340816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EB10362-4694-4153-83A4-8DEE8B1B6A8A}" type="datetimeFigureOut">
              <a:rPr lang="tr-TR" smtClean="0"/>
              <a:t>8.12.2016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E2F637-847B-43B3-BD06-58A2440378F5}" type="slidenum">
              <a:rPr lang="tr-TR" smtClean="0"/>
              <a:t>‹#›</a:t>
            </a:fld>
            <a:endParaRPr lang="tr-TR"/>
          </a:p>
        </p:txBody>
      </p:sp>
    </p:spTree>
    <p:extLst>
      <p:ext uri="{BB962C8B-B14F-4D97-AF65-F5344CB8AC3E}">
        <p14:creationId xmlns:p14="http://schemas.microsoft.com/office/powerpoint/2010/main" val="92488607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EB10362-4694-4153-83A4-8DEE8B1B6A8A}" type="datetimeFigureOut">
              <a:rPr lang="tr-TR" smtClean="0"/>
              <a:t>8.12.2016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E2F637-847B-43B3-BD06-58A2440378F5}" type="slidenum">
              <a:rPr lang="tr-TR" smtClean="0"/>
              <a:t>‹#›</a:t>
            </a:fld>
            <a:endParaRPr lang="tr-TR"/>
          </a:p>
        </p:txBody>
      </p:sp>
    </p:spTree>
    <p:extLst>
      <p:ext uri="{BB962C8B-B14F-4D97-AF65-F5344CB8AC3E}">
        <p14:creationId xmlns:p14="http://schemas.microsoft.com/office/powerpoint/2010/main" val="284258148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EB10362-4694-4153-83A4-8DEE8B1B6A8A}" type="datetimeFigureOut">
              <a:rPr lang="tr-TR" smtClean="0"/>
              <a:t>8.12.2016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6E2F637-847B-43B3-BD06-58A2440378F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191991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EB10362-4694-4153-83A4-8DEE8B1B6A8A}" type="datetimeFigureOut">
              <a:rPr lang="tr-TR" smtClean="0"/>
              <a:t>8.12.2016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6E2F637-847B-43B3-BD06-58A2440378F5}" type="slidenum">
              <a:rPr lang="tr-TR" smtClean="0"/>
              <a:t>‹#›</a:t>
            </a:fld>
            <a:endParaRPr lang="tr-TR"/>
          </a:p>
        </p:txBody>
      </p:sp>
    </p:spTree>
    <p:extLst>
      <p:ext uri="{BB962C8B-B14F-4D97-AF65-F5344CB8AC3E}">
        <p14:creationId xmlns:p14="http://schemas.microsoft.com/office/powerpoint/2010/main" val="5096122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EB10362-4694-4153-83A4-8DEE8B1B6A8A}" type="datetimeFigureOut">
              <a:rPr lang="tr-TR" smtClean="0"/>
              <a:t>8.12.2016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6E2F637-847B-43B3-BD06-58A2440378F5}" type="slidenum">
              <a:rPr lang="tr-TR" smtClean="0"/>
              <a:t>‹#›</a:t>
            </a:fld>
            <a:endParaRPr lang="tr-TR"/>
          </a:p>
        </p:txBody>
      </p:sp>
    </p:spTree>
    <p:extLst>
      <p:ext uri="{BB962C8B-B14F-4D97-AF65-F5344CB8AC3E}">
        <p14:creationId xmlns:p14="http://schemas.microsoft.com/office/powerpoint/2010/main" val="35825385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B10362-4694-4153-83A4-8DEE8B1B6A8A}" type="datetimeFigureOut">
              <a:rPr lang="tr-TR" smtClean="0"/>
              <a:t>8.12.2016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6E2F637-847B-43B3-BD06-58A2440378F5}" type="slidenum">
              <a:rPr lang="tr-TR" smtClean="0"/>
              <a:t>‹#›</a:t>
            </a:fld>
            <a:endParaRPr lang="tr-TR"/>
          </a:p>
        </p:txBody>
      </p:sp>
    </p:spTree>
    <p:extLst>
      <p:ext uri="{BB962C8B-B14F-4D97-AF65-F5344CB8AC3E}">
        <p14:creationId xmlns:p14="http://schemas.microsoft.com/office/powerpoint/2010/main" val="65774936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EB10362-4694-4153-83A4-8DEE8B1B6A8A}" type="datetimeFigureOut">
              <a:rPr lang="tr-TR" smtClean="0"/>
              <a:t>8.12.2016</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6E2F637-847B-43B3-BD06-58A2440378F5}" type="slidenum">
              <a:rPr lang="tr-TR" smtClean="0"/>
              <a:t>‹#›</a:t>
            </a:fld>
            <a:endParaRPr lang="tr-TR"/>
          </a:p>
        </p:txBody>
      </p:sp>
    </p:spTree>
    <p:extLst>
      <p:ext uri="{BB962C8B-B14F-4D97-AF65-F5344CB8AC3E}">
        <p14:creationId xmlns:p14="http://schemas.microsoft.com/office/powerpoint/2010/main" val="25842142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EB10362-4694-4153-83A4-8DEE8B1B6A8A}" type="datetimeFigureOut">
              <a:rPr lang="tr-TR" smtClean="0"/>
              <a:t>8.12.2016</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6E2F637-847B-43B3-BD06-58A2440378F5}" type="slidenum">
              <a:rPr lang="tr-TR" smtClean="0"/>
              <a:t>‹#›</a:t>
            </a:fld>
            <a:endParaRPr lang="tr-TR"/>
          </a:p>
        </p:txBody>
      </p:sp>
    </p:spTree>
    <p:extLst>
      <p:ext uri="{BB962C8B-B14F-4D97-AF65-F5344CB8AC3E}">
        <p14:creationId xmlns:p14="http://schemas.microsoft.com/office/powerpoint/2010/main" val="6362293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EB10362-4694-4153-83A4-8DEE8B1B6A8A}" type="datetimeFigureOut">
              <a:rPr lang="tr-TR" smtClean="0"/>
              <a:t>8.12.2016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6E2F637-847B-43B3-BD06-58A2440378F5}" type="slidenum">
              <a:rPr lang="tr-TR" smtClean="0"/>
              <a:t>‹#›</a:t>
            </a:fld>
            <a:endParaRPr lang="tr-TR"/>
          </a:p>
        </p:txBody>
      </p:sp>
    </p:spTree>
    <p:extLst>
      <p:ext uri="{BB962C8B-B14F-4D97-AF65-F5344CB8AC3E}">
        <p14:creationId xmlns:p14="http://schemas.microsoft.com/office/powerpoint/2010/main" val="174645825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EB10362-4694-4153-83A4-8DEE8B1B6A8A}" type="datetimeFigureOut">
              <a:rPr lang="tr-TR" smtClean="0"/>
              <a:t>8.12.2016</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6E2F637-847B-43B3-BD06-58A2440378F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712368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solidFill>
                  <a:schemeClr val="accent2">
                    <a:lumMod val="50000"/>
                  </a:schemeClr>
                </a:solidFill>
              </a:rPr>
              <a:t>Sosyal Bilgilerde İletişimin Yeri Ve Önemi</a:t>
            </a:r>
            <a:endParaRPr lang="tr-TR" b="1" dirty="0">
              <a:solidFill>
                <a:schemeClr val="accent2">
                  <a:lumMod val="50000"/>
                </a:schemeClr>
              </a:solidFill>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13118" y="1690688"/>
            <a:ext cx="7143750" cy="4019550"/>
          </a:xfrm>
        </p:spPr>
      </p:pic>
    </p:spTree>
    <p:extLst>
      <p:ext uri="{BB962C8B-B14F-4D97-AF65-F5344CB8AC3E}">
        <p14:creationId xmlns:p14="http://schemas.microsoft.com/office/powerpoint/2010/main" val="271915267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solidFill>
                  <a:schemeClr val="accent2">
                    <a:lumMod val="50000"/>
                  </a:schemeClr>
                </a:solidFill>
              </a:rPr>
              <a:t>Sosyal </a:t>
            </a:r>
            <a:r>
              <a:rPr lang="tr-TR" b="1" dirty="0">
                <a:solidFill>
                  <a:schemeClr val="accent2">
                    <a:lumMod val="50000"/>
                  </a:schemeClr>
                </a:solidFill>
              </a:rPr>
              <a:t>B</a:t>
            </a:r>
            <a:r>
              <a:rPr lang="tr-TR" b="1" dirty="0" smtClean="0">
                <a:solidFill>
                  <a:schemeClr val="accent2">
                    <a:lumMod val="50000"/>
                  </a:schemeClr>
                </a:solidFill>
              </a:rPr>
              <a:t>ilgiler Dersinde Konuşma Becerileri</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r>
              <a:rPr lang="tr-TR" dirty="0" smtClean="0"/>
              <a:t>Tartışma Teknikleri</a:t>
            </a:r>
            <a:endParaRPr lang="tr-TR" dirty="0"/>
          </a:p>
          <a:p>
            <a:r>
              <a:rPr lang="tr-TR" dirty="0" smtClean="0"/>
              <a:t>Grup tartışmaları</a:t>
            </a:r>
          </a:p>
          <a:p>
            <a:r>
              <a:rPr lang="tr-TR" dirty="0" smtClean="0"/>
              <a:t>Panel</a:t>
            </a:r>
          </a:p>
          <a:p>
            <a:r>
              <a:rPr lang="tr-TR" dirty="0" smtClean="0"/>
              <a:t> Forum </a:t>
            </a:r>
          </a:p>
          <a:p>
            <a:r>
              <a:rPr lang="tr-TR" dirty="0" smtClean="0"/>
              <a:t>Münazara</a:t>
            </a:r>
          </a:p>
          <a:p>
            <a:r>
              <a:rPr lang="tr-TR" dirty="0" smtClean="0"/>
              <a:t>Beyin Fırtınası</a:t>
            </a:r>
          </a:p>
          <a:p>
            <a:endParaRPr lang="tr-TR" dirty="0"/>
          </a:p>
        </p:txBody>
      </p:sp>
    </p:spTree>
    <p:extLst>
      <p:ext uri="{BB962C8B-B14F-4D97-AF65-F5344CB8AC3E}">
        <p14:creationId xmlns:p14="http://schemas.microsoft.com/office/powerpoint/2010/main" val="283238976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solidFill>
                  <a:schemeClr val="accent2">
                    <a:lumMod val="50000"/>
                  </a:schemeClr>
                </a:solidFill>
              </a:rPr>
              <a:t>Sosyal bilgilerde Okuma Becerilerinin Geliştirilmesi</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r>
              <a:rPr lang="tr-TR" b="1" dirty="0" smtClean="0">
                <a:solidFill>
                  <a:srgbClr val="C00000"/>
                </a:solidFill>
              </a:rPr>
              <a:t>Nitelikli bir okuma için;</a:t>
            </a:r>
          </a:p>
          <a:p>
            <a:r>
              <a:rPr lang="tr-TR" dirty="0" smtClean="0"/>
              <a:t>Sözcük dağarcığı</a:t>
            </a:r>
          </a:p>
          <a:p>
            <a:r>
              <a:rPr lang="tr-TR" dirty="0" smtClean="0"/>
              <a:t>Güdülenme</a:t>
            </a:r>
          </a:p>
          <a:p>
            <a:r>
              <a:rPr lang="tr-TR" dirty="0" smtClean="0"/>
              <a:t>Açık amaçların olması</a:t>
            </a:r>
          </a:p>
          <a:p>
            <a:r>
              <a:rPr lang="tr-TR" dirty="0" smtClean="0"/>
              <a:t>Akıcılık </a:t>
            </a:r>
          </a:p>
          <a:p>
            <a:pPr marL="0" indent="0">
              <a:buNone/>
            </a:pPr>
            <a:r>
              <a:rPr lang="tr-TR" dirty="0" smtClean="0"/>
              <a:t>   gereklidir.</a:t>
            </a:r>
            <a:endParaRPr lang="tr-TR" dirty="0"/>
          </a:p>
        </p:txBody>
      </p:sp>
    </p:spTree>
    <p:extLst>
      <p:ext uri="{BB962C8B-B14F-4D97-AF65-F5344CB8AC3E}">
        <p14:creationId xmlns:p14="http://schemas.microsoft.com/office/powerpoint/2010/main" val="297520012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solidFill>
                  <a:schemeClr val="accent2">
                    <a:lumMod val="50000"/>
                  </a:schemeClr>
                </a:solidFill>
              </a:rPr>
              <a:t>Sosyal bilgilerde Empati Becerilerinin Geliştirilmesi</a:t>
            </a:r>
            <a:endParaRPr lang="tr-TR" b="1" dirty="0">
              <a:solidFill>
                <a:schemeClr val="accent2">
                  <a:lumMod val="50000"/>
                </a:schemeClr>
              </a:solidFill>
            </a:endParaRPr>
          </a:p>
        </p:txBody>
      </p:sp>
      <p:sp>
        <p:nvSpPr>
          <p:cNvPr id="3" name="İçerik Yer Tutucusu 2"/>
          <p:cNvSpPr>
            <a:spLocks noGrp="1"/>
          </p:cNvSpPr>
          <p:nvPr>
            <p:ph idx="1"/>
          </p:nvPr>
        </p:nvSpPr>
        <p:spPr>
          <a:xfrm>
            <a:off x="838200" y="1690688"/>
            <a:ext cx="10515600" cy="4486275"/>
          </a:xfrm>
        </p:spPr>
        <p:txBody>
          <a:bodyPr>
            <a:normAutofit/>
          </a:bodyPr>
          <a:lstStyle/>
          <a:p>
            <a:pPr algn="just">
              <a:lnSpc>
                <a:spcPct val="110000"/>
              </a:lnSpc>
            </a:pPr>
            <a:r>
              <a:rPr lang="tr-TR" dirty="0" smtClean="0"/>
              <a:t>Empati, karşıdakinin duygu ve düşüncelerini doğru anlama, hissetme ve karşıdakine iletme olarak tanımlanabilir.</a:t>
            </a:r>
          </a:p>
          <a:p>
            <a:pPr algn="just">
              <a:lnSpc>
                <a:spcPct val="110000"/>
              </a:lnSpc>
            </a:pPr>
            <a:r>
              <a:rPr lang="tr-TR" dirty="0" smtClean="0"/>
              <a:t>Empati becerileri için;</a:t>
            </a:r>
          </a:p>
          <a:p>
            <a:pPr algn="just">
              <a:lnSpc>
                <a:spcPct val="110000"/>
              </a:lnSpc>
            </a:pPr>
            <a:r>
              <a:rPr lang="tr-TR" dirty="0" smtClean="0"/>
              <a:t>Beden diliyle doğru duruş sergileme</a:t>
            </a:r>
          </a:p>
          <a:p>
            <a:pPr algn="just">
              <a:lnSpc>
                <a:spcPct val="110000"/>
              </a:lnSpc>
            </a:pPr>
            <a:r>
              <a:rPr lang="tr-TR" dirty="0" smtClean="0"/>
              <a:t>Göz teması kurma</a:t>
            </a:r>
          </a:p>
          <a:p>
            <a:pPr algn="just">
              <a:lnSpc>
                <a:spcPct val="110000"/>
              </a:lnSpc>
            </a:pPr>
            <a:r>
              <a:rPr lang="tr-TR" dirty="0" smtClean="0"/>
              <a:t>Karşıdaki bireylerin hissettiklerini doğru değerlendirme</a:t>
            </a:r>
          </a:p>
          <a:p>
            <a:pPr algn="just">
              <a:lnSpc>
                <a:spcPct val="110000"/>
              </a:lnSpc>
            </a:pPr>
            <a:r>
              <a:rPr lang="tr-TR" dirty="0" smtClean="0"/>
              <a:t>Uygun yüz mimikleriyle tepkide bulunma</a:t>
            </a:r>
          </a:p>
          <a:p>
            <a:pPr algn="just">
              <a:lnSpc>
                <a:spcPct val="110000"/>
              </a:lnSpc>
            </a:pPr>
            <a:r>
              <a:rPr lang="tr-TR" dirty="0" smtClean="0"/>
              <a:t>Karşıdaki bireyin hislerini kendi sözleriyle dile getirme</a:t>
            </a:r>
            <a:endParaRPr lang="tr-TR" dirty="0"/>
          </a:p>
        </p:txBody>
      </p:sp>
    </p:spTree>
    <p:extLst>
      <p:ext uri="{BB962C8B-B14F-4D97-AF65-F5344CB8AC3E}">
        <p14:creationId xmlns:p14="http://schemas.microsoft.com/office/powerpoint/2010/main" val="14524191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solidFill>
                  <a:schemeClr val="accent2">
                    <a:lumMod val="50000"/>
                  </a:schemeClr>
                </a:solidFill>
              </a:rPr>
              <a:t>Sosyal Bilgiler Dersinde Çatışma Çözme Becerileri</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lnSpcReduction="10000"/>
          </a:bodyPr>
          <a:lstStyle/>
          <a:p>
            <a:pPr>
              <a:lnSpc>
                <a:spcPct val="150000"/>
              </a:lnSpc>
            </a:pPr>
            <a:r>
              <a:rPr lang="tr-TR" dirty="0" smtClean="0"/>
              <a:t>Çatışma, iki veya daha fazla kişi veya grup arasındaki çeşitli kaynaklardan doğan anlaşmazlıklar olarak tanımlanmaktadır.</a:t>
            </a:r>
          </a:p>
          <a:p>
            <a:pPr>
              <a:lnSpc>
                <a:spcPct val="150000"/>
              </a:lnSpc>
            </a:pPr>
            <a:r>
              <a:rPr lang="tr-TR" dirty="0" smtClean="0"/>
              <a:t>Demokratik değerler açısından</a:t>
            </a:r>
          </a:p>
          <a:p>
            <a:pPr>
              <a:lnSpc>
                <a:spcPct val="150000"/>
              </a:lnSpc>
            </a:pPr>
            <a:r>
              <a:rPr lang="tr-TR" dirty="0" smtClean="0"/>
              <a:t>Problem çözme becerileri açısından</a:t>
            </a:r>
          </a:p>
          <a:p>
            <a:pPr>
              <a:lnSpc>
                <a:spcPct val="150000"/>
              </a:lnSpc>
            </a:pPr>
            <a:r>
              <a:rPr lang="tr-TR" dirty="0" smtClean="0"/>
              <a:t>Karar verme</a:t>
            </a:r>
          </a:p>
          <a:p>
            <a:pPr>
              <a:lnSpc>
                <a:spcPct val="150000"/>
              </a:lnSpc>
            </a:pPr>
            <a:r>
              <a:rPr lang="tr-TR" dirty="0" smtClean="0"/>
              <a:t>Dili etkili ve güzel kullanma </a:t>
            </a:r>
          </a:p>
          <a:p>
            <a:pPr>
              <a:lnSpc>
                <a:spcPct val="150000"/>
              </a:lnSpc>
            </a:pPr>
            <a:r>
              <a:rPr lang="tr-TR" dirty="0" smtClean="0"/>
              <a:t>Empati kurma gibi becerileri geliştirebiliriz.</a:t>
            </a:r>
            <a:endParaRPr lang="tr-TR" dirty="0"/>
          </a:p>
        </p:txBody>
      </p:sp>
    </p:spTree>
    <p:extLst>
      <p:ext uri="{BB962C8B-B14F-4D97-AF65-F5344CB8AC3E}">
        <p14:creationId xmlns:p14="http://schemas.microsoft.com/office/powerpoint/2010/main" val="265878045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Thomas Gordon-»</a:t>
            </a:r>
            <a:r>
              <a:rPr lang="tr-TR" b="1" dirty="0" smtClean="0">
                <a:solidFill>
                  <a:srgbClr val="C00000"/>
                </a:solidFill>
              </a:rPr>
              <a:t>Kaybeden Yok» </a:t>
            </a:r>
            <a:r>
              <a:rPr lang="tr-TR" b="1" dirty="0" smtClean="0"/>
              <a:t>Yaklaşımı</a:t>
            </a:r>
            <a:endParaRPr lang="tr-TR" b="1" dirty="0"/>
          </a:p>
        </p:txBody>
      </p:sp>
      <p:sp>
        <p:nvSpPr>
          <p:cNvPr id="3" name="İçerik Yer Tutucusu 2"/>
          <p:cNvSpPr>
            <a:spLocks noGrp="1"/>
          </p:cNvSpPr>
          <p:nvPr>
            <p:ph idx="1"/>
          </p:nvPr>
        </p:nvSpPr>
        <p:spPr/>
        <p:txBody>
          <a:bodyPr>
            <a:normAutofit/>
          </a:bodyPr>
          <a:lstStyle/>
          <a:p>
            <a:r>
              <a:rPr lang="tr-TR" b="1" dirty="0" smtClean="0"/>
              <a:t>Çatışmayı Tanıma: Sorun Nedir? </a:t>
            </a:r>
            <a:r>
              <a:rPr lang="tr-TR" dirty="0" smtClean="0"/>
              <a:t>Bu konuda Birey ne hissetmektedir?</a:t>
            </a:r>
          </a:p>
          <a:p>
            <a:r>
              <a:rPr lang="tr-TR" b="1" dirty="0" smtClean="0"/>
              <a:t>Birçok Çözüm Yolu Ortaya Koyma: </a:t>
            </a:r>
            <a:r>
              <a:rPr lang="tr-TR" dirty="0" smtClean="0"/>
              <a:t>Olabildiğince farklı yollar ortaya koymak.</a:t>
            </a:r>
          </a:p>
          <a:p>
            <a:r>
              <a:rPr lang="tr-TR" b="1" dirty="0" smtClean="0"/>
              <a:t>Çözüm Yollarını Değerlendirme: </a:t>
            </a:r>
            <a:r>
              <a:rPr lang="tr-TR" dirty="0" smtClean="0"/>
              <a:t>Her bir çözüm yolunu tartışma.</a:t>
            </a:r>
          </a:p>
          <a:p>
            <a:r>
              <a:rPr lang="tr-TR" b="1" dirty="0" smtClean="0"/>
              <a:t>En iyi çözümde anlaşma: </a:t>
            </a:r>
            <a:r>
              <a:rPr lang="tr-TR" dirty="0" smtClean="0"/>
              <a:t>bireylerin bu aşamada en çok mutlu edecek çözümde anlaşma.</a:t>
            </a:r>
          </a:p>
          <a:p>
            <a:r>
              <a:rPr lang="tr-TR" b="1" dirty="0" smtClean="0"/>
              <a:t>Çözümü uygulamaya koyma.</a:t>
            </a:r>
          </a:p>
          <a:p>
            <a:r>
              <a:rPr lang="tr-TR" b="1" dirty="0" smtClean="0"/>
              <a:t>Çözümü gözden geçirme</a:t>
            </a:r>
          </a:p>
          <a:p>
            <a:endParaRPr lang="tr-TR" dirty="0"/>
          </a:p>
        </p:txBody>
      </p:sp>
    </p:spTree>
    <p:extLst>
      <p:ext uri="{BB962C8B-B14F-4D97-AF65-F5344CB8AC3E}">
        <p14:creationId xmlns:p14="http://schemas.microsoft.com/office/powerpoint/2010/main" val="140425779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İletişim nedir?</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a:bodyPr>
          <a:lstStyle/>
          <a:p>
            <a:pPr>
              <a:lnSpc>
                <a:spcPct val="150000"/>
              </a:lnSpc>
            </a:pPr>
            <a:r>
              <a:rPr lang="tr-TR" dirty="0" smtClean="0"/>
              <a:t>Köken olarak «paylaşma» ve «ortak yapma» anlamına gelen Latince bir kelimeye dayanmaktadır. </a:t>
            </a:r>
            <a:endParaRPr lang="tr-TR" dirty="0"/>
          </a:p>
          <a:p>
            <a:pPr>
              <a:lnSpc>
                <a:spcPct val="150000"/>
              </a:lnSpc>
            </a:pPr>
            <a:r>
              <a:rPr lang="tr-TR" dirty="0" smtClean="0"/>
              <a:t>İletişim anlam oluşturmak için mesaj kullanma süreci biçiminde tanımlanabilir. </a:t>
            </a:r>
          </a:p>
          <a:p>
            <a:pPr>
              <a:lnSpc>
                <a:spcPct val="150000"/>
              </a:lnSpc>
            </a:pPr>
            <a:r>
              <a:rPr lang="tr-TR" dirty="0" smtClean="0"/>
              <a:t>Aynı olgular nesneler, sorunlar karşısında benzer yaşam deneyimlerinden kaynaklanan benzer duygular taşıyıp bunları birbirine ifade eden insanların oluşturduğu toplum yaşamı içinde gerçekleştirilen duygu, düşünce ve yargı bildirimleri iletişim kapsamında ele alınmaktadır. </a:t>
            </a:r>
          </a:p>
          <a:p>
            <a:endParaRPr lang="tr-TR" dirty="0"/>
          </a:p>
        </p:txBody>
      </p:sp>
    </p:spTree>
    <p:extLst>
      <p:ext uri="{BB962C8B-B14F-4D97-AF65-F5344CB8AC3E}">
        <p14:creationId xmlns:p14="http://schemas.microsoft.com/office/powerpoint/2010/main" val="106942328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9896" y="275422"/>
            <a:ext cx="8859683" cy="5607585"/>
          </a:xfrm>
        </p:spPr>
      </p:pic>
    </p:spTree>
    <p:extLst>
      <p:ext uri="{BB962C8B-B14F-4D97-AF65-F5344CB8AC3E}">
        <p14:creationId xmlns:p14="http://schemas.microsoft.com/office/powerpoint/2010/main" val="224686571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5423" y="365125"/>
            <a:ext cx="10774496" cy="5936523"/>
          </a:xfrm>
        </p:spPr>
      </p:pic>
    </p:spTree>
    <p:extLst>
      <p:ext uri="{BB962C8B-B14F-4D97-AF65-F5344CB8AC3E}">
        <p14:creationId xmlns:p14="http://schemas.microsoft.com/office/powerpoint/2010/main" val="67521614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İletişim Türleri</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a:bodyPr>
          <a:lstStyle/>
          <a:p>
            <a:r>
              <a:rPr lang="tr-TR" dirty="0" smtClean="0"/>
              <a:t>Kişiler arası iletişim </a:t>
            </a:r>
          </a:p>
          <a:p>
            <a:r>
              <a:rPr lang="tr-TR" dirty="0" smtClean="0"/>
              <a:t>Grup iletişimi</a:t>
            </a:r>
          </a:p>
          <a:p>
            <a:r>
              <a:rPr lang="tr-TR" dirty="0" smtClean="0"/>
              <a:t>Örgüt iletişimi</a:t>
            </a:r>
          </a:p>
          <a:p>
            <a:r>
              <a:rPr lang="tr-TR" dirty="0" smtClean="0"/>
              <a:t>Toplumsal iletişim</a:t>
            </a:r>
          </a:p>
          <a:p>
            <a:r>
              <a:rPr lang="tr-TR" dirty="0" smtClean="0"/>
              <a:t>Görsel iletişim</a:t>
            </a:r>
          </a:p>
          <a:p>
            <a:r>
              <a:rPr lang="tr-TR" dirty="0" smtClean="0"/>
              <a:t>İşitsel iletişim </a:t>
            </a:r>
          </a:p>
          <a:p>
            <a:r>
              <a:rPr lang="tr-TR" dirty="0" smtClean="0"/>
              <a:t>Dokunma ile iletişim</a:t>
            </a:r>
          </a:p>
          <a:p>
            <a:r>
              <a:rPr lang="tr-TR" dirty="0" smtClean="0"/>
              <a:t>Telekomünikasyon</a:t>
            </a:r>
          </a:p>
          <a:p>
            <a:r>
              <a:rPr lang="tr-TR" dirty="0" smtClean="0"/>
              <a:t>Kitle iletişimi </a:t>
            </a:r>
            <a:endParaRPr lang="tr-TR" dirty="0"/>
          </a:p>
        </p:txBody>
      </p:sp>
    </p:spTree>
    <p:extLst>
      <p:ext uri="{BB962C8B-B14F-4D97-AF65-F5344CB8AC3E}">
        <p14:creationId xmlns:p14="http://schemas.microsoft.com/office/powerpoint/2010/main" val="362794488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solidFill>
                  <a:schemeClr val="accent2">
                    <a:lumMod val="50000"/>
                  </a:schemeClr>
                </a:solidFill>
              </a:rPr>
              <a:t>Sosyal Bilgiler Dersinde İletişim Becerilerinin Kullanılması</a:t>
            </a:r>
            <a:endParaRPr lang="tr-TR" b="1" dirty="0">
              <a:solidFill>
                <a:schemeClr val="accent2">
                  <a:lumMod val="50000"/>
                </a:schemeClr>
              </a:solidFill>
            </a:endParaRP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915634847"/>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9" name="Düz Ok Bağlayıcısı 8"/>
          <p:cNvCxnSpPr/>
          <p:nvPr/>
        </p:nvCxnSpPr>
        <p:spPr>
          <a:xfrm flipV="1">
            <a:off x="5573617" y="4001294"/>
            <a:ext cx="1044766" cy="3305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Sol Sağ Ok 10"/>
          <p:cNvSpPr/>
          <p:nvPr/>
        </p:nvSpPr>
        <p:spPr>
          <a:xfrm>
            <a:off x="5487924" y="3775503"/>
            <a:ext cx="1216152" cy="484632"/>
          </a:xfrm>
          <a:prstGeom prst="leftRightArrow">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Yukarı Aşağı Ok 11"/>
          <p:cNvSpPr/>
          <p:nvPr/>
        </p:nvSpPr>
        <p:spPr>
          <a:xfrm>
            <a:off x="5853684" y="3426268"/>
            <a:ext cx="484632" cy="1216152"/>
          </a:xfrm>
          <a:prstGeom prst="upDownArrow">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2664683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solidFill>
                  <a:schemeClr val="accent2">
                    <a:lumMod val="50000"/>
                  </a:schemeClr>
                </a:solidFill>
              </a:rPr>
              <a:t>Sosyal Bilgilerde İletişim Becerilerinin  Yeri</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fontScale="92500" lnSpcReduction="20000"/>
          </a:bodyPr>
          <a:lstStyle/>
          <a:p>
            <a:r>
              <a:rPr lang="tr-TR" dirty="0" smtClean="0"/>
              <a:t>Dinleme</a:t>
            </a:r>
          </a:p>
          <a:p>
            <a:r>
              <a:rPr lang="tr-TR" dirty="0" smtClean="0"/>
              <a:t>Sözlü yada yazılı olarak kendini ifade etme</a:t>
            </a:r>
          </a:p>
          <a:p>
            <a:r>
              <a:rPr lang="tr-TR" dirty="0" smtClean="0"/>
              <a:t>Tartışma</a:t>
            </a:r>
          </a:p>
          <a:p>
            <a:r>
              <a:rPr lang="tr-TR" dirty="0" smtClean="0"/>
              <a:t>Bağlantı kurma</a:t>
            </a:r>
          </a:p>
          <a:p>
            <a:r>
              <a:rPr lang="tr-TR" dirty="0" smtClean="0"/>
              <a:t>Farklı perspektiften bakma</a:t>
            </a:r>
          </a:p>
          <a:p>
            <a:r>
              <a:rPr lang="tr-TR" dirty="0" smtClean="0"/>
              <a:t>Açık fikirli olma</a:t>
            </a:r>
          </a:p>
          <a:p>
            <a:r>
              <a:rPr lang="tr-TR" dirty="0" smtClean="0"/>
              <a:t>Başkalarının düşünce ve duygularını anlama</a:t>
            </a:r>
          </a:p>
          <a:p>
            <a:r>
              <a:rPr lang="tr-TR" dirty="0" smtClean="0"/>
              <a:t>Farklılıklara saygı duyma</a:t>
            </a:r>
          </a:p>
          <a:p>
            <a:r>
              <a:rPr lang="tr-TR" dirty="0" smtClean="0"/>
              <a:t>Görüşlerini gerekçelendirme</a:t>
            </a:r>
          </a:p>
          <a:p>
            <a:r>
              <a:rPr lang="tr-TR" dirty="0" smtClean="0"/>
              <a:t>Ortak bir amaç çerçevesinde toplanma</a:t>
            </a:r>
          </a:p>
          <a:p>
            <a:endParaRPr lang="tr-TR" dirty="0"/>
          </a:p>
        </p:txBody>
      </p:sp>
    </p:spTree>
    <p:extLst>
      <p:ext uri="{BB962C8B-B14F-4D97-AF65-F5344CB8AC3E}">
        <p14:creationId xmlns:p14="http://schemas.microsoft.com/office/powerpoint/2010/main" val="159829680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solidFill>
                  <a:schemeClr val="accent2">
                    <a:lumMod val="50000"/>
                  </a:schemeClr>
                </a:solidFill>
              </a:rPr>
              <a:t>Sosyal Bilgiler Dersinde Dinelme Becerilerinin Geliştirilmesi</a:t>
            </a:r>
            <a:endParaRPr lang="tr-TR" b="1" dirty="0">
              <a:solidFill>
                <a:schemeClr val="accent2">
                  <a:lumMod val="50000"/>
                </a:schemeClr>
              </a:solidFill>
            </a:endParaRPr>
          </a:p>
        </p:txBody>
      </p:sp>
      <p:pic>
        <p:nvPicPr>
          <p:cNvPr id="5" name="İçerik Yer Tutucusu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62708" y="1690688"/>
            <a:ext cx="4847422" cy="4247404"/>
          </a:xfrm>
        </p:spPr>
      </p:pic>
      <p:sp>
        <p:nvSpPr>
          <p:cNvPr id="4" name="İçerik Yer Tutucusu 3"/>
          <p:cNvSpPr>
            <a:spLocks noGrp="1"/>
          </p:cNvSpPr>
          <p:nvPr>
            <p:ph sz="half" idx="2"/>
          </p:nvPr>
        </p:nvSpPr>
        <p:spPr>
          <a:xfrm>
            <a:off x="6172200" y="1255923"/>
            <a:ext cx="5181600" cy="5255046"/>
          </a:xfrm>
        </p:spPr>
        <p:txBody>
          <a:bodyPr>
            <a:noAutofit/>
          </a:bodyPr>
          <a:lstStyle/>
          <a:p>
            <a:pPr lvl="0" algn="just">
              <a:lnSpc>
                <a:spcPct val="150000"/>
              </a:lnSpc>
            </a:pPr>
            <a:r>
              <a:rPr lang="tr-TR" sz="2400" dirty="0">
                <a:solidFill>
                  <a:prstClr val="black"/>
                </a:solidFill>
              </a:rPr>
              <a:t>Dinleme Çocukların Dil Öğrenmede Ana Yollarındandır.</a:t>
            </a:r>
          </a:p>
          <a:p>
            <a:pPr lvl="0" algn="just">
              <a:lnSpc>
                <a:spcPct val="150000"/>
              </a:lnSpc>
            </a:pPr>
            <a:r>
              <a:rPr lang="tr-TR" sz="2400" dirty="0">
                <a:solidFill>
                  <a:prstClr val="black"/>
                </a:solidFill>
              </a:rPr>
              <a:t>Başkalarının Bakış Açılarını Görebiliriz</a:t>
            </a:r>
          </a:p>
          <a:p>
            <a:pPr lvl="0" algn="just">
              <a:lnSpc>
                <a:spcPct val="150000"/>
              </a:lnSpc>
            </a:pPr>
            <a:r>
              <a:rPr lang="tr-TR" sz="2400" dirty="0">
                <a:solidFill>
                  <a:prstClr val="black"/>
                </a:solidFill>
              </a:rPr>
              <a:t>Kavramları Netleştirmek</a:t>
            </a:r>
          </a:p>
          <a:p>
            <a:pPr lvl="0" algn="just">
              <a:lnSpc>
                <a:spcPct val="150000"/>
              </a:lnSpc>
            </a:pPr>
            <a:r>
              <a:rPr lang="tr-TR" sz="2400" dirty="0">
                <a:solidFill>
                  <a:prstClr val="black"/>
                </a:solidFill>
              </a:rPr>
              <a:t>Bireylerin Tavır Ve Duygu Durum Anlamak</a:t>
            </a:r>
          </a:p>
          <a:p>
            <a:pPr lvl="0" algn="just">
              <a:lnSpc>
                <a:spcPct val="150000"/>
              </a:lnSpc>
            </a:pPr>
            <a:r>
              <a:rPr lang="tr-TR" sz="2400" dirty="0">
                <a:solidFill>
                  <a:prstClr val="black"/>
                </a:solidFill>
              </a:rPr>
              <a:t>Olgu Ve Görüşleri Değerlendirmek</a:t>
            </a:r>
          </a:p>
          <a:p>
            <a:pPr lvl="0" algn="just">
              <a:lnSpc>
                <a:spcPct val="150000"/>
              </a:lnSpc>
            </a:pPr>
            <a:r>
              <a:rPr lang="tr-TR" sz="2400" dirty="0">
                <a:solidFill>
                  <a:prstClr val="black"/>
                </a:solidFill>
              </a:rPr>
              <a:t>Sözel Olmayan Mesajları da </a:t>
            </a:r>
            <a:r>
              <a:rPr lang="tr-TR" sz="2400" dirty="0" smtClean="0">
                <a:solidFill>
                  <a:prstClr val="black"/>
                </a:solidFill>
              </a:rPr>
              <a:t>Anlamak</a:t>
            </a:r>
            <a:endParaRPr lang="tr-TR" sz="2400" dirty="0">
              <a:solidFill>
                <a:prstClr val="black"/>
              </a:solidFill>
            </a:endParaRPr>
          </a:p>
        </p:txBody>
      </p:sp>
    </p:spTree>
    <p:extLst>
      <p:ext uri="{BB962C8B-B14F-4D97-AF65-F5344CB8AC3E}">
        <p14:creationId xmlns:p14="http://schemas.microsoft.com/office/powerpoint/2010/main" val="380584797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solidFill>
                  <a:schemeClr val="accent2">
                    <a:lumMod val="50000"/>
                  </a:schemeClr>
                </a:solidFill>
              </a:rPr>
              <a:t>Sosyal Bilgiler Dersinde Yazma Becerileri</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a:bodyPr>
          <a:lstStyle/>
          <a:p>
            <a:r>
              <a:rPr lang="tr-TR" dirty="0" smtClean="0"/>
              <a:t>Ne tür etkinlikler yapılabilir?</a:t>
            </a:r>
          </a:p>
          <a:p>
            <a:r>
              <a:rPr lang="tr-TR" dirty="0" smtClean="0"/>
              <a:t>Nasıl bir öğrenme ortamı olmalıdır?</a:t>
            </a:r>
          </a:p>
          <a:p>
            <a:r>
              <a:rPr lang="tr-TR" dirty="0" smtClean="0"/>
              <a:t>Nelere dikkat edilmelidir?</a:t>
            </a:r>
          </a:p>
          <a:p>
            <a:r>
              <a:rPr lang="tr-TR" dirty="0" smtClean="0"/>
              <a:t>Mektup yazma</a:t>
            </a:r>
          </a:p>
          <a:p>
            <a:r>
              <a:rPr lang="tr-TR" dirty="0" smtClean="0"/>
              <a:t>Günlük tutma</a:t>
            </a:r>
          </a:p>
          <a:p>
            <a:r>
              <a:rPr lang="tr-TR" dirty="0" smtClean="0"/>
              <a:t>Gezi gözlem notları tutma</a:t>
            </a:r>
          </a:p>
          <a:p>
            <a:r>
              <a:rPr lang="tr-TR" dirty="0" smtClean="0"/>
              <a:t>Sözlü tarih çalışmaları</a:t>
            </a:r>
          </a:p>
          <a:p>
            <a:r>
              <a:rPr lang="tr-TR" dirty="0" smtClean="0"/>
              <a:t>Aile tarihi oluşturma</a:t>
            </a:r>
          </a:p>
          <a:p>
            <a:endParaRPr lang="tr-TR" dirty="0"/>
          </a:p>
        </p:txBody>
      </p:sp>
    </p:spTree>
    <p:extLst>
      <p:ext uri="{BB962C8B-B14F-4D97-AF65-F5344CB8AC3E}">
        <p14:creationId xmlns:p14="http://schemas.microsoft.com/office/powerpoint/2010/main" val="317773607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92</TotalTime>
  <Words>403</Words>
  <Application>Microsoft Office PowerPoint</Application>
  <PresentationFormat>Geniş ekran</PresentationFormat>
  <Paragraphs>83</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Calibri</vt:lpstr>
      <vt:lpstr>Calibri Light</vt:lpstr>
      <vt:lpstr>Geçmişe bakış</vt:lpstr>
      <vt:lpstr>Sosyal Bilgilerde İletişimin Yeri Ve Önemi</vt:lpstr>
      <vt:lpstr>İletişim nedir?</vt:lpstr>
      <vt:lpstr>PowerPoint Sunusu</vt:lpstr>
      <vt:lpstr>PowerPoint Sunusu</vt:lpstr>
      <vt:lpstr>İletişim Türleri</vt:lpstr>
      <vt:lpstr>Sosyal Bilgiler Dersinde İletişim Becerilerinin Kullanılması</vt:lpstr>
      <vt:lpstr>Sosyal Bilgilerde İletişim Becerilerinin  Yeri</vt:lpstr>
      <vt:lpstr>Sosyal Bilgiler Dersinde Dinelme Becerilerinin Geliştirilmesi</vt:lpstr>
      <vt:lpstr>Sosyal Bilgiler Dersinde Yazma Becerileri</vt:lpstr>
      <vt:lpstr>Sosyal Bilgiler Dersinde Konuşma Becerileri</vt:lpstr>
      <vt:lpstr>Sosyal bilgilerde Okuma Becerilerinin Geliştirilmesi</vt:lpstr>
      <vt:lpstr>Sosyal bilgilerde Empati Becerilerinin Geliştirilmesi</vt:lpstr>
      <vt:lpstr>Sosyal Bilgiler Dersinde Çatışma Çözme Becerileri</vt:lpstr>
      <vt:lpstr>Thomas Gordon-»Kaybeden Yok» Yaklaşımı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Bilgilerde İletişimin Yeri Ve Önemi</dc:title>
  <dc:creator>01</dc:creator>
  <cp:lastModifiedBy>01</cp:lastModifiedBy>
  <cp:revision>11</cp:revision>
  <dcterms:created xsi:type="dcterms:W3CDTF">2016-12-07T13:35:29Z</dcterms:created>
  <dcterms:modified xsi:type="dcterms:W3CDTF">2016-12-08T12:00:28Z</dcterms:modified>
</cp:coreProperties>
</file>