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2" r:id="rId4"/>
    <p:sldId id="263" r:id="rId5"/>
    <p:sldId id="258" r:id="rId6"/>
    <p:sldId id="259" r:id="rId7"/>
    <p:sldId id="260"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6" d="100"/>
          <a:sy n="46"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103C06-2602-43D4-9D18-8A2E885FBE3E}" type="datetimeFigureOut">
              <a:rPr lang="tr-TR" smtClean="0"/>
              <a:t>11.03.2020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BE7CB-B0DD-4909-B1B5-0B70554A9B0F}" type="slidenum">
              <a:rPr lang="tr-TR" smtClean="0"/>
              <a:t>‹#›</a:t>
            </a:fld>
            <a:endParaRPr lang="tr-TR"/>
          </a:p>
        </p:txBody>
      </p:sp>
    </p:spTree>
    <p:extLst>
      <p:ext uri="{BB962C8B-B14F-4D97-AF65-F5344CB8AC3E}">
        <p14:creationId xmlns:p14="http://schemas.microsoft.com/office/powerpoint/2010/main" val="40472418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Kapsamlı ve kabul gören bir tanımlama</a:t>
            </a:r>
            <a:endParaRPr lang="tr-TR" dirty="0"/>
          </a:p>
        </p:txBody>
      </p:sp>
      <p:sp>
        <p:nvSpPr>
          <p:cNvPr id="4" name="3 Slayt Numarası Yer Tutucusu"/>
          <p:cNvSpPr>
            <a:spLocks noGrp="1"/>
          </p:cNvSpPr>
          <p:nvPr>
            <p:ph type="sldNum" sz="quarter" idx="10"/>
          </p:nvPr>
        </p:nvSpPr>
        <p:spPr/>
        <p:txBody>
          <a:bodyPr/>
          <a:lstStyle/>
          <a:p>
            <a:fld id="{3D433ED2-A0B3-4342-AFDF-FD87F9B38556}" type="slidenum">
              <a:rPr lang="tr-TR" smtClean="0"/>
              <a:pPr/>
              <a:t>2</a:t>
            </a:fld>
            <a:endParaRPr lang="tr-TR"/>
          </a:p>
        </p:txBody>
      </p:sp>
    </p:spTree>
    <p:extLst>
      <p:ext uri="{BB962C8B-B14F-4D97-AF65-F5344CB8AC3E}">
        <p14:creationId xmlns:p14="http://schemas.microsoft.com/office/powerpoint/2010/main" val="1602971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r>
              <a:rPr lang="tr-TR" dirty="0" smtClean="0"/>
              <a:t>Müzik eserinin üretilmesi ile aynı süreç HER YEMEK YAPMA EYLEMİ DEĞİL AMA BAZI GASTRONOMİK</a:t>
            </a:r>
            <a:r>
              <a:rPr lang="tr-TR" baseline="0" dirty="0" smtClean="0"/>
              <a:t> FAALİYETLER SANATTIR</a:t>
            </a:r>
            <a:endParaRPr lang="tr-TR" dirty="0"/>
          </a:p>
        </p:txBody>
      </p:sp>
      <p:sp>
        <p:nvSpPr>
          <p:cNvPr id="4" name="3 Slayt Numarası Yer Tutucusu"/>
          <p:cNvSpPr>
            <a:spLocks noGrp="1"/>
          </p:cNvSpPr>
          <p:nvPr>
            <p:ph type="sldNum" sz="quarter" idx="10"/>
          </p:nvPr>
        </p:nvSpPr>
        <p:spPr/>
        <p:txBody>
          <a:bodyPr/>
          <a:lstStyle/>
          <a:p>
            <a:fld id="{3D433ED2-A0B3-4342-AFDF-FD87F9B38556}" type="slidenum">
              <a:rPr lang="tr-TR" smtClean="0"/>
              <a:pPr/>
              <a:t>8</a:t>
            </a:fld>
            <a:endParaRPr lang="tr-TR"/>
          </a:p>
        </p:txBody>
      </p:sp>
    </p:spTree>
    <p:extLst>
      <p:ext uri="{BB962C8B-B14F-4D97-AF65-F5344CB8AC3E}">
        <p14:creationId xmlns:p14="http://schemas.microsoft.com/office/powerpoint/2010/main" val="13843083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18566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3771861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415991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2831075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0DF73B3-10FE-4D6C-9C87-F8A84D672ABB}" type="datetimeFigureOut">
              <a:rPr lang="tr-TR" smtClean="0"/>
              <a:t>11.03.2020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304097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0DF73B3-10FE-4D6C-9C87-F8A84D672ABB}" type="datetimeFigureOut">
              <a:rPr lang="tr-TR" smtClean="0"/>
              <a:t>11.03.2020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18451940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0DF73B3-10FE-4D6C-9C87-F8A84D672ABB}" type="datetimeFigureOut">
              <a:rPr lang="tr-TR" smtClean="0"/>
              <a:t>11.03.2020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2299988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DF73B3-10FE-4D6C-9C87-F8A84D672ABB}" type="datetimeFigureOut">
              <a:rPr lang="tr-TR" smtClean="0"/>
              <a:t>11.03.2020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15017508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0DF73B3-10FE-4D6C-9C87-F8A84D672ABB}" type="datetimeFigureOut">
              <a:rPr lang="tr-TR" smtClean="0"/>
              <a:t>11.03.2020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213575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t>11.03.2020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36112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0DF73B3-10FE-4D6C-9C87-F8A84D672ABB}" type="datetimeFigureOut">
              <a:rPr lang="tr-TR" smtClean="0"/>
              <a:t>11.03.2020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5A45146-5B27-420E-8DDB-A133C7DFFB08}" type="slidenum">
              <a:rPr lang="tr-TR" smtClean="0"/>
              <a:t>‹#›</a:t>
            </a:fld>
            <a:endParaRPr lang="tr-TR"/>
          </a:p>
        </p:txBody>
      </p:sp>
    </p:spTree>
    <p:extLst>
      <p:ext uri="{BB962C8B-B14F-4D97-AF65-F5344CB8AC3E}">
        <p14:creationId xmlns:p14="http://schemas.microsoft.com/office/powerpoint/2010/main" val="155457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DF73B3-10FE-4D6C-9C87-F8A84D672ABB}" type="datetimeFigureOut">
              <a:rPr lang="tr-TR" smtClean="0"/>
              <a:t>11.03.2020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45146-5B27-420E-8DDB-A133C7DFFB08}" type="slidenum">
              <a:rPr lang="tr-TR" smtClean="0"/>
              <a:t>‹#›</a:t>
            </a:fld>
            <a:endParaRPr lang="tr-TR"/>
          </a:p>
        </p:txBody>
      </p:sp>
    </p:spTree>
    <p:extLst>
      <p:ext uri="{BB962C8B-B14F-4D97-AF65-F5344CB8AC3E}">
        <p14:creationId xmlns:p14="http://schemas.microsoft.com/office/powerpoint/2010/main" val="153549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Moleküler Gastronomi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087917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latin typeface="Gabriola" pitchFamily="82" charset="0"/>
              </a:rPr>
              <a:t>GASTRONOMİ </a:t>
            </a:r>
            <a:endParaRPr lang="tr-TR" dirty="0">
              <a:latin typeface="Gabriola" pitchFamily="82" charset="0"/>
            </a:endParaRPr>
          </a:p>
        </p:txBody>
      </p:sp>
      <p:sp>
        <p:nvSpPr>
          <p:cNvPr id="3" name="2 İçerik Yer Tutucusu"/>
          <p:cNvSpPr>
            <a:spLocks noGrp="1"/>
          </p:cNvSpPr>
          <p:nvPr>
            <p:ph sz="quarter" idx="1"/>
          </p:nvPr>
        </p:nvSpPr>
        <p:spPr>
          <a:xfrm>
            <a:off x="1703512" y="1447800"/>
            <a:ext cx="8748464" cy="4572000"/>
          </a:xfrm>
        </p:spPr>
        <p:txBody>
          <a:bodyPr>
            <a:noAutofit/>
          </a:bodyPr>
          <a:lstStyle/>
          <a:p>
            <a:pPr algn="just"/>
            <a:r>
              <a:rPr lang="tr-TR" sz="4400" dirty="0" err="1">
                <a:latin typeface="Gabriola" pitchFamily="82" charset="0"/>
              </a:rPr>
              <a:t>Santich’e</a:t>
            </a:r>
            <a:r>
              <a:rPr lang="tr-TR" sz="4400" dirty="0">
                <a:latin typeface="Gabriola" pitchFamily="82" charset="0"/>
              </a:rPr>
              <a:t> </a:t>
            </a:r>
            <a:r>
              <a:rPr lang="tr-TR" sz="4400" dirty="0">
                <a:latin typeface="Gabriola" pitchFamily="82" charset="0"/>
              </a:rPr>
              <a:t>göre </a:t>
            </a:r>
            <a:r>
              <a:rPr lang="tr-TR" sz="4400" dirty="0">
                <a:latin typeface="Gabriola" pitchFamily="82" charset="0"/>
              </a:rPr>
              <a:t>ise gastronomi </a:t>
            </a:r>
            <a:r>
              <a:rPr lang="tr-TR" sz="4400" dirty="0">
                <a:latin typeface="Gabriola" pitchFamily="82" charset="0"/>
              </a:rPr>
              <a:t>çalışmaları, “Gıdanın üretimi, gıdalara yapılan işlemler, gıdanın depolanması, taşınması, hazırlanması, pişirilmesi, kimyası, gıdaların üretimiyle ilgili diğer </a:t>
            </a:r>
            <a:r>
              <a:rPr lang="tr-TR" sz="4400" dirty="0">
                <a:latin typeface="Gabriola" pitchFamily="82" charset="0"/>
              </a:rPr>
              <a:t>öğeler</a:t>
            </a:r>
            <a:r>
              <a:rPr lang="tr-TR" sz="4400" dirty="0">
                <a:latin typeface="Gabriola" pitchFamily="82" charset="0"/>
              </a:rPr>
              <a:t>, sindirilmesi ve fizyolojik etkileri, yemek seçimleri, gıdanın sosyal ve ekonomik yönleri, kültür ve geleneklerin araştırılmasıdır.”</a:t>
            </a:r>
          </a:p>
        </p:txBody>
      </p:sp>
    </p:spTree>
    <p:extLst>
      <p:ext uri="{BB962C8B-B14F-4D97-AF65-F5344CB8AC3E}">
        <p14:creationId xmlns:p14="http://schemas.microsoft.com/office/powerpoint/2010/main" val="3289341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1524000" y="504056"/>
            <a:ext cx="6084168" cy="6669360"/>
          </a:xfrm>
        </p:spPr>
        <p:txBody>
          <a:bodyPr>
            <a:normAutofit/>
          </a:bodyPr>
          <a:lstStyle/>
          <a:p>
            <a:pPr algn="ctr"/>
            <a:r>
              <a:rPr lang="tr-TR" sz="4000" dirty="0">
                <a:latin typeface="Gabriola" pitchFamily="82" charset="0"/>
              </a:rPr>
              <a:t>Gastronomi terimini literatürde ilk olarak kullanan, Kimya biliminin Newton’u olarak anılan </a:t>
            </a:r>
            <a:r>
              <a:rPr lang="tr-TR" sz="4000" dirty="0" err="1">
                <a:latin typeface="Gabriola" pitchFamily="82" charset="0"/>
              </a:rPr>
              <a:t>Antoine</a:t>
            </a:r>
            <a:r>
              <a:rPr lang="tr-TR" sz="4000" dirty="0">
                <a:latin typeface="Gabriola" pitchFamily="82" charset="0"/>
              </a:rPr>
              <a:t>-</a:t>
            </a:r>
            <a:r>
              <a:rPr lang="tr-TR" sz="4000" dirty="0" err="1">
                <a:latin typeface="Gabriola" pitchFamily="82" charset="0"/>
              </a:rPr>
              <a:t>Laurent</a:t>
            </a:r>
            <a:r>
              <a:rPr lang="tr-TR" sz="4000" dirty="0">
                <a:latin typeface="Gabriola" pitchFamily="82" charset="0"/>
              </a:rPr>
              <a:t> de </a:t>
            </a:r>
            <a:r>
              <a:rPr lang="tr-TR" sz="4000" dirty="0" err="1">
                <a:latin typeface="Gabriola" pitchFamily="82" charset="0"/>
              </a:rPr>
              <a:t>Lavoisier’dir</a:t>
            </a:r>
            <a:r>
              <a:rPr lang="tr-TR" sz="4000" dirty="0">
                <a:latin typeface="Gabriola" pitchFamily="82" charset="0"/>
              </a:rPr>
              <a:t>, </a:t>
            </a:r>
            <a:r>
              <a:rPr lang="tr-TR" sz="4000" dirty="0" err="1">
                <a:latin typeface="Gabriola" pitchFamily="82" charset="0"/>
              </a:rPr>
              <a:t>Lavoisier</a:t>
            </a:r>
            <a:r>
              <a:rPr lang="tr-TR" sz="4000" dirty="0">
                <a:latin typeface="Gabriola" pitchFamily="82" charset="0"/>
              </a:rPr>
              <a:t> aynı zamanda gastronomiyi bilimsel olarak ele alan ilk kişilerden biridir, pişirilen yiyeceklerin kalite-miktar bağıntısına ilişkin çalışmalar yapmıştır.</a:t>
            </a:r>
            <a:endParaRPr lang="tr-TR" sz="4000" dirty="0">
              <a:latin typeface="Gabriola" pitchFamily="82" charset="0"/>
            </a:endParaRPr>
          </a:p>
        </p:txBody>
      </p:sp>
      <p:pic>
        <p:nvPicPr>
          <p:cNvPr id="7170" name="Picture 2" descr="C:\Users\DOKTORA\Desktop\GASTRONOMİ BİLİM SANAT VE FELSEFE\resimler\Lavoisier-statue.jpg"/>
          <p:cNvPicPr>
            <a:picLocks noChangeAspect="1" noChangeArrowheads="1"/>
          </p:cNvPicPr>
          <p:nvPr/>
        </p:nvPicPr>
        <p:blipFill>
          <a:blip r:embed="rId2" cstate="print"/>
          <a:srcRect/>
          <a:stretch>
            <a:fillRect/>
          </a:stretch>
        </p:blipFill>
        <p:spPr bwMode="auto">
          <a:xfrm>
            <a:off x="7464153" y="-99392"/>
            <a:ext cx="3296859" cy="7029401"/>
          </a:xfrm>
          <a:prstGeom prst="rect">
            <a:avLst/>
          </a:prstGeom>
          <a:ln>
            <a:noFill/>
          </a:ln>
          <a:effectLst>
            <a:softEdge rad="112500"/>
          </a:effectLst>
        </p:spPr>
      </p:pic>
    </p:spTree>
    <p:extLst>
      <p:ext uri="{BB962C8B-B14F-4D97-AF65-F5344CB8AC3E}">
        <p14:creationId xmlns:p14="http://schemas.microsoft.com/office/powerpoint/2010/main" val="878894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1524000" y="3717033"/>
            <a:ext cx="9144000" cy="3240359"/>
          </a:xfrm>
        </p:spPr>
        <p:txBody>
          <a:bodyPr>
            <a:normAutofit/>
          </a:bodyPr>
          <a:lstStyle/>
          <a:p>
            <a:pPr algn="just"/>
            <a:r>
              <a:rPr lang="tr-TR" sz="3200" dirty="0">
                <a:latin typeface="Gabriola" pitchFamily="82" charset="0"/>
              </a:rPr>
              <a:t>Gastronomi teriminin literatüre yerleşmesini sağlayan ve gastronominin saygın ve kabul edilen bir disiplin haline gelmesinde büyük katkıları olan kişi ise </a:t>
            </a:r>
            <a:r>
              <a:rPr lang="tr-TR" sz="3200" dirty="0" err="1">
                <a:latin typeface="Gabriola" pitchFamily="82" charset="0"/>
              </a:rPr>
              <a:t>Brillat</a:t>
            </a:r>
            <a:r>
              <a:rPr lang="tr-TR" sz="3200" dirty="0">
                <a:latin typeface="Gabriola" pitchFamily="82" charset="0"/>
              </a:rPr>
              <a:t>-</a:t>
            </a:r>
            <a:r>
              <a:rPr lang="tr-TR" sz="3200" dirty="0" err="1">
                <a:latin typeface="Gabriola" pitchFamily="82" charset="0"/>
              </a:rPr>
              <a:t>Savarin’dir</a:t>
            </a:r>
            <a:r>
              <a:rPr lang="tr-TR" sz="3200" dirty="0">
                <a:latin typeface="Gabriola" pitchFamily="82" charset="0"/>
              </a:rPr>
              <a:t>.  </a:t>
            </a:r>
            <a:r>
              <a:rPr lang="tr-TR" sz="3200" dirty="0" err="1">
                <a:latin typeface="Gabriola" pitchFamily="82" charset="0"/>
              </a:rPr>
              <a:t>Savarin</a:t>
            </a:r>
            <a:r>
              <a:rPr lang="tr-TR" sz="3200" dirty="0">
                <a:latin typeface="Gabriola" pitchFamily="82" charset="0"/>
              </a:rPr>
              <a:t> Gastronomiyi “tat alma bilimi” olarak ifade etmiştir.</a:t>
            </a:r>
          </a:p>
          <a:p>
            <a:pPr algn="just"/>
            <a:r>
              <a:rPr lang="tr-TR" sz="3200" dirty="0" err="1">
                <a:latin typeface="Gabriola" pitchFamily="82" charset="0"/>
              </a:rPr>
              <a:t>Savarin’e</a:t>
            </a:r>
            <a:r>
              <a:rPr lang="tr-TR" sz="3200" dirty="0">
                <a:latin typeface="Gabriola" pitchFamily="82" charset="0"/>
              </a:rPr>
              <a:t> göre gastronomi, “İnsanın beslenmesi ile ilgili olan her şeyin sistematik/akılcı (</a:t>
            </a:r>
            <a:r>
              <a:rPr lang="tr-TR" sz="3200" dirty="0" err="1">
                <a:latin typeface="Gabriola" pitchFamily="82" charset="0"/>
              </a:rPr>
              <a:t>reasoned</a:t>
            </a:r>
            <a:r>
              <a:rPr lang="tr-TR" sz="3200" dirty="0">
                <a:latin typeface="Gabriola" pitchFamily="82" charset="0"/>
              </a:rPr>
              <a:t>) bir şekilde incelenmesidir.”</a:t>
            </a:r>
            <a:endParaRPr lang="tr-TR" sz="3200" dirty="0">
              <a:latin typeface="Gabriola" pitchFamily="82" charset="0"/>
            </a:endParaRPr>
          </a:p>
        </p:txBody>
      </p:sp>
      <p:pic>
        <p:nvPicPr>
          <p:cNvPr id="8195" name="Picture 3" descr="C:\Users\DOKTORA\Desktop\GASTRONOMİ BİLİM SANAT VE FELSEFE\resimler\fisiologia del gusto savarin.jpg"/>
          <p:cNvPicPr>
            <a:picLocks noChangeAspect="1" noChangeArrowheads="1"/>
          </p:cNvPicPr>
          <p:nvPr/>
        </p:nvPicPr>
        <p:blipFill>
          <a:blip r:embed="rId2" cstate="print"/>
          <a:srcRect/>
          <a:stretch>
            <a:fillRect/>
          </a:stretch>
        </p:blipFill>
        <p:spPr bwMode="auto">
          <a:xfrm>
            <a:off x="2783633" y="0"/>
            <a:ext cx="6580907" cy="350100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11767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latin typeface="Gabriola" pitchFamily="82" charset="0"/>
              </a:rPr>
              <a:t>GASTRONOMİNİN BOYUTLARI</a:t>
            </a:r>
            <a:endParaRPr lang="tr-TR" dirty="0">
              <a:latin typeface="Gabriola" pitchFamily="82" charset="0"/>
            </a:endParaRPr>
          </a:p>
        </p:txBody>
      </p:sp>
      <p:sp>
        <p:nvSpPr>
          <p:cNvPr id="3" name="2 İçerik Yer Tutucusu"/>
          <p:cNvSpPr>
            <a:spLocks noGrp="1"/>
          </p:cNvSpPr>
          <p:nvPr>
            <p:ph sz="quarter" idx="1"/>
          </p:nvPr>
        </p:nvSpPr>
        <p:spPr>
          <a:xfrm>
            <a:off x="2438400" y="1737320"/>
            <a:ext cx="7978080" cy="4572000"/>
          </a:xfrm>
        </p:spPr>
        <p:txBody>
          <a:bodyPr>
            <a:normAutofit/>
          </a:bodyPr>
          <a:lstStyle/>
          <a:p>
            <a:r>
              <a:rPr lang="tr-TR" sz="3600" dirty="0">
                <a:latin typeface="Gabriola" pitchFamily="82" charset="0"/>
              </a:rPr>
              <a:t>Gastronominin kültürel, tarihsel, sosyolojik, sembolik, ekonomik boyutları</a:t>
            </a:r>
          </a:p>
          <a:p>
            <a:r>
              <a:rPr lang="tr-TR" sz="3600" dirty="0">
                <a:latin typeface="Gabriola" pitchFamily="82" charset="0"/>
              </a:rPr>
              <a:t>Uygulama boyutu</a:t>
            </a:r>
          </a:p>
          <a:p>
            <a:r>
              <a:rPr lang="tr-TR" sz="3600" dirty="0">
                <a:latin typeface="Gabriola" pitchFamily="82" charset="0"/>
              </a:rPr>
              <a:t>Etik boyutu</a:t>
            </a:r>
          </a:p>
          <a:p>
            <a:r>
              <a:rPr lang="tr-TR" sz="3600" dirty="0">
                <a:latin typeface="Gabriola" pitchFamily="82" charset="0"/>
              </a:rPr>
              <a:t>Bilimsel boyutları (kimya,fizik, biyoloji, psikoloji, tıp)</a:t>
            </a:r>
          </a:p>
          <a:p>
            <a:r>
              <a:rPr lang="tr-TR" sz="3600" dirty="0">
                <a:latin typeface="Gabriola" pitchFamily="82" charset="0"/>
              </a:rPr>
              <a:t>Sanatsal  boyutu</a:t>
            </a:r>
          </a:p>
          <a:p>
            <a:r>
              <a:rPr lang="tr-TR" sz="3600" dirty="0">
                <a:latin typeface="Gabriola" pitchFamily="82" charset="0"/>
              </a:rPr>
              <a:t>Felsefi boyutu</a:t>
            </a:r>
          </a:p>
        </p:txBody>
      </p:sp>
    </p:spTree>
    <p:extLst>
      <p:ext uri="{BB962C8B-B14F-4D97-AF65-F5344CB8AC3E}">
        <p14:creationId xmlns:p14="http://schemas.microsoft.com/office/powerpoint/2010/main" val="194227638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2438400" y="1196752"/>
            <a:ext cx="7772400" cy="4572000"/>
          </a:xfrm>
        </p:spPr>
        <p:txBody>
          <a:bodyPr>
            <a:noAutofit/>
          </a:bodyPr>
          <a:lstStyle/>
          <a:p>
            <a:pPr algn="just"/>
            <a:r>
              <a:rPr lang="tr-TR" sz="4000" dirty="0">
                <a:latin typeface="Gabriola" pitchFamily="82" charset="0"/>
              </a:rPr>
              <a:t>Gastronomi, yemeği ana eksenine alarak çok sayıda kültürel bileşeni inceler. Böylelikle de güzel sanatlar ve sosyal bilimler ile, hatta doğa bilimleri ile ilişkilidir. Bu yüzden de disiplinler arası bir faaliyettir. Tüm tarih boyunca‘yemek’ etrafında dans, drama, resim, heykel, edebiyat, mimarlık ve müziğin, diğer bir deyişle güzel sanatların bir araya geldiğini görmek mümkündür.</a:t>
            </a:r>
            <a:endParaRPr lang="tr-TR" sz="4000" dirty="0">
              <a:latin typeface="Gabriola" pitchFamily="82" charset="0"/>
            </a:endParaRPr>
          </a:p>
        </p:txBody>
      </p:sp>
    </p:spTree>
    <p:extLst>
      <p:ext uri="{BB962C8B-B14F-4D97-AF65-F5344CB8AC3E}">
        <p14:creationId xmlns:p14="http://schemas.microsoft.com/office/powerpoint/2010/main" val="41938669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latin typeface="Gabriola" pitchFamily="82" charset="0"/>
              </a:rPr>
              <a:t>GASTRONOMİ VE SANAT</a:t>
            </a:r>
            <a:endParaRPr lang="tr-TR" dirty="0">
              <a:latin typeface="Gabriola" pitchFamily="82" charset="0"/>
            </a:endParaRPr>
          </a:p>
        </p:txBody>
      </p:sp>
      <p:sp>
        <p:nvSpPr>
          <p:cNvPr id="3" name="2 İçerik Yer Tutucusu"/>
          <p:cNvSpPr>
            <a:spLocks noGrp="1"/>
          </p:cNvSpPr>
          <p:nvPr>
            <p:ph sz="quarter" idx="1"/>
          </p:nvPr>
        </p:nvSpPr>
        <p:spPr>
          <a:xfrm>
            <a:off x="2438400" y="1447800"/>
            <a:ext cx="7772400" cy="4933528"/>
          </a:xfrm>
        </p:spPr>
        <p:txBody>
          <a:bodyPr>
            <a:noAutofit/>
          </a:bodyPr>
          <a:lstStyle/>
          <a:p>
            <a:r>
              <a:rPr lang="tr-TR" sz="3600" dirty="0">
                <a:latin typeface="Gabriola" pitchFamily="82" charset="0"/>
              </a:rPr>
              <a:t>Sanatın ne olduğu ile ilgili pek çok tanımlama ve görüş bulunmakla birlikte, bir sanat eserinin temel niteliklerini şu şekilde sıralayabiliriz:</a:t>
            </a:r>
          </a:p>
          <a:p>
            <a:endParaRPr lang="tr-TR" sz="3600" dirty="0">
              <a:latin typeface="Gabriola" pitchFamily="82" charset="0"/>
            </a:endParaRPr>
          </a:p>
          <a:p>
            <a:r>
              <a:rPr lang="tr-TR" sz="3600" dirty="0">
                <a:latin typeface="Gabriola" pitchFamily="82" charset="0"/>
              </a:rPr>
              <a:t>Estetik amaçla üretilir</a:t>
            </a:r>
          </a:p>
          <a:p>
            <a:r>
              <a:rPr lang="tr-TR" sz="3600" dirty="0">
                <a:latin typeface="Gabriola" pitchFamily="82" charset="0"/>
              </a:rPr>
              <a:t>Yeni ve özgündür</a:t>
            </a:r>
          </a:p>
          <a:p>
            <a:r>
              <a:rPr lang="tr-TR" sz="3600" dirty="0">
                <a:latin typeface="Gabriola" pitchFamily="82" charset="0"/>
              </a:rPr>
              <a:t>Duyulara ve duygulara hitap eder</a:t>
            </a:r>
          </a:p>
          <a:p>
            <a:r>
              <a:rPr lang="tr-TR" sz="3600" dirty="0">
                <a:latin typeface="Gabriola" pitchFamily="82" charset="0"/>
              </a:rPr>
              <a:t>Evrenseldir</a:t>
            </a:r>
          </a:p>
          <a:p>
            <a:endParaRPr lang="tr-TR" sz="3600" dirty="0">
              <a:latin typeface="Gabriola" pitchFamily="82" charset="0"/>
            </a:endParaRPr>
          </a:p>
        </p:txBody>
      </p:sp>
    </p:spTree>
    <p:extLst>
      <p:ext uri="{BB962C8B-B14F-4D97-AF65-F5344CB8AC3E}">
        <p14:creationId xmlns:p14="http://schemas.microsoft.com/office/powerpoint/2010/main" val="1241584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1000"/>
                                        <p:tgtEl>
                                          <p:spTgt spid="3">
                                            <p:txEl>
                                              <p:pRg st="3" end="3"/>
                                            </p:txEl>
                                          </p:spTgt>
                                        </p:tgtEl>
                                      </p:cBhvr>
                                    </p:animEffect>
                                    <p:anim calcmode="lin" valueType="num">
                                      <p:cBhvr>
                                        <p:cTn id="1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a:xfrm>
            <a:off x="1847528" y="3393504"/>
            <a:ext cx="8568952" cy="4572000"/>
          </a:xfrm>
        </p:spPr>
        <p:txBody>
          <a:bodyPr>
            <a:normAutofit/>
          </a:bodyPr>
          <a:lstStyle/>
          <a:p>
            <a:pPr algn="just"/>
            <a:r>
              <a:rPr lang="tr-TR" sz="3600" dirty="0">
                <a:latin typeface="Gabriola" pitchFamily="82" charset="0"/>
              </a:rPr>
              <a:t>Daha önce yapılmamış bir yemeğin tat, koku ve görme duyularını estetik açıdan  tatmin etmeye yönelik olarak üretilmesi, insanların beğenilerine sunulması, standartlaştırılıp reçeteleştirilmesi ve başka icracılar tarafından da uygulanabilir hale getirilmesi sürecini sanatsal bir faaliyet olarak tanımlamak mümkündür.   </a:t>
            </a:r>
            <a:endParaRPr lang="tr-TR" sz="3600" dirty="0">
              <a:latin typeface="Gabriola" pitchFamily="82" charset="0"/>
            </a:endParaRPr>
          </a:p>
        </p:txBody>
      </p:sp>
      <p:pic>
        <p:nvPicPr>
          <p:cNvPr id="3074" name="Picture 2" descr="C:\Users\DOKTORA\Desktop\GASTRONOMİ BİLİM SANAT VE FELSEFE\resimler\art-is-food.jpg"/>
          <p:cNvPicPr>
            <a:picLocks noChangeAspect="1" noChangeArrowheads="1"/>
          </p:cNvPicPr>
          <p:nvPr/>
        </p:nvPicPr>
        <p:blipFill>
          <a:blip r:embed="rId3" cstate="print"/>
          <a:srcRect/>
          <a:stretch>
            <a:fillRect/>
          </a:stretch>
        </p:blipFill>
        <p:spPr bwMode="auto">
          <a:xfrm>
            <a:off x="3647729" y="286172"/>
            <a:ext cx="5059829" cy="3142828"/>
          </a:xfrm>
          <a:prstGeom prst="rect">
            <a:avLst/>
          </a:prstGeom>
          <a:noFill/>
        </p:spPr>
      </p:pic>
    </p:spTree>
    <p:extLst>
      <p:ext uri="{BB962C8B-B14F-4D97-AF65-F5344CB8AC3E}">
        <p14:creationId xmlns:p14="http://schemas.microsoft.com/office/powerpoint/2010/main" val="37305731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341</Words>
  <Application>Microsoft Office PowerPoint</Application>
  <PresentationFormat>Geniş ekran</PresentationFormat>
  <Paragraphs>26</Paragraphs>
  <Slides>8</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Calibri Light</vt:lpstr>
      <vt:lpstr>Gabriola</vt:lpstr>
      <vt:lpstr>Office Teması</vt:lpstr>
      <vt:lpstr>Moleküler Gastronomi</vt:lpstr>
      <vt:lpstr>GASTRONOMİ </vt:lpstr>
      <vt:lpstr>PowerPoint Sunusu</vt:lpstr>
      <vt:lpstr>PowerPoint Sunusu</vt:lpstr>
      <vt:lpstr>GASTRONOMİNİN BOYUTLARI</vt:lpstr>
      <vt:lpstr>PowerPoint Sunusu</vt:lpstr>
      <vt:lpstr>GASTRONOMİ VE SANAT</vt:lpstr>
      <vt:lpstr>PowerPoint Sunusu</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Moleküler Gastronomi</dc:title>
  <dc:creator>emir</dc:creator>
  <cp:lastModifiedBy>emir</cp:lastModifiedBy>
  <cp:revision>1</cp:revision>
  <dcterms:created xsi:type="dcterms:W3CDTF">2020-03-11T13:59:45Z</dcterms:created>
  <dcterms:modified xsi:type="dcterms:W3CDTF">2020-03-11T14:00:58Z</dcterms:modified>
</cp:coreProperties>
</file>