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3" r:id="rId1"/>
  </p:sldMasterIdLst>
  <p:notesMasterIdLst>
    <p:notesMasterId r:id="rId35"/>
  </p:notesMasterIdLst>
  <p:sldIdLst>
    <p:sldId id="256" r:id="rId2"/>
    <p:sldId id="331" r:id="rId3"/>
    <p:sldId id="366" r:id="rId4"/>
    <p:sldId id="367" r:id="rId5"/>
    <p:sldId id="368" r:id="rId6"/>
    <p:sldId id="369" r:id="rId7"/>
    <p:sldId id="370" r:id="rId8"/>
    <p:sldId id="371" r:id="rId9"/>
    <p:sldId id="391" r:id="rId10"/>
    <p:sldId id="372" r:id="rId11"/>
    <p:sldId id="373" r:id="rId12"/>
    <p:sldId id="374" r:id="rId13"/>
    <p:sldId id="392" r:id="rId14"/>
    <p:sldId id="393" r:id="rId15"/>
    <p:sldId id="375" r:id="rId16"/>
    <p:sldId id="387" r:id="rId17"/>
    <p:sldId id="388" r:id="rId18"/>
    <p:sldId id="395" r:id="rId19"/>
    <p:sldId id="376" r:id="rId20"/>
    <p:sldId id="377" r:id="rId21"/>
    <p:sldId id="378" r:id="rId22"/>
    <p:sldId id="379" r:id="rId23"/>
    <p:sldId id="380" r:id="rId24"/>
    <p:sldId id="394" r:id="rId25"/>
    <p:sldId id="381" r:id="rId26"/>
    <p:sldId id="382" r:id="rId27"/>
    <p:sldId id="383" r:id="rId28"/>
    <p:sldId id="396" r:id="rId29"/>
    <p:sldId id="389" r:id="rId30"/>
    <p:sldId id="390" r:id="rId31"/>
    <p:sldId id="384" r:id="rId32"/>
    <p:sldId id="385" r:id="rId33"/>
    <p:sldId id="386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09600"/>
    <a:srgbClr val="253600"/>
    <a:srgbClr val="6C2900"/>
    <a:srgbClr val="2597FF"/>
    <a:srgbClr val="FF9E1D"/>
    <a:srgbClr val="D68B1C"/>
    <a:srgbClr val="6CA800"/>
    <a:srgbClr val="EE7D00"/>
    <a:srgbClr val="552579"/>
    <a:srgbClr val="D096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Tema Uygulanmış Stil 1 - Vurgu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27F97BB-C833-4FB7-BDE5-3F7075034690}" styleName="Tema Uygulanmış Stil 2 - Vurgu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ema Uygulanmış Stil 2 - Vurgu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ema Uygulanmış Stil 2 - Vurgu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16DA210-FB5B-4158-B5E0-FEB733F419BA}" styleName="Açık Stil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98" autoAdjust="0"/>
    <p:restoredTop sz="94660"/>
  </p:normalViewPr>
  <p:slideViewPr>
    <p:cSldViewPr>
      <p:cViewPr varScale="1">
        <p:scale>
          <a:sx n="110" d="100"/>
          <a:sy n="110" d="100"/>
        </p:scale>
        <p:origin x="-163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E57482-31AD-4C5F-93A8-7D79333343C8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5F1D4815-209A-4171-A159-456D6E223867}">
      <dgm:prSet/>
      <dgm:spPr/>
      <dgm:t>
        <a:bodyPr/>
        <a:lstStyle/>
        <a:p>
          <a:pPr rtl="0"/>
          <a:r>
            <a:rPr lang="tr-TR" smtClean="0">
              <a:solidFill>
                <a:schemeClr val="bg1"/>
              </a:solidFill>
            </a:rPr>
            <a:t>MERKEZİ YIĞILMA ÖLÇÜLERİ</a:t>
          </a:r>
          <a:endParaRPr lang="tr-TR">
            <a:solidFill>
              <a:schemeClr val="bg1"/>
            </a:solidFill>
          </a:endParaRPr>
        </a:p>
      </dgm:t>
    </dgm:pt>
    <dgm:pt modelId="{7E780DDB-03EC-471D-8ED5-91D4324BB317}" type="parTrans" cxnId="{132158AD-62C8-412A-B44B-6ECB0D73BFB5}">
      <dgm:prSet/>
      <dgm:spPr/>
      <dgm:t>
        <a:bodyPr/>
        <a:lstStyle/>
        <a:p>
          <a:endParaRPr lang="tr-TR"/>
        </a:p>
      </dgm:t>
    </dgm:pt>
    <dgm:pt modelId="{71CC06C8-E24F-45DB-A2D7-DAFC11073FDD}" type="sibTrans" cxnId="{132158AD-62C8-412A-B44B-6ECB0D73BFB5}">
      <dgm:prSet/>
      <dgm:spPr/>
      <dgm:t>
        <a:bodyPr/>
        <a:lstStyle/>
        <a:p>
          <a:endParaRPr lang="tr-TR"/>
        </a:p>
      </dgm:t>
    </dgm:pt>
    <dgm:pt modelId="{B8E0FD81-074E-4EC1-AB74-09AA794048A0}">
      <dgm:prSet/>
      <dgm:spPr/>
      <dgm:t>
        <a:bodyPr/>
        <a:lstStyle/>
        <a:p>
          <a:pPr rtl="0"/>
          <a:r>
            <a:rPr lang="tr-TR" dirty="0" err="1" smtClean="0">
              <a:solidFill>
                <a:schemeClr val="tx1"/>
              </a:solidFill>
            </a:rPr>
            <a:t>Mod</a:t>
          </a:r>
          <a:endParaRPr lang="tr-TR" dirty="0">
            <a:solidFill>
              <a:schemeClr val="tx1"/>
            </a:solidFill>
          </a:endParaRPr>
        </a:p>
      </dgm:t>
    </dgm:pt>
    <dgm:pt modelId="{A9893CD5-151E-41B2-84D3-DA60FD1118D4}" type="parTrans" cxnId="{8ACE1090-699E-4048-939F-31BA5329C5F9}">
      <dgm:prSet/>
      <dgm:spPr/>
      <dgm:t>
        <a:bodyPr/>
        <a:lstStyle/>
        <a:p>
          <a:endParaRPr lang="tr-TR"/>
        </a:p>
      </dgm:t>
    </dgm:pt>
    <dgm:pt modelId="{EB10B972-46C0-4CE6-9DDC-62A234508050}" type="sibTrans" cxnId="{8ACE1090-699E-4048-939F-31BA5329C5F9}">
      <dgm:prSet/>
      <dgm:spPr/>
      <dgm:t>
        <a:bodyPr/>
        <a:lstStyle/>
        <a:p>
          <a:endParaRPr lang="tr-TR"/>
        </a:p>
      </dgm:t>
    </dgm:pt>
    <dgm:pt modelId="{1098C868-A489-4CA0-B6EE-B8A0E0547D6D}">
      <dgm:prSet/>
      <dgm:spPr/>
      <dgm:t>
        <a:bodyPr/>
        <a:lstStyle/>
        <a:p>
          <a:pPr rtl="0"/>
          <a:r>
            <a:rPr lang="tr-TR" dirty="0" smtClean="0">
              <a:solidFill>
                <a:schemeClr val="tx1"/>
              </a:solidFill>
            </a:rPr>
            <a:t>Medyan</a:t>
          </a:r>
          <a:endParaRPr lang="tr-TR" dirty="0">
            <a:solidFill>
              <a:schemeClr val="tx1"/>
            </a:solidFill>
          </a:endParaRPr>
        </a:p>
      </dgm:t>
    </dgm:pt>
    <dgm:pt modelId="{39D7B330-7B1B-4D39-8F52-6259FEA91006}" type="parTrans" cxnId="{90954768-6368-4D8D-AAB0-D600D1CDBA60}">
      <dgm:prSet/>
      <dgm:spPr/>
      <dgm:t>
        <a:bodyPr/>
        <a:lstStyle/>
        <a:p>
          <a:endParaRPr lang="tr-TR"/>
        </a:p>
      </dgm:t>
    </dgm:pt>
    <dgm:pt modelId="{030DD2C2-3B7A-4ACA-8FC7-C08A88DAC2CA}" type="sibTrans" cxnId="{90954768-6368-4D8D-AAB0-D600D1CDBA60}">
      <dgm:prSet/>
      <dgm:spPr/>
      <dgm:t>
        <a:bodyPr/>
        <a:lstStyle/>
        <a:p>
          <a:endParaRPr lang="tr-TR"/>
        </a:p>
      </dgm:t>
    </dgm:pt>
    <dgm:pt modelId="{41B41F41-90AA-401D-9709-8FA4EC066D6F}">
      <dgm:prSet/>
      <dgm:spPr/>
      <dgm:t>
        <a:bodyPr/>
        <a:lstStyle/>
        <a:p>
          <a:pPr rtl="0"/>
          <a:r>
            <a:rPr lang="tr-TR" dirty="0" smtClean="0">
              <a:solidFill>
                <a:schemeClr val="tx1"/>
              </a:solidFill>
            </a:rPr>
            <a:t>Aritmetik Ortalama</a:t>
          </a:r>
          <a:endParaRPr lang="tr-TR" dirty="0">
            <a:solidFill>
              <a:schemeClr val="tx1"/>
            </a:solidFill>
          </a:endParaRPr>
        </a:p>
      </dgm:t>
    </dgm:pt>
    <dgm:pt modelId="{5EE33CD6-4D34-4A44-9A3D-999787B19AD2}" type="parTrans" cxnId="{70782090-DCA2-4D7E-ADD5-C5C5B68F451E}">
      <dgm:prSet/>
      <dgm:spPr/>
      <dgm:t>
        <a:bodyPr/>
        <a:lstStyle/>
        <a:p>
          <a:endParaRPr lang="tr-TR"/>
        </a:p>
      </dgm:t>
    </dgm:pt>
    <dgm:pt modelId="{B12C6DFE-9D0A-42FF-B57D-002784662455}" type="sibTrans" cxnId="{70782090-DCA2-4D7E-ADD5-C5C5B68F451E}">
      <dgm:prSet/>
      <dgm:spPr/>
      <dgm:t>
        <a:bodyPr/>
        <a:lstStyle/>
        <a:p>
          <a:endParaRPr lang="tr-TR"/>
        </a:p>
      </dgm:t>
    </dgm:pt>
    <dgm:pt modelId="{B2DD0A9F-D5D4-4A40-91A3-783E7144DA20}">
      <dgm:prSet/>
      <dgm:spPr/>
      <dgm:t>
        <a:bodyPr/>
        <a:lstStyle/>
        <a:p>
          <a:pPr rtl="0"/>
          <a:r>
            <a:rPr lang="tr-TR" smtClean="0">
              <a:solidFill>
                <a:schemeClr val="bg1"/>
              </a:solidFill>
            </a:rPr>
            <a:t>MERKEZİ DAĞILMA ÖLÇÜLERİ</a:t>
          </a:r>
          <a:endParaRPr lang="tr-TR">
            <a:solidFill>
              <a:schemeClr val="bg1"/>
            </a:solidFill>
          </a:endParaRPr>
        </a:p>
      </dgm:t>
    </dgm:pt>
    <dgm:pt modelId="{FBE617FB-7CB2-49E9-9A15-B60BBCE03317}" type="parTrans" cxnId="{E9C75C7A-CC7D-4B62-940B-446C199B8389}">
      <dgm:prSet/>
      <dgm:spPr/>
      <dgm:t>
        <a:bodyPr/>
        <a:lstStyle/>
        <a:p>
          <a:endParaRPr lang="tr-TR"/>
        </a:p>
      </dgm:t>
    </dgm:pt>
    <dgm:pt modelId="{FDE3445C-107F-4141-BABF-A305ED600F28}" type="sibTrans" cxnId="{E9C75C7A-CC7D-4B62-940B-446C199B8389}">
      <dgm:prSet/>
      <dgm:spPr/>
      <dgm:t>
        <a:bodyPr/>
        <a:lstStyle/>
        <a:p>
          <a:endParaRPr lang="tr-TR"/>
        </a:p>
      </dgm:t>
    </dgm:pt>
    <dgm:pt modelId="{F0B606FD-E6AE-4EFF-A6CF-2AC44F18F35D}">
      <dgm:prSet/>
      <dgm:spPr/>
      <dgm:t>
        <a:bodyPr/>
        <a:lstStyle/>
        <a:p>
          <a:pPr rtl="0"/>
          <a:r>
            <a:rPr lang="tr-TR" dirty="0" err="1" smtClean="0">
              <a:solidFill>
                <a:schemeClr val="tx1"/>
              </a:solidFill>
            </a:rPr>
            <a:t>Ranj</a:t>
          </a:r>
          <a:endParaRPr lang="tr-TR" dirty="0">
            <a:solidFill>
              <a:schemeClr val="tx1"/>
            </a:solidFill>
          </a:endParaRPr>
        </a:p>
      </dgm:t>
    </dgm:pt>
    <dgm:pt modelId="{62AA66E5-55E2-438A-A44C-41E7814332B3}" type="parTrans" cxnId="{521574FE-AAEC-48D6-B2B5-91C9405C5AAF}">
      <dgm:prSet/>
      <dgm:spPr/>
      <dgm:t>
        <a:bodyPr/>
        <a:lstStyle/>
        <a:p>
          <a:endParaRPr lang="tr-TR"/>
        </a:p>
      </dgm:t>
    </dgm:pt>
    <dgm:pt modelId="{82737B07-D305-49F4-A2B1-7EED95D5E402}" type="sibTrans" cxnId="{521574FE-AAEC-48D6-B2B5-91C9405C5AAF}">
      <dgm:prSet/>
      <dgm:spPr/>
      <dgm:t>
        <a:bodyPr/>
        <a:lstStyle/>
        <a:p>
          <a:endParaRPr lang="tr-TR"/>
        </a:p>
      </dgm:t>
    </dgm:pt>
    <dgm:pt modelId="{6EB3E26F-25C0-4EC7-9DC4-55CA31E7E41F}">
      <dgm:prSet/>
      <dgm:spPr/>
      <dgm:t>
        <a:bodyPr/>
        <a:lstStyle/>
        <a:p>
          <a:pPr rtl="0"/>
          <a:r>
            <a:rPr lang="tr-TR" dirty="0" smtClean="0">
              <a:solidFill>
                <a:schemeClr val="tx1"/>
              </a:solidFill>
            </a:rPr>
            <a:t>Çeyrek Sapma</a:t>
          </a:r>
          <a:endParaRPr lang="tr-TR" dirty="0">
            <a:solidFill>
              <a:schemeClr val="tx1"/>
            </a:solidFill>
          </a:endParaRPr>
        </a:p>
      </dgm:t>
    </dgm:pt>
    <dgm:pt modelId="{88032C2D-757A-465B-9882-711AB43F76EF}" type="parTrans" cxnId="{B5A8C3F6-F886-422C-8539-2CF2BE38EC31}">
      <dgm:prSet/>
      <dgm:spPr/>
      <dgm:t>
        <a:bodyPr/>
        <a:lstStyle/>
        <a:p>
          <a:endParaRPr lang="tr-TR"/>
        </a:p>
      </dgm:t>
    </dgm:pt>
    <dgm:pt modelId="{6292BE32-ADF1-4B60-84EC-7C6EA9C202CD}" type="sibTrans" cxnId="{B5A8C3F6-F886-422C-8539-2CF2BE38EC31}">
      <dgm:prSet/>
      <dgm:spPr/>
      <dgm:t>
        <a:bodyPr/>
        <a:lstStyle/>
        <a:p>
          <a:endParaRPr lang="tr-TR"/>
        </a:p>
      </dgm:t>
    </dgm:pt>
    <dgm:pt modelId="{408D2EAF-195E-4A53-BAC1-BDFD768C42FE}">
      <dgm:prSet/>
      <dgm:spPr/>
      <dgm:t>
        <a:bodyPr/>
        <a:lstStyle/>
        <a:p>
          <a:pPr rtl="0"/>
          <a:r>
            <a:rPr lang="tr-TR" dirty="0" smtClean="0">
              <a:solidFill>
                <a:schemeClr val="tx1"/>
              </a:solidFill>
            </a:rPr>
            <a:t>Standart Sapma</a:t>
          </a:r>
          <a:endParaRPr lang="tr-TR" dirty="0">
            <a:solidFill>
              <a:schemeClr val="tx1"/>
            </a:solidFill>
          </a:endParaRPr>
        </a:p>
      </dgm:t>
    </dgm:pt>
    <dgm:pt modelId="{9F35A130-5F97-4FFA-8F44-60D884053A42}" type="parTrans" cxnId="{10D55CC2-5E6E-4C2E-B12F-781A951454C1}">
      <dgm:prSet/>
      <dgm:spPr/>
      <dgm:t>
        <a:bodyPr/>
        <a:lstStyle/>
        <a:p>
          <a:endParaRPr lang="tr-TR"/>
        </a:p>
      </dgm:t>
    </dgm:pt>
    <dgm:pt modelId="{2BBF8D06-D54D-4564-B9D9-40B569AA8517}" type="sibTrans" cxnId="{10D55CC2-5E6E-4C2E-B12F-781A951454C1}">
      <dgm:prSet/>
      <dgm:spPr/>
      <dgm:t>
        <a:bodyPr/>
        <a:lstStyle/>
        <a:p>
          <a:endParaRPr lang="tr-TR"/>
        </a:p>
      </dgm:t>
    </dgm:pt>
    <dgm:pt modelId="{794EB62E-F074-412B-A7EA-B027B48DC645}" type="pres">
      <dgm:prSet presAssocID="{2CE57482-31AD-4C5F-93A8-7D79333343C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663E8C2B-6D94-4C1F-8B86-6AAD805C1C8F}" type="pres">
      <dgm:prSet presAssocID="{5F1D4815-209A-4171-A159-456D6E223867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7EA5F89-9D91-4272-8E34-AC2D632C7FCC}" type="pres">
      <dgm:prSet presAssocID="{5F1D4815-209A-4171-A159-456D6E223867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3E2674E-44C1-49E8-82FD-A6BF60BC13BD}" type="pres">
      <dgm:prSet presAssocID="{B2DD0A9F-D5D4-4A40-91A3-783E7144DA20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6DA5C8B-BF51-4064-9B4B-89BEF57EDB42}" type="pres">
      <dgm:prSet presAssocID="{B2DD0A9F-D5D4-4A40-91A3-783E7144DA20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2D2FDC47-F4A5-4E71-94D0-26BADE0BEADB}" type="presOf" srcId="{1098C868-A489-4CA0-B6EE-B8A0E0547D6D}" destId="{D7EA5F89-9D91-4272-8E34-AC2D632C7FCC}" srcOrd="0" destOrd="1" presId="urn:microsoft.com/office/officeart/2005/8/layout/vList2"/>
    <dgm:cxn modelId="{90954768-6368-4D8D-AAB0-D600D1CDBA60}" srcId="{5F1D4815-209A-4171-A159-456D6E223867}" destId="{1098C868-A489-4CA0-B6EE-B8A0E0547D6D}" srcOrd="1" destOrd="0" parTransId="{39D7B330-7B1B-4D39-8F52-6259FEA91006}" sibTransId="{030DD2C2-3B7A-4ACA-8FC7-C08A88DAC2CA}"/>
    <dgm:cxn modelId="{70782090-DCA2-4D7E-ADD5-C5C5B68F451E}" srcId="{5F1D4815-209A-4171-A159-456D6E223867}" destId="{41B41F41-90AA-401D-9709-8FA4EC066D6F}" srcOrd="2" destOrd="0" parTransId="{5EE33CD6-4D34-4A44-9A3D-999787B19AD2}" sibTransId="{B12C6DFE-9D0A-42FF-B57D-002784662455}"/>
    <dgm:cxn modelId="{32E27E14-B28D-47C7-85A7-BDC9AA69A86E}" type="presOf" srcId="{B8E0FD81-074E-4EC1-AB74-09AA794048A0}" destId="{D7EA5F89-9D91-4272-8E34-AC2D632C7FCC}" srcOrd="0" destOrd="0" presId="urn:microsoft.com/office/officeart/2005/8/layout/vList2"/>
    <dgm:cxn modelId="{132158AD-62C8-412A-B44B-6ECB0D73BFB5}" srcId="{2CE57482-31AD-4C5F-93A8-7D79333343C8}" destId="{5F1D4815-209A-4171-A159-456D6E223867}" srcOrd="0" destOrd="0" parTransId="{7E780DDB-03EC-471D-8ED5-91D4324BB317}" sibTransId="{71CC06C8-E24F-45DB-A2D7-DAFC11073FDD}"/>
    <dgm:cxn modelId="{521574FE-AAEC-48D6-B2B5-91C9405C5AAF}" srcId="{B2DD0A9F-D5D4-4A40-91A3-783E7144DA20}" destId="{F0B606FD-E6AE-4EFF-A6CF-2AC44F18F35D}" srcOrd="0" destOrd="0" parTransId="{62AA66E5-55E2-438A-A44C-41E7814332B3}" sibTransId="{82737B07-D305-49F4-A2B1-7EED95D5E402}"/>
    <dgm:cxn modelId="{6F4CC9E9-A6F5-4B11-9FA2-2E91A3A7939A}" type="presOf" srcId="{2CE57482-31AD-4C5F-93A8-7D79333343C8}" destId="{794EB62E-F074-412B-A7EA-B027B48DC645}" srcOrd="0" destOrd="0" presId="urn:microsoft.com/office/officeart/2005/8/layout/vList2"/>
    <dgm:cxn modelId="{50D62889-9D96-4DFB-A2EC-9DA33ACAD179}" type="presOf" srcId="{5F1D4815-209A-4171-A159-456D6E223867}" destId="{663E8C2B-6D94-4C1F-8B86-6AAD805C1C8F}" srcOrd="0" destOrd="0" presId="urn:microsoft.com/office/officeart/2005/8/layout/vList2"/>
    <dgm:cxn modelId="{10D55CC2-5E6E-4C2E-B12F-781A951454C1}" srcId="{B2DD0A9F-D5D4-4A40-91A3-783E7144DA20}" destId="{408D2EAF-195E-4A53-BAC1-BDFD768C42FE}" srcOrd="2" destOrd="0" parTransId="{9F35A130-5F97-4FFA-8F44-60D884053A42}" sibTransId="{2BBF8D06-D54D-4564-B9D9-40B569AA8517}"/>
    <dgm:cxn modelId="{B5A8C3F6-F886-422C-8539-2CF2BE38EC31}" srcId="{B2DD0A9F-D5D4-4A40-91A3-783E7144DA20}" destId="{6EB3E26F-25C0-4EC7-9DC4-55CA31E7E41F}" srcOrd="1" destOrd="0" parTransId="{88032C2D-757A-465B-9882-711AB43F76EF}" sibTransId="{6292BE32-ADF1-4B60-84EC-7C6EA9C202CD}"/>
    <dgm:cxn modelId="{69A7E66F-E0D4-4AE1-A35E-82055FD0B7AD}" type="presOf" srcId="{F0B606FD-E6AE-4EFF-A6CF-2AC44F18F35D}" destId="{F6DA5C8B-BF51-4064-9B4B-89BEF57EDB42}" srcOrd="0" destOrd="0" presId="urn:microsoft.com/office/officeart/2005/8/layout/vList2"/>
    <dgm:cxn modelId="{E9C75C7A-CC7D-4B62-940B-446C199B8389}" srcId="{2CE57482-31AD-4C5F-93A8-7D79333343C8}" destId="{B2DD0A9F-D5D4-4A40-91A3-783E7144DA20}" srcOrd="1" destOrd="0" parTransId="{FBE617FB-7CB2-49E9-9A15-B60BBCE03317}" sibTransId="{FDE3445C-107F-4141-BABF-A305ED600F28}"/>
    <dgm:cxn modelId="{D171E802-4A7A-4D6A-AFC8-CF9C8B957D0D}" type="presOf" srcId="{6EB3E26F-25C0-4EC7-9DC4-55CA31E7E41F}" destId="{F6DA5C8B-BF51-4064-9B4B-89BEF57EDB42}" srcOrd="0" destOrd="1" presId="urn:microsoft.com/office/officeart/2005/8/layout/vList2"/>
    <dgm:cxn modelId="{B2EAA08B-006A-4581-BD97-99E98A3FBFED}" type="presOf" srcId="{41B41F41-90AA-401D-9709-8FA4EC066D6F}" destId="{D7EA5F89-9D91-4272-8E34-AC2D632C7FCC}" srcOrd="0" destOrd="2" presId="urn:microsoft.com/office/officeart/2005/8/layout/vList2"/>
    <dgm:cxn modelId="{92E45D85-2B65-4D29-9415-16DFE7D2641C}" type="presOf" srcId="{408D2EAF-195E-4A53-BAC1-BDFD768C42FE}" destId="{F6DA5C8B-BF51-4064-9B4B-89BEF57EDB42}" srcOrd="0" destOrd="2" presId="urn:microsoft.com/office/officeart/2005/8/layout/vList2"/>
    <dgm:cxn modelId="{DCF97FF1-8E74-4A7F-8F93-E6BFC8EB0D13}" type="presOf" srcId="{B2DD0A9F-D5D4-4A40-91A3-783E7144DA20}" destId="{63E2674E-44C1-49E8-82FD-A6BF60BC13BD}" srcOrd="0" destOrd="0" presId="urn:microsoft.com/office/officeart/2005/8/layout/vList2"/>
    <dgm:cxn modelId="{8ACE1090-699E-4048-939F-31BA5329C5F9}" srcId="{5F1D4815-209A-4171-A159-456D6E223867}" destId="{B8E0FD81-074E-4EC1-AB74-09AA794048A0}" srcOrd="0" destOrd="0" parTransId="{A9893CD5-151E-41B2-84D3-DA60FD1118D4}" sibTransId="{EB10B972-46C0-4CE6-9DDC-62A234508050}"/>
    <dgm:cxn modelId="{9CBA3DA9-1FAE-4936-BD08-39737B561318}" type="presParOf" srcId="{794EB62E-F074-412B-A7EA-B027B48DC645}" destId="{663E8C2B-6D94-4C1F-8B86-6AAD805C1C8F}" srcOrd="0" destOrd="0" presId="urn:microsoft.com/office/officeart/2005/8/layout/vList2"/>
    <dgm:cxn modelId="{03E8D771-064C-476E-90A6-63C1B9DD279F}" type="presParOf" srcId="{794EB62E-F074-412B-A7EA-B027B48DC645}" destId="{D7EA5F89-9D91-4272-8E34-AC2D632C7FCC}" srcOrd="1" destOrd="0" presId="urn:microsoft.com/office/officeart/2005/8/layout/vList2"/>
    <dgm:cxn modelId="{B8609524-73C5-44E7-905A-C4C12155D12A}" type="presParOf" srcId="{794EB62E-F074-412B-A7EA-B027B48DC645}" destId="{63E2674E-44C1-49E8-82FD-A6BF60BC13BD}" srcOrd="2" destOrd="0" presId="urn:microsoft.com/office/officeart/2005/8/layout/vList2"/>
    <dgm:cxn modelId="{2863C967-FA7A-4AAD-80FE-79CC9BC54881}" type="presParOf" srcId="{794EB62E-F074-412B-A7EA-B027B48DC645}" destId="{F6DA5C8B-BF51-4064-9B4B-89BEF57EDB42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3E8C2B-6D94-4C1F-8B86-6AAD805C1C8F}">
      <dsp:nvSpPr>
        <dsp:cNvPr id="0" name=""/>
        <dsp:cNvSpPr/>
      </dsp:nvSpPr>
      <dsp:spPr>
        <a:xfrm>
          <a:off x="0" y="10731"/>
          <a:ext cx="8229600" cy="83947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500" kern="1200" smtClean="0">
              <a:solidFill>
                <a:schemeClr val="bg1"/>
              </a:solidFill>
            </a:rPr>
            <a:t>MERKEZİ YIĞILMA ÖLÇÜLERİ</a:t>
          </a:r>
          <a:endParaRPr lang="tr-TR" sz="3500" kern="1200">
            <a:solidFill>
              <a:schemeClr val="bg1"/>
            </a:solidFill>
          </a:endParaRPr>
        </a:p>
      </dsp:txBody>
      <dsp:txXfrm>
        <a:off x="40980" y="51711"/>
        <a:ext cx="8147640" cy="757514"/>
      </dsp:txXfrm>
    </dsp:sp>
    <dsp:sp modelId="{D7EA5F89-9D91-4272-8E34-AC2D632C7FCC}">
      <dsp:nvSpPr>
        <dsp:cNvPr id="0" name=""/>
        <dsp:cNvSpPr/>
      </dsp:nvSpPr>
      <dsp:spPr>
        <a:xfrm>
          <a:off x="0" y="850206"/>
          <a:ext cx="8229600" cy="14127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44450" rIns="248920" bIns="44450" numCol="1" spcCol="1270" anchor="t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tr-TR" sz="2700" kern="1200" dirty="0" err="1" smtClean="0">
              <a:solidFill>
                <a:schemeClr val="tx1"/>
              </a:solidFill>
            </a:rPr>
            <a:t>Mod</a:t>
          </a:r>
          <a:endParaRPr lang="tr-TR" sz="2700" kern="1200" dirty="0">
            <a:solidFill>
              <a:schemeClr val="tx1"/>
            </a:solidFill>
          </a:endParaRPr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tr-TR" sz="2700" kern="1200" dirty="0" smtClean="0">
              <a:solidFill>
                <a:schemeClr val="tx1"/>
              </a:solidFill>
            </a:rPr>
            <a:t>Medyan</a:t>
          </a:r>
          <a:endParaRPr lang="tr-TR" sz="2700" kern="1200" dirty="0">
            <a:solidFill>
              <a:schemeClr val="tx1"/>
            </a:solidFill>
          </a:endParaRPr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tr-TR" sz="2700" kern="1200" dirty="0" smtClean="0">
              <a:solidFill>
                <a:schemeClr val="tx1"/>
              </a:solidFill>
            </a:rPr>
            <a:t>Aritmetik Ortalama</a:t>
          </a:r>
          <a:endParaRPr lang="tr-TR" sz="2700" kern="1200" dirty="0">
            <a:solidFill>
              <a:schemeClr val="tx1"/>
            </a:solidFill>
          </a:endParaRPr>
        </a:p>
      </dsp:txBody>
      <dsp:txXfrm>
        <a:off x="0" y="850206"/>
        <a:ext cx="8229600" cy="1412775"/>
      </dsp:txXfrm>
    </dsp:sp>
    <dsp:sp modelId="{63E2674E-44C1-49E8-82FD-A6BF60BC13BD}">
      <dsp:nvSpPr>
        <dsp:cNvPr id="0" name=""/>
        <dsp:cNvSpPr/>
      </dsp:nvSpPr>
      <dsp:spPr>
        <a:xfrm>
          <a:off x="0" y="2262981"/>
          <a:ext cx="8229600" cy="83947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500" kern="1200" smtClean="0">
              <a:solidFill>
                <a:schemeClr val="bg1"/>
              </a:solidFill>
            </a:rPr>
            <a:t>MERKEZİ DAĞILMA ÖLÇÜLERİ</a:t>
          </a:r>
          <a:endParaRPr lang="tr-TR" sz="3500" kern="1200">
            <a:solidFill>
              <a:schemeClr val="bg1"/>
            </a:solidFill>
          </a:endParaRPr>
        </a:p>
      </dsp:txBody>
      <dsp:txXfrm>
        <a:off x="40980" y="2303961"/>
        <a:ext cx="8147640" cy="757514"/>
      </dsp:txXfrm>
    </dsp:sp>
    <dsp:sp modelId="{F6DA5C8B-BF51-4064-9B4B-89BEF57EDB42}">
      <dsp:nvSpPr>
        <dsp:cNvPr id="0" name=""/>
        <dsp:cNvSpPr/>
      </dsp:nvSpPr>
      <dsp:spPr>
        <a:xfrm>
          <a:off x="0" y="3102456"/>
          <a:ext cx="8229600" cy="14127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44450" rIns="248920" bIns="44450" numCol="1" spcCol="1270" anchor="t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tr-TR" sz="2700" kern="1200" dirty="0" err="1" smtClean="0">
              <a:solidFill>
                <a:schemeClr val="tx1"/>
              </a:solidFill>
            </a:rPr>
            <a:t>Ranj</a:t>
          </a:r>
          <a:endParaRPr lang="tr-TR" sz="2700" kern="1200" dirty="0">
            <a:solidFill>
              <a:schemeClr val="tx1"/>
            </a:solidFill>
          </a:endParaRPr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tr-TR" sz="2700" kern="1200" dirty="0" smtClean="0">
              <a:solidFill>
                <a:schemeClr val="tx1"/>
              </a:solidFill>
            </a:rPr>
            <a:t>Çeyrek Sapma</a:t>
          </a:r>
          <a:endParaRPr lang="tr-TR" sz="2700" kern="1200" dirty="0">
            <a:solidFill>
              <a:schemeClr val="tx1"/>
            </a:solidFill>
          </a:endParaRPr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tr-TR" sz="2700" kern="1200" dirty="0" smtClean="0">
              <a:solidFill>
                <a:schemeClr val="tx1"/>
              </a:solidFill>
            </a:rPr>
            <a:t>Standart Sapma</a:t>
          </a:r>
          <a:endParaRPr lang="tr-TR" sz="2700" kern="1200" dirty="0">
            <a:solidFill>
              <a:schemeClr val="tx1"/>
            </a:solidFill>
          </a:endParaRPr>
        </a:p>
      </dsp:txBody>
      <dsp:txXfrm>
        <a:off x="0" y="3102456"/>
        <a:ext cx="8229600" cy="14127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475444-C8C6-4C99-BF23-1B5AE4AACE46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F6DC43-3152-422F-9724-DDD72871BD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98127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BA9D6-018C-4DB7-B12E-6859B770ADA0}" type="datetime1">
              <a:rPr lang="en-US" smtClean="0"/>
              <a:t>11/29/2017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979423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BA9D6-018C-4DB7-B12E-6859B770ADA0}" type="datetime1">
              <a:rPr lang="en-US" smtClean="0"/>
              <a:t>11/29/2017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748484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BA9D6-018C-4DB7-B12E-6859B770ADA0}" type="datetime1">
              <a:rPr lang="en-US" smtClean="0"/>
              <a:t>11/29/2017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737796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BA9D6-018C-4DB7-B12E-6859B770ADA0}" type="datetime1">
              <a:rPr lang="en-US" smtClean="0"/>
              <a:t>11/29/2017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412683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BA9D6-018C-4DB7-B12E-6859B770ADA0}" type="datetime1">
              <a:rPr lang="en-US" smtClean="0"/>
              <a:t>11/29/2017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662790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BA9D6-018C-4DB7-B12E-6859B770ADA0}" type="datetime1">
              <a:rPr lang="en-US" smtClean="0"/>
              <a:t>11/29/2017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161040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FE9AC-F15C-4FA0-A6F1-298829FA691D}" type="datetimeFigureOut">
              <a:rPr lang="tr-TR" smtClean="0"/>
              <a:pPr/>
              <a:t>29.11.2017</a:t>
            </a:fld>
            <a:endParaRPr lang="tr-TR" dirty="0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66BE7-899D-4075-917F-DBDE33B6B692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73357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BA9D6-018C-4DB7-B12E-6859B770ADA0}" type="datetime1">
              <a:rPr lang="en-US" smtClean="0"/>
              <a:t>11/29/2017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290845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BA9D6-018C-4DB7-B12E-6859B770ADA0}" type="datetime1">
              <a:rPr lang="en-US" smtClean="0"/>
              <a:t>11/29/2017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699293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FE9AC-F15C-4FA0-A6F1-298829FA691D}" type="datetimeFigureOut">
              <a:rPr lang="tr-TR" smtClean="0"/>
              <a:pPr/>
              <a:t>29.11.2017</a:t>
            </a:fld>
            <a:endParaRPr lang="tr-TR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66BE7-899D-4075-917F-DBDE33B6B692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48361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BA9D6-018C-4DB7-B12E-6859B770ADA0}" type="datetime1">
              <a:rPr lang="en-US" smtClean="0"/>
              <a:t>11/29/2017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059176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BA9D6-018C-4DB7-B12E-6859B770ADA0}" type="datetime1">
              <a:rPr lang="en-US" smtClean="0"/>
              <a:t>11/29/2017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546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4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9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9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9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9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6260" y="4497935"/>
            <a:ext cx="8551480" cy="763525"/>
          </a:xfrm>
          <a:effectLst>
            <a:outerShdw blurRad="50800" dist="38100" dir="2700000" algn="tl" rotWithShape="0">
              <a:prstClr val="black">
                <a:alpha val="63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tr-TR" dirty="0" smtClean="0"/>
              <a:t>ÖLÇME-DEĞERLENDİRME 8. SINIF</a:t>
            </a:r>
            <a:endParaRPr lang="en-US" dirty="0"/>
          </a:p>
        </p:txBody>
      </p:sp>
      <p:pic>
        <p:nvPicPr>
          <p:cNvPr id="1026" name="Picture 2" descr="j0300840"/>
          <p:cNvPicPr>
            <a:picLocks noChangeAspect="1" noChangeArrowheads="1"/>
          </p:cNvPicPr>
          <p:nvPr/>
        </p:nvPicPr>
        <p:blipFill>
          <a:blip r:embed="rId3" cstate="print">
            <a:grayscl/>
          </a:blip>
          <a:srcRect/>
          <a:stretch>
            <a:fillRect/>
          </a:stretch>
        </p:blipFill>
        <p:spPr bwMode="auto">
          <a:xfrm>
            <a:off x="0" y="0"/>
            <a:ext cx="2247900" cy="189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Alt Başlık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04446" y="1138425"/>
            <a:ext cx="8229600" cy="1143000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 smtClean="0"/>
              <a:t>Aritmetik Ortalama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54375" y="2665476"/>
            <a:ext cx="7797019" cy="320680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tr-TR" sz="2800" b="0" dirty="0"/>
              <a:t>Toplam </a:t>
            </a:r>
            <a:r>
              <a:rPr lang="tr-TR" sz="2800" b="0" dirty="0" smtClean="0"/>
              <a:t>puanların </a:t>
            </a:r>
            <a:r>
              <a:rPr lang="tr-TR" sz="2800" b="0" dirty="0"/>
              <a:t>puan </a:t>
            </a:r>
            <a:r>
              <a:rPr lang="tr-TR" sz="2800" b="0" dirty="0" smtClean="0"/>
              <a:t>sayısına </a:t>
            </a:r>
            <a:r>
              <a:rPr lang="tr-TR" sz="2800" b="0" dirty="0"/>
              <a:t>bölünmesiyle </a:t>
            </a:r>
            <a:r>
              <a:rPr lang="tr-TR" sz="2800" b="0" dirty="0" smtClean="0"/>
              <a:t>elde edilen </a:t>
            </a:r>
            <a:r>
              <a:rPr lang="tr-TR" sz="2800" b="0" dirty="0"/>
              <a:t>aritmetik ortalama, puan </a:t>
            </a:r>
            <a:r>
              <a:rPr lang="tr-TR" sz="2800" b="0" dirty="0" smtClean="0"/>
              <a:t>dağılımındaki </a:t>
            </a:r>
            <a:r>
              <a:rPr lang="tr-TR" sz="2800" b="0" dirty="0"/>
              <a:t>her </a:t>
            </a:r>
            <a:r>
              <a:rPr lang="tr-TR" sz="2800" b="0" dirty="0" smtClean="0"/>
              <a:t>puanın </a:t>
            </a:r>
            <a:r>
              <a:rPr lang="tr-TR" sz="2800" b="0" dirty="0"/>
              <a:t>hesaplamaya dahil </a:t>
            </a:r>
            <a:r>
              <a:rPr lang="tr-TR" sz="2800" b="0" dirty="0" smtClean="0"/>
              <a:t>edilmesi nedeniyle diğer </a:t>
            </a:r>
            <a:r>
              <a:rPr lang="tr-TR" sz="2800" b="0" dirty="0"/>
              <a:t>merkezi </a:t>
            </a:r>
            <a:r>
              <a:rPr lang="tr-TR" sz="2800" b="0" dirty="0" smtClean="0"/>
              <a:t>yığılma </a:t>
            </a:r>
            <a:r>
              <a:rPr lang="tr-TR" sz="2800" b="0" dirty="0"/>
              <a:t>ölçülerine göre daha yeterli bir istatistiktir.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860931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82466" y="1291130"/>
            <a:ext cx="8229600" cy="11430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tr-TR" dirty="0" smtClean="0"/>
              <a:t>ÖRNEK</a:t>
            </a:r>
            <a:endParaRPr lang="tr-TR" dirty="0"/>
          </a:p>
        </p:txBody>
      </p:sp>
      <p:sp>
        <p:nvSpPr>
          <p:cNvPr id="3" name="Metin kutusu 2"/>
          <p:cNvSpPr txBox="1"/>
          <p:nvPr/>
        </p:nvSpPr>
        <p:spPr>
          <a:xfrm>
            <a:off x="1248508" y="3276295"/>
            <a:ext cx="6497516" cy="99257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r-TR" sz="1950" dirty="0"/>
              <a:t>Alınan puanların; 45, 48, 55, 65, 70, 74, 78, 80, 82 ve 88 olduğu bir sınıfta aritmetik ortalama kaçtır?</a:t>
            </a:r>
          </a:p>
        </p:txBody>
      </p:sp>
    </p:spTree>
    <p:extLst>
      <p:ext uri="{BB962C8B-B14F-4D97-AF65-F5344CB8AC3E}">
        <p14:creationId xmlns:p14="http://schemas.microsoft.com/office/powerpoint/2010/main" val="3922803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107831" y="2809170"/>
            <a:ext cx="6673362" cy="3924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tr-TR" sz="1950" b="1" dirty="0"/>
              <a:t>X=(</a:t>
            </a:r>
            <a:r>
              <a:rPr lang="es-ES" sz="1950" b="1" dirty="0"/>
              <a:t>45</a:t>
            </a:r>
            <a:r>
              <a:rPr lang="tr-TR" sz="1950" b="1" dirty="0"/>
              <a:t>+ </a:t>
            </a:r>
            <a:r>
              <a:rPr lang="es-ES" sz="1950" b="1" dirty="0"/>
              <a:t>48</a:t>
            </a:r>
            <a:r>
              <a:rPr lang="tr-TR" sz="1950" b="1" dirty="0"/>
              <a:t>+</a:t>
            </a:r>
            <a:r>
              <a:rPr lang="es-ES" sz="1950" b="1" dirty="0"/>
              <a:t> 55</a:t>
            </a:r>
            <a:r>
              <a:rPr lang="tr-TR" sz="1950" b="1" dirty="0"/>
              <a:t>+</a:t>
            </a:r>
            <a:r>
              <a:rPr lang="es-ES" sz="1950" b="1" dirty="0"/>
              <a:t> 65</a:t>
            </a:r>
            <a:r>
              <a:rPr lang="tr-TR" sz="1950" b="1" dirty="0"/>
              <a:t>+</a:t>
            </a:r>
            <a:r>
              <a:rPr lang="es-ES" sz="1950" b="1" dirty="0"/>
              <a:t> 70</a:t>
            </a:r>
            <a:r>
              <a:rPr lang="tr-TR" sz="1950" b="1" dirty="0"/>
              <a:t>+ </a:t>
            </a:r>
            <a:r>
              <a:rPr lang="es-ES" sz="1950" b="1" dirty="0"/>
              <a:t>74</a:t>
            </a:r>
            <a:r>
              <a:rPr lang="tr-TR" sz="1950" b="1" dirty="0"/>
              <a:t>+</a:t>
            </a:r>
            <a:r>
              <a:rPr lang="es-ES" sz="1950" b="1" dirty="0"/>
              <a:t> 78</a:t>
            </a:r>
            <a:r>
              <a:rPr lang="tr-TR" sz="1950" b="1" dirty="0"/>
              <a:t>+ </a:t>
            </a:r>
            <a:r>
              <a:rPr lang="es-ES" sz="1950" b="1" dirty="0"/>
              <a:t>80</a:t>
            </a:r>
            <a:r>
              <a:rPr lang="tr-TR" sz="1950" b="1" dirty="0"/>
              <a:t>+</a:t>
            </a:r>
            <a:r>
              <a:rPr lang="es-ES" sz="1950" b="1" dirty="0"/>
              <a:t>82</a:t>
            </a:r>
            <a:r>
              <a:rPr lang="tr-TR" sz="1950" b="1" dirty="0"/>
              <a:t>+</a:t>
            </a:r>
            <a:r>
              <a:rPr lang="es-ES" sz="1950" b="1" dirty="0"/>
              <a:t>88</a:t>
            </a:r>
            <a:r>
              <a:rPr lang="tr-TR" sz="1950" b="1" dirty="0"/>
              <a:t>)/10</a:t>
            </a:r>
          </a:p>
        </p:txBody>
      </p:sp>
      <p:sp>
        <p:nvSpPr>
          <p:cNvPr id="4" name="Metin kutusu 3"/>
          <p:cNvSpPr txBox="1"/>
          <p:nvPr/>
        </p:nvSpPr>
        <p:spPr>
          <a:xfrm>
            <a:off x="1301261" y="3837814"/>
            <a:ext cx="7262447" cy="39241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tr-TR" sz="1950" b="1" dirty="0">
                <a:solidFill>
                  <a:srgbClr val="FF0000"/>
                </a:solidFill>
              </a:rPr>
              <a:t>	X= 685/10=68,5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1107831" y="1443835"/>
            <a:ext cx="3912577" cy="4154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sz="2100" b="1" i="1" dirty="0"/>
              <a:t>ÇÖZÜM</a:t>
            </a:r>
          </a:p>
        </p:txBody>
      </p:sp>
    </p:spTree>
    <p:extLst>
      <p:ext uri="{BB962C8B-B14F-4D97-AF65-F5344CB8AC3E}">
        <p14:creationId xmlns:p14="http://schemas.microsoft.com/office/powerpoint/2010/main" val="3999330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4878" y="1796672"/>
            <a:ext cx="8014244" cy="3264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9202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670" y="1427137"/>
            <a:ext cx="7832926" cy="523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205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68863" y="5310378"/>
            <a:ext cx="7212731" cy="154762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sz="1800" dirty="0" smtClean="0"/>
              <a:t>Öğrencilerin çoğunun puanı ortalamadan yüksek ise dağılım nasıldır?</a:t>
            </a:r>
          </a:p>
          <a:p>
            <a:r>
              <a:rPr lang="tr-TR" sz="1800" dirty="0" smtClean="0"/>
              <a:t>Öğrencilerin çoğunun puanı ortalamadan düşük ise nasıldır?</a:t>
            </a:r>
          </a:p>
          <a:p>
            <a:r>
              <a:rPr lang="tr-TR" sz="1800" dirty="0" err="1" smtClean="0"/>
              <a:t>Mod</a:t>
            </a:r>
            <a:r>
              <a:rPr lang="tr-TR" sz="1800" dirty="0" smtClean="0"/>
              <a:t>, medyan ve ortalama eşit ise dağılım nasıldır?</a:t>
            </a:r>
          </a:p>
          <a:p>
            <a:endParaRPr lang="tr-TR" sz="18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670" y="2288572"/>
            <a:ext cx="7708106" cy="302180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3942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66BE7-899D-4075-917F-DBDE33B6B692}" type="slidenum">
              <a:rPr lang="tr-TR" smtClean="0"/>
              <a:pPr/>
              <a:t>16</a:t>
            </a:fld>
            <a:endParaRPr lang="tr-TR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671" y="1394293"/>
            <a:ext cx="7482544" cy="5167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6795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66BE7-899D-4075-917F-DBDE33B6B692}" type="slidenum">
              <a:rPr lang="tr-TR" smtClean="0"/>
              <a:pPr/>
              <a:t>17</a:t>
            </a:fld>
            <a:endParaRPr lang="tr-TR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1754" y="1417638"/>
            <a:ext cx="7329840" cy="5049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5671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Çarpık dağılımlar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66BE7-899D-4075-917F-DBDE33B6B692}" type="slidenum">
              <a:rPr lang="tr-TR" smtClean="0"/>
              <a:pPr/>
              <a:t>18</a:t>
            </a:fld>
            <a:endParaRPr lang="tr-TR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426" y="1592294"/>
            <a:ext cx="7977980" cy="873000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600" y="3338294"/>
            <a:ext cx="7977980" cy="254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4571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976015" y="1311542"/>
            <a:ext cx="5486400" cy="56673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r-TR" dirty="0" smtClean="0"/>
              <a:t>MERKEZİ DAĞILMA ÖLÇÜLERİ</a:t>
            </a:r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48965" y="2360065"/>
            <a:ext cx="4581150" cy="381762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tr-TR" sz="1800" dirty="0"/>
              <a:t>1) Dizi Genişliği(</a:t>
            </a:r>
            <a:r>
              <a:rPr lang="tr-TR" sz="1800" dirty="0" err="1"/>
              <a:t>Ranj</a:t>
            </a:r>
            <a:r>
              <a:rPr lang="tr-TR" sz="1800" dirty="0"/>
              <a:t>): Dizi genişliği puanların hangi aralıkta değişkenlik gösterdiğini belirten istatistiklerdir. En büyük puan ile en düşük puan arasındaki fark ile hesaplanır. İki puan arasındaki fark büyüdüğü ölçüde puanların geniş bir </a:t>
            </a:r>
            <a:r>
              <a:rPr lang="tr-TR" sz="1800" dirty="0" err="1"/>
              <a:t>ranjda</a:t>
            </a:r>
            <a:r>
              <a:rPr lang="tr-TR" sz="1800" dirty="0"/>
              <a:t> dağıldığı, yani </a:t>
            </a:r>
            <a:r>
              <a:rPr lang="tr-TR" sz="1800" dirty="0" err="1"/>
              <a:t>heterojenleştiği</a:t>
            </a:r>
            <a:r>
              <a:rPr lang="tr-TR" sz="1800" dirty="0"/>
              <a:t>; fark küçüldüğü ölçüde puanların birbirine çok yakın değerlerde olduğu, yani homojenleştiği anlaşılır.</a:t>
            </a:r>
          </a:p>
        </p:txBody>
      </p:sp>
      <p:sp>
        <p:nvSpPr>
          <p:cNvPr id="6" name="Metin kutusu 5"/>
          <p:cNvSpPr txBox="1"/>
          <p:nvPr/>
        </p:nvSpPr>
        <p:spPr>
          <a:xfrm>
            <a:off x="5398477" y="2879481"/>
            <a:ext cx="3367454" cy="9233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tr-TR" sz="1350" dirty="0"/>
              <a:t>ÖRNEK: Alınan puanların; 45, 48, 55, 65, 70, 74, 78, 80, 82 ve 88 olduğu bir sınıfta </a:t>
            </a:r>
            <a:r>
              <a:rPr lang="tr-TR" sz="1350" dirty="0" err="1"/>
              <a:t>ranj</a:t>
            </a:r>
            <a:r>
              <a:rPr lang="tr-TR" sz="1350" dirty="0"/>
              <a:t> kaçtır?</a:t>
            </a:r>
          </a:p>
          <a:p>
            <a:endParaRPr lang="tr-TR" sz="1350" dirty="0"/>
          </a:p>
        </p:txBody>
      </p:sp>
      <p:sp>
        <p:nvSpPr>
          <p:cNvPr id="7" name="Metin kutusu 6"/>
          <p:cNvSpPr txBox="1"/>
          <p:nvPr/>
        </p:nvSpPr>
        <p:spPr>
          <a:xfrm>
            <a:off x="5398477" y="4118836"/>
            <a:ext cx="2901461" cy="30008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sz="1350" dirty="0"/>
              <a:t>Cevap: 88-45=43</a:t>
            </a:r>
          </a:p>
        </p:txBody>
      </p:sp>
    </p:spTree>
    <p:extLst>
      <p:ext uri="{BB962C8B-B14F-4D97-AF65-F5344CB8AC3E}">
        <p14:creationId xmlns:p14="http://schemas.microsoft.com/office/powerpoint/2010/main" val="1964387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48965" y="680310"/>
            <a:ext cx="8229600" cy="61082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TEMEL İSTATİSTİK TEKNİKLERİ</a:t>
            </a:r>
            <a:endParaRPr lang="tr-TR" dirty="0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209241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421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517900" y="1291130"/>
            <a:ext cx="5486400" cy="56673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r-TR" dirty="0"/>
              <a:t>MERKEZİ DAĞILMA ÖLÇÜLERİ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06157" y="2231435"/>
            <a:ext cx="6151008" cy="3793549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1700" b="1" i="1" dirty="0"/>
              <a:t>2) Çeyrek kayma: </a:t>
            </a:r>
            <a:r>
              <a:rPr lang="tr-TR" sz="1700" dirty="0"/>
              <a:t>Puan </a:t>
            </a:r>
            <a:r>
              <a:rPr lang="tr-TR" sz="1700" dirty="0" smtClean="0"/>
              <a:t>dağılımının değişkenliğinin </a:t>
            </a:r>
            <a:r>
              <a:rPr lang="tr-TR" sz="1700" dirty="0"/>
              <a:t>ölçüsü olarak dizi </a:t>
            </a:r>
            <a:r>
              <a:rPr lang="tr-TR" sz="1700" dirty="0" smtClean="0"/>
              <a:t>genişliğinin yetersizliğini </a:t>
            </a:r>
            <a:r>
              <a:rPr lang="tr-TR" sz="1700" dirty="0"/>
              <a:t>bir ölçüde çeyrek kayma giderebilir. Çünkü </a:t>
            </a:r>
            <a:r>
              <a:rPr lang="tr-TR" sz="1700" i="1" dirty="0"/>
              <a:t>çeyrek kayma, </a:t>
            </a:r>
            <a:r>
              <a:rPr lang="tr-TR" sz="1700" i="1" dirty="0" smtClean="0"/>
              <a:t>küçükten </a:t>
            </a:r>
            <a:r>
              <a:rPr lang="pt-BR" sz="1700" i="1" dirty="0" smtClean="0"/>
              <a:t>büyü</a:t>
            </a:r>
            <a:r>
              <a:rPr lang="tr-TR" sz="1700" i="1" dirty="0" smtClean="0"/>
              <a:t>ğ</a:t>
            </a:r>
            <a:r>
              <a:rPr lang="pt-BR" sz="1700" i="1" dirty="0" smtClean="0"/>
              <a:t>e do</a:t>
            </a:r>
            <a:r>
              <a:rPr lang="tr-TR" sz="1700" i="1" dirty="0" smtClean="0"/>
              <a:t>ğ</a:t>
            </a:r>
            <a:r>
              <a:rPr lang="pt-BR" sz="1700" i="1" dirty="0" smtClean="0"/>
              <a:t>ru s</a:t>
            </a:r>
            <a:r>
              <a:rPr lang="tr-TR" sz="1700" i="1" dirty="0" smtClean="0"/>
              <a:t>ı</a:t>
            </a:r>
            <a:r>
              <a:rPr lang="pt-BR" sz="1700" i="1" dirty="0" smtClean="0"/>
              <a:t>ralanan </a:t>
            </a:r>
            <a:r>
              <a:rPr lang="pt-BR" sz="1700" i="1" dirty="0"/>
              <a:t>bir puan </a:t>
            </a:r>
            <a:r>
              <a:rPr lang="pt-BR" sz="1700" i="1" dirty="0" smtClean="0"/>
              <a:t>d</a:t>
            </a:r>
            <a:r>
              <a:rPr lang="tr-TR" sz="1700" i="1" dirty="0" smtClean="0"/>
              <a:t>ağı</a:t>
            </a:r>
            <a:r>
              <a:rPr lang="pt-BR" sz="1700" i="1" dirty="0" smtClean="0"/>
              <a:t>l</a:t>
            </a:r>
            <a:r>
              <a:rPr lang="tr-TR" sz="1700" i="1" dirty="0" smtClean="0"/>
              <a:t>ı</a:t>
            </a:r>
            <a:r>
              <a:rPr lang="pt-BR" sz="1700" i="1" dirty="0" smtClean="0"/>
              <a:t>m</a:t>
            </a:r>
            <a:r>
              <a:rPr lang="tr-TR" sz="1700" i="1" dirty="0" smtClean="0"/>
              <a:t>ı</a:t>
            </a:r>
            <a:r>
              <a:rPr lang="pt-BR" sz="1700" i="1" dirty="0" smtClean="0"/>
              <a:t>nda </a:t>
            </a:r>
            <a:r>
              <a:rPr lang="pt-BR" sz="1700" i="1" dirty="0"/>
              <a:t>%75’inci (üçüncü </a:t>
            </a:r>
            <a:r>
              <a:rPr lang="pt-BR" sz="1700" i="1" dirty="0" smtClean="0"/>
              <a:t>çeyrek)</a:t>
            </a:r>
            <a:r>
              <a:rPr lang="tr-TR" sz="1700" i="1" dirty="0" smtClean="0"/>
              <a:t> ile </a:t>
            </a:r>
            <a:r>
              <a:rPr lang="tr-TR" sz="1700" i="1" dirty="0"/>
              <a:t>%25’inci (birinci çeyrek) puan </a:t>
            </a:r>
            <a:r>
              <a:rPr lang="tr-TR" sz="1700" i="1" dirty="0" smtClean="0"/>
              <a:t>arasındaki farkın yarısına eşittir</a:t>
            </a:r>
            <a:r>
              <a:rPr lang="tr-TR" sz="1700" i="1" dirty="0"/>
              <a:t>. </a:t>
            </a:r>
            <a:r>
              <a:rPr lang="tr-TR" sz="1700" dirty="0" smtClean="0"/>
              <a:t>Puanların dağılım</a:t>
            </a:r>
            <a:r>
              <a:rPr lang="tr-TR" sz="1700" dirty="0"/>
              <a:t>ı</a:t>
            </a:r>
            <a:r>
              <a:rPr lang="tr-TR" sz="1700" dirty="0" smtClean="0"/>
              <a:t> hakkında </a:t>
            </a:r>
            <a:r>
              <a:rPr lang="tr-TR" sz="1700" dirty="0"/>
              <a:t>en küçük ve en büyük puanlardan yararlanma yerine birinci </a:t>
            </a:r>
            <a:r>
              <a:rPr lang="tr-TR" sz="1700" dirty="0" smtClean="0"/>
              <a:t>ve üçüncü </a:t>
            </a:r>
            <a:r>
              <a:rPr lang="tr-TR" sz="1700" dirty="0"/>
              <a:t>çeyreklerden </a:t>
            </a:r>
            <a:r>
              <a:rPr lang="tr-TR" sz="1700" dirty="0" smtClean="0"/>
              <a:t>yararlanılmaktadır</a:t>
            </a:r>
            <a:r>
              <a:rPr lang="tr-TR" sz="1700" dirty="0"/>
              <a:t>. Böylece, </a:t>
            </a:r>
            <a:r>
              <a:rPr lang="tr-TR" sz="1700" dirty="0" smtClean="0"/>
              <a:t>aşır </a:t>
            </a:r>
            <a:r>
              <a:rPr lang="tr-TR" sz="1700" dirty="0"/>
              <a:t>uç </a:t>
            </a:r>
            <a:r>
              <a:rPr lang="tr-TR" sz="1700" dirty="0" smtClean="0"/>
              <a:t>puanların olmasından</a:t>
            </a:r>
            <a:r>
              <a:rPr lang="tr-TR" sz="1700" dirty="0"/>
              <a:t> </a:t>
            </a:r>
            <a:r>
              <a:rPr lang="tr-TR" sz="1700" dirty="0" smtClean="0"/>
              <a:t>kaynaklanan olumsuzluğun </a:t>
            </a:r>
            <a:r>
              <a:rPr lang="tr-TR" sz="1700" dirty="0"/>
              <a:t>bir ölçüde giderilmesi </a:t>
            </a:r>
            <a:r>
              <a:rPr lang="tr-TR" sz="1700" dirty="0" smtClean="0"/>
              <a:t>sağlanmış </a:t>
            </a:r>
            <a:r>
              <a:rPr lang="tr-TR" sz="1700" dirty="0"/>
              <a:t>olur.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6862575" y="3752982"/>
            <a:ext cx="2118947" cy="30008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sz="1350" dirty="0"/>
              <a:t>Q = (Q3-Q1)/2</a:t>
            </a:r>
          </a:p>
        </p:txBody>
      </p:sp>
    </p:spTree>
    <p:extLst>
      <p:ext uri="{BB962C8B-B14F-4D97-AF65-F5344CB8AC3E}">
        <p14:creationId xmlns:p14="http://schemas.microsoft.com/office/powerpoint/2010/main" val="4207372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 TABLO</a:t>
            </a:r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354210" y="2021200"/>
            <a:ext cx="2876156" cy="190553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tr-TR" sz="1800" dirty="0" smtClean="0"/>
              <a:t>ÖRNEK: Yandaki tabloda 2 farklı puan vardır. Bu puanları göz önünde bulundurarak çeyrek kaymayı hesaplayınız?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8857" y="2391782"/>
            <a:ext cx="4264269" cy="2936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ağ Ok 4"/>
          <p:cNvSpPr/>
          <p:nvPr/>
        </p:nvSpPr>
        <p:spPr>
          <a:xfrm>
            <a:off x="3499339" y="3715077"/>
            <a:ext cx="413239" cy="2945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350"/>
          </a:p>
        </p:txBody>
      </p:sp>
      <p:sp>
        <p:nvSpPr>
          <p:cNvPr id="6" name="Sağ Ok 5"/>
          <p:cNvSpPr/>
          <p:nvPr/>
        </p:nvSpPr>
        <p:spPr>
          <a:xfrm rot="10800000">
            <a:off x="8313126" y="3712551"/>
            <a:ext cx="422031" cy="2380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350"/>
          </a:p>
        </p:txBody>
      </p:sp>
      <p:sp>
        <p:nvSpPr>
          <p:cNvPr id="3" name="Dikdörtgen 2"/>
          <p:cNvSpPr/>
          <p:nvPr/>
        </p:nvSpPr>
        <p:spPr>
          <a:xfrm>
            <a:off x="662437" y="4203583"/>
            <a:ext cx="2095702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just"/>
            <a:r>
              <a:rPr lang="tr-TR" dirty="0"/>
              <a:t>Cevap : </a:t>
            </a:r>
            <a:r>
              <a:rPr lang="tr-TR" dirty="0" smtClean="0"/>
              <a:t>(35-25</a:t>
            </a:r>
            <a:r>
              <a:rPr lang="tr-TR" dirty="0"/>
              <a:t>)/2= </a:t>
            </a:r>
            <a:r>
              <a:rPr lang="tr-TR" dirty="0" smtClean="0"/>
              <a:t>5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91977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086949" y="1291130"/>
            <a:ext cx="5486400" cy="56673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tr-TR" dirty="0"/>
              <a:t>MERKEZİ DAĞILMA ÖLÇÜLERİ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296260" y="2665475"/>
            <a:ext cx="5777515" cy="278375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tr-TR" sz="2400" b="1" i="1" dirty="0" smtClean="0"/>
              <a:t>3. </a:t>
            </a:r>
            <a:r>
              <a:rPr lang="tr-TR" sz="2400" i="1" dirty="0" smtClean="0"/>
              <a:t>Standart sapma, </a:t>
            </a:r>
            <a:r>
              <a:rPr lang="tr-TR" sz="2400" i="1" dirty="0"/>
              <a:t>bir merkezi </a:t>
            </a:r>
            <a:r>
              <a:rPr lang="tr-TR" sz="2400" i="1" dirty="0" smtClean="0"/>
              <a:t>dağılım </a:t>
            </a:r>
            <a:r>
              <a:rPr lang="tr-TR" sz="2400" i="1" dirty="0"/>
              <a:t>ölçüsü olarak </a:t>
            </a:r>
            <a:r>
              <a:rPr lang="tr-TR" sz="2400" i="1" dirty="0" smtClean="0"/>
              <a:t>puanların </a:t>
            </a:r>
            <a:r>
              <a:rPr lang="tr-TR" sz="2400" i="1" dirty="0"/>
              <a:t>merkezi </a:t>
            </a:r>
            <a:r>
              <a:rPr lang="tr-TR" sz="2400" i="1" dirty="0" smtClean="0"/>
              <a:t>yığılma ölçüsünden</a:t>
            </a:r>
            <a:r>
              <a:rPr lang="tr-TR" sz="2400" i="1" dirty="0"/>
              <a:t> </a:t>
            </a:r>
            <a:r>
              <a:rPr lang="pt-BR" sz="2400" i="1" dirty="0" smtClean="0"/>
              <a:t>uzakl</a:t>
            </a:r>
            <a:r>
              <a:rPr lang="tr-TR" sz="2400" i="1" dirty="0" smtClean="0"/>
              <a:t>ı</a:t>
            </a:r>
            <a:r>
              <a:rPr lang="pt-BR" sz="2400" i="1" dirty="0" smtClean="0"/>
              <a:t>klar</a:t>
            </a:r>
            <a:r>
              <a:rPr lang="tr-TR" sz="2400" i="1" dirty="0" smtClean="0"/>
              <a:t>ı</a:t>
            </a:r>
            <a:r>
              <a:rPr lang="pt-BR" sz="2400" i="1" dirty="0" smtClean="0"/>
              <a:t>n</a:t>
            </a:r>
            <a:r>
              <a:rPr lang="tr-TR" sz="2400" i="1" dirty="0" smtClean="0"/>
              <a:t>ı</a:t>
            </a:r>
            <a:r>
              <a:rPr lang="pt-BR" sz="2400" i="1" dirty="0" smtClean="0"/>
              <a:t>n </a:t>
            </a:r>
            <a:r>
              <a:rPr lang="pt-BR" sz="2400" i="1" dirty="0"/>
              <a:t>bir ortalama </a:t>
            </a:r>
            <a:r>
              <a:rPr lang="pt-BR" sz="2400" i="1" dirty="0" smtClean="0"/>
              <a:t>de</a:t>
            </a:r>
            <a:r>
              <a:rPr lang="tr-TR" sz="2400" i="1" dirty="0" smtClean="0"/>
              <a:t>ğ</a:t>
            </a:r>
            <a:r>
              <a:rPr lang="pt-BR" sz="2400" i="1" dirty="0" smtClean="0"/>
              <a:t>eri anlam</a:t>
            </a:r>
            <a:r>
              <a:rPr lang="tr-TR" sz="2400" i="1" dirty="0" smtClean="0"/>
              <a:t>ı</a:t>
            </a:r>
            <a:r>
              <a:rPr lang="pt-BR" sz="2400" i="1" dirty="0" smtClean="0"/>
              <a:t>n</a:t>
            </a:r>
            <a:r>
              <a:rPr lang="tr-TR" sz="2400" i="1" dirty="0"/>
              <a:t>ı</a:t>
            </a:r>
            <a:r>
              <a:rPr lang="pt-BR" sz="2400" i="1" dirty="0" smtClean="0"/>
              <a:t> ta</a:t>
            </a:r>
            <a:r>
              <a:rPr lang="tr-TR" sz="2400" i="1" dirty="0" err="1" smtClean="0"/>
              <a:t>şı</a:t>
            </a:r>
            <a:r>
              <a:rPr lang="pt-BR" sz="2400" i="1" dirty="0" smtClean="0"/>
              <a:t>maktad</a:t>
            </a:r>
            <a:r>
              <a:rPr lang="tr-TR" sz="2400" i="1" dirty="0" smtClean="0"/>
              <a:t>ı</a:t>
            </a:r>
            <a:r>
              <a:rPr lang="pt-BR" sz="2400" i="1" dirty="0" smtClean="0"/>
              <a:t>r</a:t>
            </a:r>
            <a:r>
              <a:rPr lang="pt-BR" sz="2400" i="1" dirty="0"/>
              <a:t>. </a:t>
            </a:r>
            <a:endParaRPr lang="tr-TR" sz="24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1755" y="2832198"/>
            <a:ext cx="2643188" cy="2450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01337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</a:t>
            </a:r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346348" y="1596540"/>
            <a:ext cx="3011215" cy="1303961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tr-TR" sz="1800" dirty="0" smtClean="0"/>
              <a:t>Örnek: Yandaki tablodaki verilerden yararlanarak grubun standart sapmasını bulunuz?</a:t>
            </a:r>
            <a:endParaRPr lang="tr-TR" sz="18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295" y="2035145"/>
            <a:ext cx="3986762" cy="3221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291" y="3120171"/>
            <a:ext cx="3146273" cy="1051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992" y="4171950"/>
            <a:ext cx="2233247" cy="1714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1903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24</a:t>
            </a:fld>
            <a:endParaRPr lang="en-US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4878" y="2387765"/>
            <a:ext cx="8014244" cy="2082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6781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365195" y="1443835"/>
            <a:ext cx="5486400" cy="56673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r-TR" dirty="0" smtClean="0"/>
              <a:t>STANDART PUANLAR</a:t>
            </a:r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2281425" y="2665475"/>
            <a:ext cx="4233861" cy="278375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pt-BR" sz="2400" dirty="0"/>
              <a:t>Ham </a:t>
            </a:r>
            <a:r>
              <a:rPr lang="pt-BR" sz="2400" dirty="0" smtClean="0"/>
              <a:t>puanlar</a:t>
            </a:r>
            <a:r>
              <a:rPr lang="tr-TR" sz="2400" dirty="0" smtClean="0"/>
              <a:t>ı</a:t>
            </a:r>
            <a:r>
              <a:rPr lang="pt-BR" sz="2400" dirty="0" smtClean="0"/>
              <a:t>n ortalamas</a:t>
            </a:r>
            <a:r>
              <a:rPr lang="tr-TR" sz="2400" dirty="0"/>
              <a:t>ı</a:t>
            </a:r>
            <a:r>
              <a:rPr lang="pt-BR" sz="2400" dirty="0" smtClean="0"/>
              <a:t>n</a:t>
            </a:r>
            <a:r>
              <a:rPr lang="tr-TR" sz="2400" dirty="0"/>
              <a:t>ı</a:t>
            </a:r>
            <a:r>
              <a:rPr lang="pt-BR" sz="2400" dirty="0" smtClean="0"/>
              <a:t> </a:t>
            </a:r>
            <a:r>
              <a:rPr lang="pt-BR" sz="2400" dirty="0"/>
              <a:t>ve standart </a:t>
            </a:r>
            <a:r>
              <a:rPr lang="tr-TR" sz="2400" dirty="0" smtClean="0"/>
              <a:t>sapmasını </a:t>
            </a:r>
            <a:r>
              <a:rPr lang="pt-BR" sz="2400" dirty="0" smtClean="0"/>
              <a:t>bilindik </a:t>
            </a:r>
            <a:r>
              <a:rPr lang="pt-BR" sz="2400" dirty="0"/>
              <a:t>bir puan </a:t>
            </a:r>
            <a:r>
              <a:rPr lang="pt-BR" sz="2400" dirty="0" smtClean="0"/>
              <a:t>d</a:t>
            </a:r>
            <a:r>
              <a:rPr lang="tr-TR" sz="2400" dirty="0" smtClean="0"/>
              <a:t>ağı</a:t>
            </a:r>
            <a:r>
              <a:rPr lang="pt-BR" sz="2400" dirty="0" smtClean="0"/>
              <a:t>l</a:t>
            </a:r>
            <a:r>
              <a:rPr lang="tr-TR" sz="2400" dirty="0" smtClean="0"/>
              <a:t>ı</a:t>
            </a:r>
            <a:r>
              <a:rPr lang="pt-BR" sz="2400" dirty="0" smtClean="0"/>
              <a:t>m</a:t>
            </a:r>
            <a:r>
              <a:rPr lang="tr-TR" sz="2400" dirty="0" smtClean="0"/>
              <a:t>ı</a:t>
            </a:r>
            <a:r>
              <a:rPr lang="pt-BR" sz="2400" dirty="0" smtClean="0"/>
              <a:t>na dönü</a:t>
            </a:r>
            <a:r>
              <a:rPr lang="tr-TR" sz="2400" dirty="0" smtClean="0"/>
              <a:t>ş</a:t>
            </a:r>
            <a:r>
              <a:rPr lang="pt-BR" sz="2400" dirty="0" smtClean="0"/>
              <a:t>türmek,</a:t>
            </a:r>
            <a:r>
              <a:rPr lang="tr-TR" sz="2400" dirty="0" smtClean="0"/>
              <a:t> puanlar</a:t>
            </a:r>
            <a:r>
              <a:rPr lang="tr-TR" sz="2400" dirty="0"/>
              <a:t>ı</a:t>
            </a:r>
            <a:r>
              <a:rPr lang="tr-TR" sz="2400" dirty="0" smtClean="0"/>
              <a:t> standartlaştırmak </a:t>
            </a:r>
            <a:r>
              <a:rPr lang="tr-TR" sz="2400" dirty="0"/>
              <a:t>demektir. En </a:t>
            </a:r>
            <a:r>
              <a:rPr lang="tr-TR" sz="2400" dirty="0" smtClean="0"/>
              <a:t>yaygın </a:t>
            </a:r>
            <a:r>
              <a:rPr lang="tr-TR" sz="2400" dirty="0"/>
              <a:t>olarak </a:t>
            </a:r>
            <a:r>
              <a:rPr lang="tr-TR" sz="2400" dirty="0" smtClean="0"/>
              <a:t>kullanılan standart </a:t>
            </a:r>
            <a:r>
              <a:rPr lang="fi-FI" sz="2400" dirty="0" smtClean="0"/>
              <a:t>puanlar </a:t>
            </a:r>
            <a:r>
              <a:rPr lang="fi-FI" sz="2400" i="1" dirty="0"/>
              <a:t>Z </a:t>
            </a:r>
            <a:r>
              <a:rPr lang="fi-FI" sz="2400" i="1" dirty="0" smtClean="0"/>
              <a:t>puan</a:t>
            </a:r>
            <a:r>
              <a:rPr lang="tr-TR" sz="2400" i="1" dirty="0" smtClean="0"/>
              <a:t>ı</a:t>
            </a:r>
            <a:r>
              <a:rPr lang="fi-FI" sz="2400" i="1" dirty="0" smtClean="0"/>
              <a:t> </a:t>
            </a:r>
            <a:r>
              <a:rPr lang="fi-FI" sz="2400" dirty="0"/>
              <a:t>ve </a:t>
            </a:r>
            <a:r>
              <a:rPr lang="fi-FI" sz="2400" i="1" dirty="0"/>
              <a:t>T </a:t>
            </a:r>
            <a:r>
              <a:rPr lang="fi-FI" sz="2400" i="1" dirty="0" smtClean="0"/>
              <a:t>puan</a:t>
            </a:r>
            <a:r>
              <a:rPr lang="tr-TR" sz="2400" i="1" dirty="0" smtClean="0"/>
              <a:t>ı</a:t>
            </a:r>
            <a:r>
              <a:rPr lang="fi-FI" sz="2400" dirty="0" smtClean="0"/>
              <a:t>d</a:t>
            </a:r>
            <a:r>
              <a:rPr lang="tr-TR" sz="2400" dirty="0" smtClean="0"/>
              <a:t>ı</a:t>
            </a:r>
            <a:r>
              <a:rPr lang="fi-FI" sz="2400" dirty="0" smtClean="0"/>
              <a:t>r</a:t>
            </a:r>
            <a:r>
              <a:rPr lang="fi-FI" sz="2400" dirty="0"/>
              <a:t>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493035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517900" y="1486633"/>
            <a:ext cx="5486400" cy="56673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tr-TR" dirty="0"/>
              <a:t>STANDART PUANLAR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059785" y="4803345"/>
            <a:ext cx="5906901" cy="167426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tr-TR" sz="2200" b="1" dirty="0"/>
              <a:t>Z </a:t>
            </a:r>
            <a:r>
              <a:rPr lang="tr-TR" sz="2200" b="1" dirty="0" smtClean="0"/>
              <a:t>Puanı</a:t>
            </a:r>
            <a:endParaRPr lang="tr-TR" sz="2200" b="1" dirty="0"/>
          </a:p>
          <a:p>
            <a:pPr algn="just"/>
            <a:r>
              <a:rPr lang="pt-BR" sz="2200" dirty="0"/>
              <a:t>Ham </a:t>
            </a:r>
            <a:r>
              <a:rPr lang="pt-BR" sz="2200" dirty="0" smtClean="0"/>
              <a:t>puanlar</a:t>
            </a:r>
            <a:r>
              <a:rPr lang="tr-TR" sz="2200" dirty="0" smtClean="0"/>
              <a:t>ı</a:t>
            </a:r>
            <a:r>
              <a:rPr lang="pt-BR" sz="2200" dirty="0" smtClean="0"/>
              <a:t>n ortalamas</a:t>
            </a:r>
            <a:r>
              <a:rPr lang="tr-TR" sz="2200" dirty="0" smtClean="0"/>
              <a:t>ı</a:t>
            </a:r>
            <a:r>
              <a:rPr lang="pt-BR" sz="2200" dirty="0" smtClean="0"/>
              <a:t>n</a:t>
            </a:r>
            <a:r>
              <a:rPr lang="tr-TR" sz="2200" dirty="0" smtClean="0"/>
              <a:t>ı </a:t>
            </a:r>
            <a:r>
              <a:rPr lang="pt-BR" sz="2200" dirty="0" smtClean="0"/>
              <a:t>s</a:t>
            </a:r>
            <a:r>
              <a:rPr lang="tr-TR" sz="2200" dirty="0" smtClean="0"/>
              <a:t>ı</a:t>
            </a:r>
            <a:r>
              <a:rPr lang="pt-BR" sz="2200" dirty="0" smtClean="0"/>
              <a:t>f</a:t>
            </a:r>
            <a:r>
              <a:rPr lang="tr-TR" sz="2200" dirty="0" smtClean="0"/>
              <a:t>ı</a:t>
            </a:r>
            <a:r>
              <a:rPr lang="pt-BR" sz="2200" dirty="0" smtClean="0"/>
              <a:t>r </a:t>
            </a:r>
            <a:r>
              <a:rPr lang="pt-BR" sz="2200" dirty="0"/>
              <a:t>(0,00) ve standart </a:t>
            </a:r>
            <a:r>
              <a:rPr lang="tr-TR" sz="2200" dirty="0" smtClean="0"/>
              <a:t>sapmasını </a:t>
            </a:r>
            <a:r>
              <a:rPr lang="pt-BR" sz="2200" dirty="0" smtClean="0"/>
              <a:t>bir </a:t>
            </a:r>
            <a:r>
              <a:rPr lang="pt-BR" sz="2200" dirty="0"/>
              <a:t>(1,00) olacak </a:t>
            </a:r>
            <a:r>
              <a:rPr lang="tr-TR" sz="2200" dirty="0" smtClean="0"/>
              <a:t>ş</a:t>
            </a:r>
            <a:r>
              <a:rPr lang="pt-BR" sz="2200" dirty="0" smtClean="0"/>
              <a:t>ekilde</a:t>
            </a:r>
            <a:r>
              <a:rPr lang="tr-TR" sz="2200" dirty="0"/>
              <a:t> </a:t>
            </a:r>
            <a:r>
              <a:rPr lang="tr-TR" sz="2200" dirty="0" smtClean="0"/>
              <a:t>yapılan doğrusal dönüştürmeye </a:t>
            </a:r>
            <a:r>
              <a:rPr lang="tr-TR" sz="2200" dirty="0"/>
              <a:t>z </a:t>
            </a:r>
            <a:r>
              <a:rPr lang="tr-TR" sz="2200" dirty="0" smtClean="0"/>
              <a:t>puanı adı </a:t>
            </a:r>
            <a:r>
              <a:rPr lang="tr-TR" sz="2200" dirty="0"/>
              <a:t>verilir. 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4008" y="2665475"/>
            <a:ext cx="3078956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42703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48965" y="1426887"/>
            <a:ext cx="5486400" cy="56673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tr-TR" dirty="0" smtClean="0"/>
              <a:t>ÖRNEK</a:t>
            </a:r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48965" y="2253192"/>
            <a:ext cx="5486400" cy="95490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tr-TR" sz="2000" dirty="0" smtClean="0"/>
              <a:t>Ortalaması </a:t>
            </a:r>
            <a:r>
              <a:rPr lang="tr-TR" sz="2000" dirty="0"/>
              <a:t>28,72 ve standart </a:t>
            </a:r>
            <a:r>
              <a:rPr lang="tr-TR" sz="2000" dirty="0" smtClean="0"/>
              <a:t>sapması 9,94 </a:t>
            </a:r>
            <a:r>
              <a:rPr lang="tr-TR" sz="2000" dirty="0"/>
              <a:t>olan örnek verimizdeki en </a:t>
            </a:r>
            <a:r>
              <a:rPr lang="tr-TR" sz="2000" dirty="0" smtClean="0"/>
              <a:t>düşük puanı z </a:t>
            </a:r>
            <a:r>
              <a:rPr lang="tr-TR" sz="2000" dirty="0"/>
              <a:t>standart </a:t>
            </a:r>
            <a:r>
              <a:rPr lang="tr-TR" sz="2000" dirty="0" smtClean="0"/>
              <a:t>puanına dönüştürelim</a:t>
            </a:r>
            <a:r>
              <a:rPr lang="tr-TR" sz="2000" dirty="0"/>
              <a:t>.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0935" y="3358135"/>
            <a:ext cx="3078956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Dikdörtgen 5"/>
          <p:cNvSpPr/>
          <p:nvPr/>
        </p:nvSpPr>
        <p:spPr>
          <a:xfrm>
            <a:off x="448965" y="4293966"/>
            <a:ext cx="4733855" cy="4616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l-PL" sz="2400" dirty="0" smtClean="0"/>
              <a:t>Z1 </a:t>
            </a:r>
            <a:r>
              <a:rPr lang="pl-PL" sz="2400" dirty="0"/>
              <a:t>= (20 - 28,72)/9,94= -0,88</a:t>
            </a:r>
            <a:endParaRPr lang="tr-TR" sz="2400" dirty="0"/>
          </a:p>
        </p:txBody>
      </p:sp>
      <p:sp>
        <p:nvSpPr>
          <p:cNvPr id="3" name="Dikdörtgen 2"/>
          <p:cNvSpPr/>
          <p:nvPr/>
        </p:nvSpPr>
        <p:spPr>
          <a:xfrm>
            <a:off x="6747441" y="2068526"/>
            <a:ext cx="865943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pl-PL" i="1" dirty="0"/>
              <a:t>Xi </a:t>
            </a:r>
            <a:r>
              <a:rPr lang="pl-PL" dirty="0"/>
              <a:t>= 2</a:t>
            </a:r>
            <a:r>
              <a:rPr lang="tr-TR" dirty="0"/>
              <a:t>0</a:t>
            </a:r>
            <a:r>
              <a:rPr lang="pl-PL" dirty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91024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28</a:t>
            </a:fld>
            <a:endParaRPr lang="en-US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260" y="2122612"/>
            <a:ext cx="5389545" cy="2557302"/>
          </a:xfrm>
          <a:prstGeom prst="rect">
            <a:avLst/>
          </a:prstGeom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5250" y="2360929"/>
            <a:ext cx="3078956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6900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/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29</a:t>
            </a:fld>
            <a:endParaRPr lang="en-US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663" y="1285369"/>
            <a:ext cx="8304352" cy="2700844"/>
          </a:xfrm>
          <a:prstGeom prst="rect">
            <a:avLst/>
          </a:prstGeom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9540" y="4431506"/>
            <a:ext cx="3078956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2364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MERKEZİ  YIĞILMA ÖLÇÜLERİ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66688" y="2447559"/>
            <a:ext cx="7470231" cy="327201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>
              <a:lnSpc>
                <a:spcPct val="150000"/>
              </a:lnSpc>
            </a:pPr>
            <a:r>
              <a:rPr lang="tr-TR" b="1" dirty="0">
                <a:solidFill>
                  <a:schemeClr val="tx1"/>
                </a:solidFill>
              </a:rPr>
              <a:t>Bir puan </a:t>
            </a:r>
            <a:r>
              <a:rPr lang="tr-TR" b="1" dirty="0" smtClean="0">
                <a:solidFill>
                  <a:schemeClr val="tx1"/>
                </a:solidFill>
              </a:rPr>
              <a:t>dağılımının </a:t>
            </a:r>
            <a:r>
              <a:rPr lang="tr-TR" b="1" dirty="0">
                <a:solidFill>
                  <a:schemeClr val="tx1"/>
                </a:solidFill>
              </a:rPr>
              <a:t>merkezi </a:t>
            </a:r>
            <a:r>
              <a:rPr lang="tr-TR" b="1" dirty="0" smtClean="0">
                <a:solidFill>
                  <a:schemeClr val="tx1"/>
                </a:solidFill>
              </a:rPr>
              <a:t>yığılma </a:t>
            </a:r>
            <a:r>
              <a:rPr lang="tr-TR" b="1" dirty="0">
                <a:solidFill>
                  <a:schemeClr val="tx1"/>
                </a:solidFill>
              </a:rPr>
              <a:t>ölçüleri </a:t>
            </a:r>
            <a:r>
              <a:rPr lang="tr-TR" b="1" dirty="0" smtClean="0">
                <a:solidFill>
                  <a:schemeClr val="tx1"/>
                </a:solidFill>
              </a:rPr>
              <a:t>denildiğinde</a:t>
            </a:r>
            <a:r>
              <a:rPr lang="tr-TR" b="1" dirty="0">
                <a:solidFill>
                  <a:schemeClr val="tx1"/>
                </a:solidFill>
              </a:rPr>
              <a:t>, </a:t>
            </a:r>
            <a:r>
              <a:rPr lang="tr-TR" b="1" i="1" dirty="0" smtClean="0">
                <a:solidFill>
                  <a:schemeClr val="tx1"/>
                </a:solidFill>
              </a:rPr>
              <a:t>puanların ağırlık merkezini gösteren </a:t>
            </a:r>
            <a:r>
              <a:rPr lang="tr-TR" b="1" i="1" dirty="0">
                <a:solidFill>
                  <a:schemeClr val="tx1"/>
                </a:solidFill>
              </a:rPr>
              <a:t>istatistikler akla gelmektedir. </a:t>
            </a:r>
            <a:r>
              <a:rPr lang="tr-TR" b="1" dirty="0">
                <a:solidFill>
                  <a:schemeClr val="tx1"/>
                </a:solidFill>
              </a:rPr>
              <a:t>Bu istatistikler, tepe </a:t>
            </a:r>
            <a:r>
              <a:rPr lang="tr-TR" b="1" dirty="0" smtClean="0">
                <a:solidFill>
                  <a:schemeClr val="tx1"/>
                </a:solidFill>
              </a:rPr>
              <a:t>değer </a:t>
            </a:r>
            <a:r>
              <a:rPr lang="tr-TR" b="1" dirty="0">
                <a:solidFill>
                  <a:schemeClr val="tx1"/>
                </a:solidFill>
              </a:rPr>
              <a:t>(</a:t>
            </a:r>
            <a:r>
              <a:rPr lang="tr-TR" b="1" dirty="0" err="1">
                <a:solidFill>
                  <a:schemeClr val="tx1"/>
                </a:solidFill>
              </a:rPr>
              <a:t>mod</a:t>
            </a:r>
            <a:r>
              <a:rPr lang="tr-TR" b="1" dirty="0">
                <a:solidFill>
                  <a:schemeClr val="tx1"/>
                </a:solidFill>
              </a:rPr>
              <a:t>), </a:t>
            </a:r>
            <a:r>
              <a:rPr lang="tr-TR" b="1" dirty="0" smtClean="0">
                <a:solidFill>
                  <a:schemeClr val="tx1"/>
                </a:solidFill>
              </a:rPr>
              <a:t>ortanca (medyan</a:t>
            </a:r>
            <a:r>
              <a:rPr lang="tr-TR" b="1" dirty="0">
                <a:solidFill>
                  <a:schemeClr val="tx1"/>
                </a:solidFill>
              </a:rPr>
              <a:t>) ve aritmetik ortalama </a:t>
            </a:r>
            <a:r>
              <a:rPr lang="tr-TR" b="1" dirty="0" smtClean="0">
                <a:solidFill>
                  <a:schemeClr val="tx1"/>
                </a:solidFill>
              </a:rPr>
              <a:t>gibi </a:t>
            </a:r>
            <a:r>
              <a:rPr lang="tr-TR" b="1" dirty="0">
                <a:solidFill>
                  <a:schemeClr val="tx1"/>
                </a:solidFill>
              </a:rPr>
              <a:t>istatistiklerdir. Merkezi </a:t>
            </a:r>
            <a:r>
              <a:rPr lang="tr-TR" b="1" dirty="0" smtClean="0">
                <a:solidFill>
                  <a:schemeClr val="tx1"/>
                </a:solidFill>
              </a:rPr>
              <a:t>yığılma ölçülerinin </a:t>
            </a:r>
            <a:r>
              <a:rPr lang="pt-BR" b="1" dirty="0" smtClean="0">
                <a:solidFill>
                  <a:schemeClr val="tx1"/>
                </a:solidFill>
              </a:rPr>
              <a:t>ald</a:t>
            </a:r>
            <a:r>
              <a:rPr lang="tr-TR" b="1" dirty="0" err="1" smtClean="0">
                <a:solidFill>
                  <a:schemeClr val="tx1"/>
                </a:solidFill>
              </a:rPr>
              <a:t>ığı</a:t>
            </a:r>
            <a:r>
              <a:rPr lang="pt-BR" b="1" dirty="0" smtClean="0">
                <a:solidFill>
                  <a:schemeClr val="tx1"/>
                </a:solidFill>
              </a:rPr>
              <a:t> de</a:t>
            </a:r>
            <a:r>
              <a:rPr lang="tr-TR" b="1" dirty="0" smtClean="0">
                <a:solidFill>
                  <a:schemeClr val="tx1"/>
                </a:solidFill>
              </a:rPr>
              <a:t>ğ</a:t>
            </a:r>
            <a:r>
              <a:rPr lang="pt-BR" b="1" dirty="0" smtClean="0">
                <a:solidFill>
                  <a:schemeClr val="tx1"/>
                </a:solidFill>
              </a:rPr>
              <a:t>erlere </a:t>
            </a:r>
            <a:r>
              <a:rPr lang="pt-BR" b="1" dirty="0">
                <a:solidFill>
                  <a:schemeClr val="tx1"/>
                </a:solidFill>
              </a:rPr>
              <a:t>göre test </a:t>
            </a:r>
            <a:r>
              <a:rPr lang="pt-BR" b="1" dirty="0" smtClean="0">
                <a:solidFill>
                  <a:schemeClr val="tx1"/>
                </a:solidFill>
              </a:rPr>
              <a:t>puanlar</a:t>
            </a:r>
            <a:r>
              <a:rPr lang="tr-TR" b="1" dirty="0" smtClean="0">
                <a:solidFill>
                  <a:schemeClr val="tx1"/>
                </a:solidFill>
              </a:rPr>
              <a:t>ı</a:t>
            </a:r>
            <a:r>
              <a:rPr lang="pt-BR" b="1" dirty="0" smtClean="0">
                <a:solidFill>
                  <a:schemeClr val="tx1"/>
                </a:solidFill>
              </a:rPr>
              <a:t> d</a:t>
            </a:r>
            <a:r>
              <a:rPr lang="tr-TR" b="1" dirty="0" smtClean="0">
                <a:solidFill>
                  <a:schemeClr val="tx1"/>
                </a:solidFill>
              </a:rPr>
              <a:t>ağı</a:t>
            </a:r>
            <a:r>
              <a:rPr lang="pt-BR" b="1" dirty="0" smtClean="0">
                <a:solidFill>
                  <a:schemeClr val="tx1"/>
                </a:solidFill>
              </a:rPr>
              <a:t>l</a:t>
            </a:r>
            <a:r>
              <a:rPr lang="tr-TR" b="1" dirty="0" smtClean="0">
                <a:solidFill>
                  <a:schemeClr val="tx1"/>
                </a:solidFill>
              </a:rPr>
              <a:t>ı</a:t>
            </a:r>
            <a:r>
              <a:rPr lang="pt-BR" b="1" dirty="0" smtClean="0">
                <a:solidFill>
                  <a:schemeClr val="tx1"/>
                </a:solidFill>
              </a:rPr>
              <a:t>m</a:t>
            </a:r>
            <a:r>
              <a:rPr lang="tr-TR" b="1" dirty="0" smtClean="0">
                <a:solidFill>
                  <a:schemeClr val="tx1"/>
                </a:solidFill>
              </a:rPr>
              <a:t>ı</a:t>
            </a:r>
            <a:r>
              <a:rPr lang="pt-BR" b="1" dirty="0" smtClean="0">
                <a:solidFill>
                  <a:schemeClr val="tx1"/>
                </a:solidFill>
              </a:rPr>
              <a:t>n</a:t>
            </a:r>
            <a:r>
              <a:rPr lang="tr-TR" b="1" dirty="0" smtClean="0">
                <a:solidFill>
                  <a:schemeClr val="tx1"/>
                </a:solidFill>
              </a:rPr>
              <a:t>ı</a:t>
            </a:r>
            <a:r>
              <a:rPr lang="pt-BR" b="1" dirty="0" smtClean="0">
                <a:solidFill>
                  <a:schemeClr val="tx1"/>
                </a:solidFill>
              </a:rPr>
              <a:t>n </a:t>
            </a:r>
            <a:r>
              <a:rPr lang="pt-BR" b="1" dirty="0">
                <a:solidFill>
                  <a:schemeClr val="tx1"/>
                </a:solidFill>
              </a:rPr>
              <a:t>normal, </a:t>
            </a:r>
            <a:r>
              <a:rPr lang="pt-BR" b="1" dirty="0" smtClean="0">
                <a:solidFill>
                  <a:schemeClr val="tx1"/>
                </a:solidFill>
              </a:rPr>
              <a:t>sa</a:t>
            </a:r>
            <a:r>
              <a:rPr lang="tr-TR" b="1" dirty="0" smtClean="0">
                <a:solidFill>
                  <a:schemeClr val="tx1"/>
                </a:solidFill>
              </a:rPr>
              <a:t>ğ</a:t>
            </a:r>
            <a:r>
              <a:rPr lang="pt-BR" b="1" dirty="0" smtClean="0">
                <a:solidFill>
                  <a:schemeClr val="tx1"/>
                </a:solidFill>
              </a:rPr>
              <a:t>a </a:t>
            </a:r>
            <a:r>
              <a:rPr lang="pt-BR" b="1" dirty="0">
                <a:solidFill>
                  <a:schemeClr val="tx1"/>
                </a:solidFill>
              </a:rPr>
              <a:t>ya da </a:t>
            </a:r>
            <a:r>
              <a:rPr lang="pt-BR" b="1" dirty="0" smtClean="0">
                <a:solidFill>
                  <a:schemeClr val="tx1"/>
                </a:solidFill>
              </a:rPr>
              <a:t>sola</a:t>
            </a:r>
            <a:r>
              <a:rPr lang="tr-TR" b="1" dirty="0" smtClean="0">
                <a:solidFill>
                  <a:schemeClr val="tx1"/>
                </a:solidFill>
              </a:rPr>
              <a:t> çarpık dağılım </a:t>
            </a:r>
            <a:r>
              <a:rPr lang="tr-TR" b="1" dirty="0">
                <a:solidFill>
                  <a:schemeClr val="tx1"/>
                </a:solidFill>
              </a:rPr>
              <a:t>gösterip </a:t>
            </a:r>
            <a:r>
              <a:rPr lang="tr-TR" b="1" dirty="0" smtClean="0">
                <a:solidFill>
                  <a:schemeClr val="tx1"/>
                </a:solidFill>
              </a:rPr>
              <a:t>göstermediği </a:t>
            </a:r>
            <a:r>
              <a:rPr lang="tr-TR" b="1" dirty="0">
                <a:solidFill>
                  <a:schemeClr val="tx1"/>
                </a:solidFill>
              </a:rPr>
              <a:t>konusunda genel olarak bilgi sahibi olunabilir.</a:t>
            </a:r>
          </a:p>
        </p:txBody>
      </p:sp>
    </p:spTree>
    <p:extLst>
      <p:ext uri="{BB962C8B-B14F-4D97-AF65-F5344CB8AC3E}">
        <p14:creationId xmlns:p14="http://schemas.microsoft.com/office/powerpoint/2010/main" val="1949565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/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30</a:t>
            </a:fld>
            <a:endParaRPr lang="en-US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7080" y="1443835"/>
            <a:ext cx="7097485" cy="5277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388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50048" y="1138425"/>
            <a:ext cx="5486400" cy="56673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r-TR" dirty="0"/>
              <a:t>STANDART PUANLAR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399007" y="1872896"/>
            <a:ext cx="4123036" cy="4538819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tr-TR" sz="2000" b="1" dirty="0"/>
              <a:t>T </a:t>
            </a:r>
            <a:r>
              <a:rPr lang="tr-TR" sz="2000" b="1" dirty="0" smtClean="0"/>
              <a:t>Puanı</a:t>
            </a:r>
            <a:endParaRPr lang="tr-TR" sz="2000" b="1" dirty="0"/>
          </a:p>
          <a:p>
            <a:pPr algn="just">
              <a:lnSpc>
                <a:spcPct val="150000"/>
              </a:lnSpc>
            </a:pPr>
            <a:r>
              <a:rPr lang="tr-TR" sz="2000" dirty="0"/>
              <a:t>T </a:t>
            </a:r>
            <a:r>
              <a:rPr lang="tr-TR" sz="2000" dirty="0" smtClean="0"/>
              <a:t>puanının </a:t>
            </a:r>
            <a:r>
              <a:rPr lang="tr-TR" sz="2000" dirty="0"/>
              <a:t>Z </a:t>
            </a:r>
            <a:r>
              <a:rPr lang="tr-TR" sz="2000" dirty="0" smtClean="0"/>
              <a:t>puanı </a:t>
            </a:r>
            <a:r>
              <a:rPr lang="tr-TR" sz="2000" dirty="0"/>
              <a:t>ile hemen hemen </a:t>
            </a:r>
            <a:r>
              <a:rPr lang="tr-TR" sz="2000" dirty="0" smtClean="0"/>
              <a:t>ayn</a:t>
            </a:r>
            <a:r>
              <a:rPr lang="tr-TR" sz="2000" dirty="0"/>
              <a:t>ı</a:t>
            </a:r>
            <a:r>
              <a:rPr lang="tr-TR" sz="2000" dirty="0" smtClean="0"/>
              <a:t> olduğu görülmektedir</a:t>
            </a:r>
            <a:r>
              <a:rPr lang="tr-TR" sz="2000" dirty="0"/>
              <a:t>. Z </a:t>
            </a:r>
            <a:r>
              <a:rPr lang="tr-TR" sz="2000" dirty="0" smtClean="0"/>
              <a:t>puanında ortalama sıfırken</a:t>
            </a:r>
            <a:r>
              <a:rPr lang="tr-TR" sz="2000" dirty="0"/>
              <a:t>, T </a:t>
            </a:r>
            <a:r>
              <a:rPr lang="tr-TR" sz="2000" dirty="0" smtClean="0"/>
              <a:t>puanında </a:t>
            </a:r>
            <a:r>
              <a:rPr lang="tr-TR" sz="2000" dirty="0"/>
              <a:t>ortalama elli (50,00)’</a:t>
            </a:r>
            <a:r>
              <a:rPr lang="tr-TR" sz="2000" dirty="0" err="1"/>
              <a:t>dir</a:t>
            </a:r>
            <a:r>
              <a:rPr lang="tr-TR" sz="2000" dirty="0"/>
              <a:t>. Standart </a:t>
            </a:r>
            <a:r>
              <a:rPr lang="tr-TR" sz="2000" dirty="0" smtClean="0"/>
              <a:t>sapma da </a:t>
            </a:r>
            <a:r>
              <a:rPr lang="tr-TR" sz="2000" dirty="0"/>
              <a:t>Z </a:t>
            </a:r>
            <a:r>
              <a:rPr lang="tr-TR" sz="2000" dirty="0" smtClean="0"/>
              <a:t>puanında</a:t>
            </a:r>
            <a:r>
              <a:rPr lang="tr-TR" sz="2000" dirty="0"/>
              <a:t> </a:t>
            </a:r>
            <a:r>
              <a:rPr lang="tr-TR" sz="2000" dirty="0" smtClean="0"/>
              <a:t>birken </a:t>
            </a:r>
            <a:r>
              <a:rPr lang="tr-TR" sz="2000" dirty="0"/>
              <a:t>(1,00), T </a:t>
            </a:r>
            <a:r>
              <a:rPr lang="tr-TR" sz="2000" dirty="0" smtClean="0"/>
              <a:t>puanında </a:t>
            </a:r>
            <a:r>
              <a:rPr lang="tr-TR" sz="2000" dirty="0"/>
              <a:t>on (10,00)’dur.</a:t>
            </a:r>
          </a:p>
        </p:txBody>
      </p:sp>
      <p:sp>
        <p:nvSpPr>
          <p:cNvPr id="5" name="Dikdörtgen 4"/>
          <p:cNvSpPr/>
          <p:nvPr/>
        </p:nvSpPr>
        <p:spPr>
          <a:xfrm>
            <a:off x="5335525" y="2894512"/>
            <a:ext cx="2317108" cy="41549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sz="2100" dirty="0"/>
              <a:t>T= 10. Z + 50</a:t>
            </a:r>
          </a:p>
        </p:txBody>
      </p:sp>
      <p:sp>
        <p:nvSpPr>
          <p:cNvPr id="6" name="Dikdörtgen 5"/>
          <p:cNvSpPr/>
          <p:nvPr/>
        </p:nvSpPr>
        <p:spPr>
          <a:xfrm>
            <a:off x="5223054" y="3957639"/>
            <a:ext cx="2409273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dirty="0"/>
              <a:t>T1= 10.(-0,88)+50= 41,2</a:t>
            </a:r>
          </a:p>
        </p:txBody>
      </p:sp>
    </p:spTree>
    <p:extLst>
      <p:ext uri="{BB962C8B-B14F-4D97-AF65-F5344CB8AC3E}">
        <p14:creationId xmlns:p14="http://schemas.microsoft.com/office/powerpoint/2010/main" val="636688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tr-TR" b="1" dirty="0" smtClean="0"/>
              <a:t>Farkl</a:t>
            </a:r>
            <a:r>
              <a:rPr lang="tr-TR" b="1" dirty="0"/>
              <a:t>ı</a:t>
            </a:r>
            <a:r>
              <a:rPr lang="tr-TR" b="1" dirty="0" smtClean="0"/>
              <a:t> Dağılımlardaki </a:t>
            </a:r>
            <a:r>
              <a:rPr lang="tr-TR" b="1" dirty="0"/>
              <a:t>Standart </a:t>
            </a:r>
            <a:r>
              <a:rPr lang="tr-TR" b="1" dirty="0" smtClean="0"/>
              <a:t>Puanların Karşılaştırılmas</a:t>
            </a:r>
            <a:r>
              <a:rPr lang="tr-TR" b="1" dirty="0"/>
              <a:t>ı</a:t>
            </a:r>
            <a:endParaRPr lang="tr-TR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965" y="2054655"/>
            <a:ext cx="7361569" cy="2368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11045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28480" y="5560466"/>
            <a:ext cx="5486400" cy="56673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tr-TR" b="1" dirty="0"/>
              <a:t>Farklı Dağılımlardaki Standart Puanların Karşılaştırılması</a:t>
            </a:r>
            <a:endParaRPr lang="tr-TR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" y="1354153"/>
            <a:ext cx="6515100" cy="3656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5100" y="2344249"/>
            <a:ext cx="2628899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Dikdörtgen 6"/>
          <p:cNvSpPr/>
          <p:nvPr/>
        </p:nvSpPr>
        <p:spPr>
          <a:xfrm>
            <a:off x="6515101" y="4564915"/>
            <a:ext cx="2628900" cy="41549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sz="2100" dirty="0"/>
              <a:t>T= 10. Z + 50</a:t>
            </a:r>
          </a:p>
        </p:txBody>
      </p:sp>
    </p:spTree>
    <p:extLst>
      <p:ext uri="{BB962C8B-B14F-4D97-AF65-F5344CB8AC3E}">
        <p14:creationId xmlns:p14="http://schemas.microsoft.com/office/powerpoint/2010/main" val="3228709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defTabSz="685800">
              <a:lnSpc>
                <a:spcPct val="95000"/>
              </a:lnSpc>
              <a:spcBef>
                <a:spcPts val="0"/>
              </a:spcBef>
            </a:pPr>
            <a:r>
              <a:rPr lang="tr-TR" sz="2250" dirty="0">
                <a:latin typeface="Calibri"/>
              </a:rPr>
              <a:t>MOD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tr-TR" dirty="0">
                <a:solidFill>
                  <a:schemeClr val="tx1"/>
                </a:solidFill>
              </a:rPr>
              <a:t>1) Tepe </a:t>
            </a:r>
            <a:r>
              <a:rPr lang="tr-TR" dirty="0" smtClean="0">
                <a:solidFill>
                  <a:schemeClr val="tx1"/>
                </a:solidFill>
              </a:rPr>
              <a:t>değer </a:t>
            </a:r>
            <a:r>
              <a:rPr lang="tr-TR" dirty="0">
                <a:solidFill>
                  <a:schemeClr val="tx1"/>
                </a:solidFill>
              </a:rPr>
              <a:t>(</a:t>
            </a:r>
            <a:r>
              <a:rPr lang="tr-TR" dirty="0" err="1">
                <a:solidFill>
                  <a:schemeClr val="tx1"/>
                </a:solidFill>
              </a:rPr>
              <a:t>mod</a:t>
            </a:r>
            <a:r>
              <a:rPr lang="tr-TR" dirty="0">
                <a:solidFill>
                  <a:schemeClr val="tx1"/>
                </a:solidFill>
              </a:rPr>
              <a:t>): Tepe </a:t>
            </a:r>
            <a:r>
              <a:rPr lang="tr-TR" dirty="0" smtClean="0">
                <a:solidFill>
                  <a:schemeClr val="tx1"/>
                </a:solidFill>
              </a:rPr>
              <a:t>değer</a:t>
            </a:r>
            <a:r>
              <a:rPr lang="tr-TR" dirty="0">
                <a:solidFill>
                  <a:schemeClr val="tx1"/>
                </a:solidFill>
              </a:rPr>
              <a:t>, bir puan </a:t>
            </a:r>
            <a:r>
              <a:rPr lang="tr-TR" dirty="0" smtClean="0">
                <a:solidFill>
                  <a:schemeClr val="tx1"/>
                </a:solidFill>
              </a:rPr>
              <a:t>dağılımında </a:t>
            </a:r>
            <a:r>
              <a:rPr lang="tr-TR" dirty="0">
                <a:solidFill>
                  <a:schemeClr val="tx1"/>
                </a:solidFill>
              </a:rPr>
              <a:t>en çok </a:t>
            </a:r>
            <a:r>
              <a:rPr lang="tr-TR" dirty="0" smtClean="0">
                <a:solidFill>
                  <a:schemeClr val="tx1"/>
                </a:solidFill>
              </a:rPr>
              <a:t>tekrarlanan puandır</a:t>
            </a:r>
            <a:r>
              <a:rPr lang="tr-TR" dirty="0">
                <a:solidFill>
                  <a:schemeClr val="tx1"/>
                </a:solidFill>
              </a:rPr>
              <a:t>; ya da </a:t>
            </a:r>
            <a:r>
              <a:rPr lang="tr-TR" dirty="0" smtClean="0">
                <a:solidFill>
                  <a:schemeClr val="tx1"/>
                </a:solidFill>
              </a:rPr>
              <a:t>frekansı </a:t>
            </a:r>
            <a:r>
              <a:rPr lang="tr-TR" dirty="0">
                <a:solidFill>
                  <a:schemeClr val="tx1"/>
                </a:solidFill>
              </a:rPr>
              <a:t>en çok olan </a:t>
            </a:r>
            <a:r>
              <a:rPr lang="tr-TR" dirty="0" smtClean="0">
                <a:solidFill>
                  <a:schemeClr val="tx1"/>
                </a:solidFill>
              </a:rPr>
              <a:t>puandır</a:t>
            </a:r>
            <a:r>
              <a:rPr lang="tr-TR" dirty="0">
                <a:solidFill>
                  <a:schemeClr val="tx1"/>
                </a:solidFill>
              </a:rPr>
              <a:t>. </a:t>
            </a:r>
            <a:r>
              <a:rPr lang="tr-TR" dirty="0" smtClean="0">
                <a:solidFill>
                  <a:schemeClr val="tx1"/>
                </a:solidFill>
              </a:rPr>
              <a:t>Eğer </a:t>
            </a:r>
            <a:r>
              <a:rPr lang="tr-TR" dirty="0">
                <a:solidFill>
                  <a:schemeClr val="tx1"/>
                </a:solidFill>
              </a:rPr>
              <a:t>bir puan </a:t>
            </a:r>
            <a:r>
              <a:rPr lang="tr-TR" dirty="0" smtClean="0">
                <a:solidFill>
                  <a:schemeClr val="tx1"/>
                </a:solidFill>
              </a:rPr>
              <a:t>dağılımında </a:t>
            </a:r>
            <a:r>
              <a:rPr lang="tr-TR" dirty="0">
                <a:solidFill>
                  <a:schemeClr val="tx1"/>
                </a:solidFill>
              </a:rPr>
              <a:t>en </a:t>
            </a:r>
            <a:r>
              <a:rPr lang="tr-TR" dirty="0" smtClean="0">
                <a:solidFill>
                  <a:schemeClr val="tx1"/>
                </a:solidFill>
              </a:rPr>
              <a:t>fazla alınan </a:t>
            </a:r>
            <a:r>
              <a:rPr lang="tr-TR" dirty="0">
                <a:solidFill>
                  <a:schemeClr val="tx1"/>
                </a:solidFill>
              </a:rPr>
              <a:t>puan varsa, puan </a:t>
            </a:r>
            <a:r>
              <a:rPr lang="tr-TR" dirty="0" smtClean="0">
                <a:solidFill>
                  <a:schemeClr val="tx1"/>
                </a:solidFill>
              </a:rPr>
              <a:t>dağılımının </a:t>
            </a:r>
            <a:r>
              <a:rPr lang="tr-TR" dirty="0">
                <a:solidFill>
                  <a:schemeClr val="tx1"/>
                </a:solidFill>
              </a:rPr>
              <a:t>merkezi </a:t>
            </a:r>
            <a:r>
              <a:rPr lang="tr-TR" dirty="0" smtClean="0">
                <a:solidFill>
                  <a:schemeClr val="tx1"/>
                </a:solidFill>
              </a:rPr>
              <a:t>noktası, </a:t>
            </a:r>
            <a:r>
              <a:rPr lang="tr-TR" dirty="0">
                <a:solidFill>
                  <a:schemeClr val="tx1"/>
                </a:solidFill>
              </a:rPr>
              <a:t>o puana </a:t>
            </a:r>
            <a:r>
              <a:rPr lang="tr-TR" dirty="0" smtClean="0">
                <a:solidFill>
                  <a:schemeClr val="tx1"/>
                </a:solidFill>
              </a:rPr>
              <a:t>doğru yaklaşır</a:t>
            </a:r>
            <a:r>
              <a:rPr lang="tr-TR" dirty="0">
                <a:solidFill>
                  <a:schemeClr val="tx1"/>
                </a:solidFill>
              </a:rPr>
              <a:t>. </a:t>
            </a:r>
            <a:r>
              <a:rPr lang="tr-TR" dirty="0" smtClean="0">
                <a:solidFill>
                  <a:schemeClr val="tx1"/>
                </a:solidFill>
              </a:rPr>
              <a:t>En fazla </a:t>
            </a:r>
            <a:r>
              <a:rPr lang="tr-TR" dirty="0">
                <a:solidFill>
                  <a:schemeClr val="tx1"/>
                </a:solidFill>
              </a:rPr>
              <a:t>frekansa sahip olan puan </a:t>
            </a:r>
            <a:r>
              <a:rPr lang="tr-TR" dirty="0" smtClean="0">
                <a:solidFill>
                  <a:schemeClr val="tx1"/>
                </a:solidFill>
              </a:rPr>
              <a:t>sıralı </a:t>
            </a:r>
            <a:r>
              <a:rPr lang="tr-TR" dirty="0">
                <a:solidFill>
                  <a:schemeClr val="tx1"/>
                </a:solidFill>
              </a:rPr>
              <a:t>puan </a:t>
            </a:r>
            <a:r>
              <a:rPr lang="tr-TR" dirty="0" smtClean="0">
                <a:solidFill>
                  <a:schemeClr val="tx1"/>
                </a:solidFill>
              </a:rPr>
              <a:t>dağılımında başta </a:t>
            </a:r>
            <a:r>
              <a:rPr lang="tr-TR" dirty="0">
                <a:solidFill>
                  <a:schemeClr val="tx1"/>
                </a:solidFill>
              </a:rPr>
              <a:t>ya da sonlarda </a:t>
            </a:r>
            <a:r>
              <a:rPr lang="tr-TR" dirty="0" smtClean="0">
                <a:solidFill>
                  <a:schemeClr val="tx1"/>
                </a:solidFill>
              </a:rPr>
              <a:t>yer alırsa </a:t>
            </a:r>
            <a:r>
              <a:rPr lang="tr-TR" dirty="0">
                <a:solidFill>
                  <a:schemeClr val="tx1"/>
                </a:solidFill>
              </a:rPr>
              <a:t>tepe </a:t>
            </a:r>
            <a:r>
              <a:rPr lang="tr-TR" dirty="0" smtClean="0">
                <a:solidFill>
                  <a:schemeClr val="tx1"/>
                </a:solidFill>
              </a:rPr>
              <a:t>değer</a:t>
            </a:r>
            <a:r>
              <a:rPr lang="tr-TR" dirty="0">
                <a:solidFill>
                  <a:schemeClr val="tx1"/>
                </a:solidFill>
              </a:rPr>
              <a:t>, çok iyi bir merkezi </a:t>
            </a:r>
            <a:r>
              <a:rPr lang="tr-TR" dirty="0" smtClean="0">
                <a:solidFill>
                  <a:schemeClr val="tx1"/>
                </a:solidFill>
              </a:rPr>
              <a:t>dağılım </a:t>
            </a:r>
            <a:r>
              <a:rPr lang="tr-TR" dirty="0">
                <a:solidFill>
                  <a:schemeClr val="tx1"/>
                </a:solidFill>
              </a:rPr>
              <a:t>ölçüsü olma </a:t>
            </a:r>
            <a:r>
              <a:rPr lang="tr-TR" dirty="0" smtClean="0">
                <a:solidFill>
                  <a:schemeClr val="tx1"/>
                </a:solidFill>
              </a:rPr>
              <a:t>özelliğini </a:t>
            </a:r>
            <a:r>
              <a:rPr lang="tr-TR" dirty="0">
                <a:solidFill>
                  <a:schemeClr val="tx1"/>
                </a:solidFill>
              </a:rPr>
              <a:t>kaybeder.</a:t>
            </a:r>
          </a:p>
        </p:txBody>
      </p:sp>
    </p:spTree>
    <p:extLst>
      <p:ext uri="{BB962C8B-B14F-4D97-AF65-F5344CB8AC3E}">
        <p14:creationId xmlns:p14="http://schemas.microsoft.com/office/powerpoint/2010/main" val="571229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Mod</a:t>
            </a:r>
            <a:r>
              <a:rPr lang="tr-TR" dirty="0" smtClean="0"/>
              <a:t> kaçtır?</a:t>
            </a:r>
            <a:endParaRPr lang="tr-TR" dirty="0"/>
          </a:p>
        </p:txBody>
      </p:sp>
      <p:sp>
        <p:nvSpPr>
          <p:cNvPr id="3" name="Dikdörtgen 2"/>
          <p:cNvSpPr/>
          <p:nvPr/>
        </p:nvSpPr>
        <p:spPr>
          <a:xfrm>
            <a:off x="1517900" y="4039820"/>
            <a:ext cx="2748690" cy="3054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5195" y="2512770"/>
            <a:ext cx="5929313" cy="2893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3853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1291130"/>
            <a:ext cx="8229600" cy="584623"/>
          </a:xfrm>
        </p:spPr>
        <p:txBody>
          <a:bodyPr/>
          <a:lstStyle/>
          <a:p>
            <a:pPr defTabSz="685800">
              <a:lnSpc>
                <a:spcPct val="95000"/>
              </a:lnSpc>
              <a:spcBef>
                <a:spcPts val="0"/>
              </a:spcBef>
            </a:pPr>
            <a:r>
              <a:rPr lang="tr-TR" sz="2250" b="1" dirty="0">
                <a:latin typeface="Calibri"/>
              </a:rPr>
              <a:t>Medyan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598756" y="2360065"/>
            <a:ext cx="7946488" cy="299008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pt-BR" b="1" i="1" dirty="0"/>
              <a:t>2) Ortanca (medyan): </a:t>
            </a:r>
            <a:r>
              <a:rPr lang="pt-BR" dirty="0"/>
              <a:t>Kelime </a:t>
            </a:r>
            <a:r>
              <a:rPr lang="pt-BR" dirty="0" smtClean="0"/>
              <a:t>anlam</a:t>
            </a:r>
            <a:r>
              <a:rPr lang="tr-TR" dirty="0" smtClean="0"/>
              <a:t>ı</a:t>
            </a:r>
            <a:r>
              <a:rPr lang="pt-BR" dirty="0" smtClean="0"/>
              <a:t>na bak</a:t>
            </a:r>
            <a:r>
              <a:rPr lang="tr-TR" dirty="0" smtClean="0"/>
              <a:t>ı</a:t>
            </a:r>
            <a:r>
              <a:rPr lang="pt-BR" dirty="0" smtClean="0"/>
              <a:t>ld</a:t>
            </a:r>
            <a:r>
              <a:rPr lang="tr-TR" dirty="0" smtClean="0"/>
              <a:t>ığıl</a:t>
            </a:r>
            <a:r>
              <a:rPr lang="pt-BR" dirty="0" smtClean="0"/>
              <a:t>nda </a:t>
            </a:r>
            <a:r>
              <a:rPr lang="pt-BR" dirty="0"/>
              <a:t>ortanca </a:t>
            </a:r>
            <a:r>
              <a:rPr lang="pt-BR" dirty="0" smtClean="0"/>
              <a:t>s</a:t>
            </a:r>
            <a:r>
              <a:rPr lang="tr-TR" dirty="0" smtClean="0"/>
              <a:t>ı</a:t>
            </a:r>
            <a:r>
              <a:rPr lang="pt-BR" dirty="0" smtClean="0"/>
              <a:t>ral</a:t>
            </a:r>
            <a:r>
              <a:rPr lang="tr-TR" dirty="0"/>
              <a:t>ı</a:t>
            </a:r>
            <a:r>
              <a:rPr lang="pt-BR" dirty="0" smtClean="0"/>
              <a:t> verilerde</a:t>
            </a:r>
            <a:r>
              <a:rPr lang="tr-TR" dirty="0" smtClean="0"/>
              <a:t> ortaya (%50’inci sıraya) gelen puandır. Puanlar büyüklük sırasına dizildiğinde puan dağılımını </a:t>
            </a:r>
            <a:r>
              <a:rPr lang="tr-TR" dirty="0"/>
              <a:t>iki </a:t>
            </a:r>
            <a:r>
              <a:rPr lang="tr-TR" dirty="0" smtClean="0"/>
              <a:t>eşit </a:t>
            </a:r>
            <a:r>
              <a:rPr lang="tr-TR" dirty="0"/>
              <a:t>parçaya </a:t>
            </a:r>
            <a:r>
              <a:rPr lang="tr-TR" dirty="0" smtClean="0"/>
              <a:t>ayıran </a:t>
            </a:r>
            <a:r>
              <a:rPr lang="tr-TR" dirty="0"/>
              <a:t>puan, </a:t>
            </a:r>
            <a:r>
              <a:rPr lang="tr-TR" dirty="0" smtClean="0"/>
              <a:t>dağılımın ağırlık </a:t>
            </a:r>
            <a:r>
              <a:rPr lang="tr-TR" dirty="0"/>
              <a:t>merkezini tepe </a:t>
            </a:r>
            <a:r>
              <a:rPr lang="tr-TR" dirty="0" smtClean="0"/>
              <a:t>değere</a:t>
            </a:r>
            <a:r>
              <a:rPr lang="tr-TR" dirty="0"/>
              <a:t> </a:t>
            </a:r>
            <a:r>
              <a:rPr lang="tr-TR" dirty="0" smtClean="0"/>
              <a:t>göre </a:t>
            </a:r>
            <a:r>
              <a:rPr lang="tr-TR" dirty="0"/>
              <a:t>daha iyi göstermektedir. Özellikle </a:t>
            </a:r>
            <a:r>
              <a:rPr lang="tr-TR" dirty="0" smtClean="0"/>
              <a:t>sıral</a:t>
            </a:r>
            <a:r>
              <a:rPr lang="tr-TR" dirty="0"/>
              <a:t>ı</a:t>
            </a:r>
            <a:r>
              <a:rPr lang="tr-TR" dirty="0" smtClean="0"/>
              <a:t> </a:t>
            </a:r>
            <a:r>
              <a:rPr lang="tr-TR" dirty="0"/>
              <a:t>verilerde ortada yer almayan bir </a:t>
            </a:r>
            <a:r>
              <a:rPr lang="tr-TR" dirty="0" smtClean="0"/>
              <a:t>tepe değer</a:t>
            </a:r>
            <a:r>
              <a:rPr lang="tr-TR" dirty="0"/>
              <a:t>, </a:t>
            </a:r>
            <a:r>
              <a:rPr lang="tr-TR" dirty="0" smtClean="0"/>
              <a:t>ağırlık </a:t>
            </a:r>
            <a:r>
              <a:rPr lang="tr-TR" dirty="0"/>
              <a:t>merkezini belirtmede çok </a:t>
            </a:r>
            <a:r>
              <a:rPr lang="tr-TR" dirty="0" smtClean="0"/>
              <a:t>yanıltıc</a:t>
            </a:r>
            <a:r>
              <a:rPr lang="tr-TR" dirty="0"/>
              <a:t>ı</a:t>
            </a:r>
            <a:r>
              <a:rPr lang="tr-TR" dirty="0" smtClean="0"/>
              <a:t> </a:t>
            </a:r>
            <a:r>
              <a:rPr lang="tr-TR" dirty="0"/>
              <a:t>olur.</a:t>
            </a:r>
            <a:endParaRPr lang="tr-TR" sz="1650" dirty="0">
              <a:solidFill>
                <a:srgbClr val="3C4743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96975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defTabSz="685800">
              <a:lnSpc>
                <a:spcPct val="95000"/>
              </a:lnSpc>
              <a:spcBef>
                <a:spcPts val="0"/>
              </a:spcBef>
            </a:pPr>
            <a:r>
              <a:rPr lang="tr-TR" sz="2250" dirty="0">
                <a:latin typeface="Calibri"/>
              </a:rPr>
              <a:t>ÖRNEK</a:t>
            </a:r>
          </a:p>
        </p:txBody>
      </p:sp>
      <p:sp>
        <p:nvSpPr>
          <p:cNvPr id="4" name="Metin kutusu 3"/>
          <p:cNvSpPr txBox="1"/>
          <p:nvPr/>
        </p:nvSpPr>
        <p:spPr>
          <a:xfrm>
            <a:off x="1212490" y="3123590"/>
            <a:ext cx="6339254" cy="6924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sz="1950" i="1" dirty="0"/>
              <a:t>Puanları </a:t>
            </a:r>
            <a:r>
              <a:rPr lang="es-ES" sz="1950" i="1" dirty="0"/>
              <a:t>3, 4, 7, 8, 11, 13, 14 ve 17</a:t>
            </a:r>
            <a:r>
              <a:rPr lang="tr-TR" sz="1950" i="1" dirty="0"/>
              <a:t> bir dağılımda ortanca değeri kaçtır?</a:t>
            </a:r>
            <a:endParaRPr lang="tr-TR" sz="1950" dirty="0"/>
          </a:p>
        </p:txBody>
      </p:sp>
    </p:spTree>
    <p:extLst>
      <p:ext uri="{BB962C8B-B14F-4D97-AF65-F5344CB8AC3E}">
        <p14:creationId xmlns:p14="http://schemas.microsoft.com/office/powerpoint/2010/main" val="3116511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aşlık 12"/>
          <p:cNvSpPr>
            <a:spLocks noGrp="1"/>
          </p:cNvSpPr>
          <p:nvPr>
            <p:ph type="title"/>
          </p:nvPr>
        </p:nvSpPr>
        <p:spPr>
          <a:xfrm>
            <a:off x="2878511" y="1351010"/>
            <a:ext cx="4948098" cy="1291079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tr-TR" b="0" i="1" dirty="0"/>
              <a:t>(8+11)/2=9,5</a:t>
            </a:r>
            <a:endParaRPr lang="tr-TR" dirty="0"/>
          </a:p>
        </p:txBody>
      </p:sp>
      <p:sp>
        <p:nvSpPr>
          <p:cNvPr id="14" name="Metin Yer Tutucusu 13"/>
          <p:cNvSpPr>
            <a:spLocks noGrp="1"/>
          </p:cNvSpPr>
          <p:nvPr>
            <p:ph type="body" idx="1"/>
          </p:nvPr>
        </p:nvSpPr>
        <p:spPr>
          <a:xfrm>
            <a:off x="754375" y="3581705"/>
            <a:ext cx="7772400" cy="1500187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tr-TR" i="1" dirty="0">
                <a:solidFill>
                  <a:schemeClr val="tx1"/>
                </a:solidFill>
              </a:rPr>
              <a:t>Puanları </a:t>
            </a:r>
            <a:r>
              <a:rPr lang="es-ES" i="1" dirty="0">
                <a:solidFill>
                  <a:schemeClr val="tx1"/>
                </a:solidFill>
              </a:rPr>
              <a:t>3, 4, 7, </a:t>
            </a:r>
            <a:r>
              <a:rPr lang="es-ES" b="1" i="1" dirty="0">
                <a:solidFill>
                  <a:schemeClr val="tx1"/>
                </a:solidFill>
              </a:rPr>
              <a:t>8, 11</a:t>
            </a:r>
            <a:r>
              <a:rPr lang="es-ES" i="1" dirty="0">
                <a:solidFill>
                  <a:schemeClr val="tx1"/>
                </a:solidFill>
              </a:rPr>
              <a:t>, 13, </a:t>
            </a:r>
            <a:r>
              <a:rPr lang="es-ES" i="1" dirty="0" smtClean="0">
                <a:solidFill>
                  <a:schemeClr val="tx1"/>
                </a:solidFill>
              </a:rPr>
              <a:t>14</a:t>
            </a:r>
            <a:r>
              <a:rPr lang="tr-TR" i="1" dirty="0" smtClean="0">
                <a:solidFill>
                  <a:schemeClr val="tx1"/>
                </a:solidFill>
              </a:rPr>
              <a:t>,</a:t>
            </a:r>
            <a:r>
              <a:rPr lang="es-ES" i="1" dirty="0" smtClean="0">
                <a:solidFill>
                  <a:schemeClr val="tx1"/>
                </a:solidFill>
              </a:rPr>
              <a:t> </a:t>
            </a:r>
            <a:r>
              <a:rPr lang="es-ES" i="1" dirty="0">
                <a:solidFill>
                  <a:schemeClr val="tx1"/>
                </a:solidFill>
              </a:rPr>
              <a:t>17</a:t>
            </a:r>
            <a:r>
              <a:rPr lang="tr-TR" i="1" dirty="0">
                <a:solidFill>
                  <a:schemeClr val="tx1"/>
                </a:solidFill>
              </a:rPr>
              <a:t> bir dağılımda ortanca değeri kaçtır?</a:t>
            </a:r>
            <a:endParaRPr lang="tr-TR" dirty="0">
              <a:solidFill>
                <a:schemeClr val="tx1"/>
              </a:solidFill>
            </a:endParaRPr>
          </a:p>
          <a:p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460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965" y="2532759"/>
            <a:ext cx="2067022" cy="2573531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4950" y="2532759"/>
            <a:ext cx="5838431" cy="2628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629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1448</TotalTime>
  <Words>889</Words>
  <Application>Microsoft Office PowerPoint</Application>
  <PresentationFormat>Ekran Gösterisi (4:3)</PresentationFormat>
  <Paragraphs>74</Paragraphs>
  <Slides>33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33</vt:i4>
      </vt:variant>
    </vt:vector>
  </HeadingPairs>
  <TitlesOfParts>
    <vt:vector size="34" baseType="lpstr">
      <vt:lpstr>Ofis Teması</vt:lpstr>
      <vt:lpstr>ÖLÇME-DEĞERLENDİRME 8. SINIF</vt:lpstr>
      <vt:lpstr>TEMEL İSTATİSTİK TEKNİKLERİ</vt:lpstr>
      <vt:lpstr>MERKEZİ  YIĞILMA ÖLÇÜLERİ</vt:lpstr>
      <vt:lpstr>MOD</vt:lpstr>
      <vt:lpstr>Mod kaçtır?</vt:lpstr>
      <vt:lpstr>Medyan</vt:lpstr>
      <vt:lpstr>ÖRNEK</vt:lpstr>
      <vt:lpstr>(8+11)/2=9,5</vt:lpstr>
      <vt:lpstr>PowerPoint Sunusu</vt:lpstr>
      <vt:lpstr>Aritmetik Ortalama</vt:lpstr>
      <vt:lpstr>ÖRNEK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Çarpık dağılımlar</vt:lpstr>
      <vt:lpstr>MERKEZİ DAĞILMA ÖLÇÜLERİ</vt:lpstr>
      <vt:lpstr>MERKEZİ DAĞILMA ÖLÇÜLERİ</vt:lpstr>
      <vt:lpstr>ÖRNEK TABLO</vt:lpstr>
      <vt:lpstr>MERKEZİ DAĞILMA ÖLÇÜLERİ</vt:lpstr>
      <vt:lpstr>ÖRNEK</vt:lpstr>
      <vt:lpstr>PowerPoint Sunusu</vt:lpstr>
      <vt:lpstr>STANDART PUANLAR</vt:lpstr>
      <vt:lpstr>STANDART PUANLAR</vt:lpstr>
      <vt:lpstr>ÖRNEK</vt:lpstr>
      <vt:lpstr>PowerPoint Sunusu</vt:lpstr>
      <vt:lpstr>PowerPoint Sunusu</vt:lpstr>
      <vt:lpstr>PowerPoint Sunusu</vt:lpstr>
      <vt:lpstr>STANDART PUANLAR</vt:lpstr>
      <vt:lpstr>Farklı Dağılımlardaki Standart Puanların Karşılaştırılması</vt:lpstr>
      <vt:lpstr>Farklı Dağılımlardaki Standart Puanların Karşılaştırılması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Öğretmenlik</cp:lastModifiedBy>
  <cp:revision>170</cp:revision>
  <dcterms:created xsi:type="dcterms:W3CDTF">2013-08-21T19:17:07Z</dcterms:created>
  <dcterms:modified xsi:type="dcterms:W3CDTF">2017-11-29T06:39:27Z</dcterms:modified>
</cp:coreProperties>
</file>