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8"/>
  </p:notesMasterIdLst>
  <p:sldIdLst>
    <p:sldId id="271" r:id="rId2"/>
    <p:sldId id="284" r:id="rId3"/>
    <p:sldId id="283" r:id="rId4"/>
    <p:sldId id="259" r:id="rId5"/>
    <p:sldId id="270" r:id="rId6"/>
    <p:sldId id="28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4B61F-480F-4441-83F3-ED7BD0F935D5}" type="datetimeFigureOut">
              <a:rPr lang="tr-TR" smtClean="0"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3D337-C4D4-4307-AB7A-29010EF14C9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EE6-BA92-4697-8939-B60B216463A0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C000"/>
                </a:solidFill>
                <a:effectLst/>
                <a:latin typeface="Calibri" pitchFamily="34" charset="0"/>
              </a:rPr>
              <a:t>2. Hafta: </a:t>
            </a:r>
            <a:r>
              <a:rPr lang="tr-TR" sz="3200" b="1" dirty="0" err="1" smtClean="0">
                <a:solidFill>
                  <a:srgbClr val="FFC000"/>
                </a:solidFill>
                <a:latin typeface="Calibri" pitchFamily="34" charset="0"/>
              </a:rPr>
              <a:t>Biyomimikrinin</a:t>
            </a:r>
            <a:r>
              <a:rPr lang="tr-TR" sz="3200" b="1" dirty="0" smtClean="0">
                <a:solidFill>
                  <a:srgbClr val="FFC000"/>
                </a:solidFill>
                <a:latin typeface="Calibri" pitchFamily="34" charset="0"/>
              </a:rPr>
              <a:t> Temel Bileşenleri</a:t>
            </a:r>
            <a:r>
              <a:rPr lang="tr-TR" sz="3200" dirty="0" smtClean="0">
                <a:solidFill>
                  <a:srgbClr val="FFC000"/>
                </a:solidFill>
              </a:rPr>
              <a:t/>
            </a:r>
            <a:br>
              <a:rPr lang="tr-TR" sz="3200" dirty="0" smtClean="0">
                <a:solidFill>
                  <a:srgbClr val="FFC000"/>
                </a:solidFill>
              </a:rPr>
            </a:br>
            <a:endParaRPr lang="tr-TR" sz="3200" b="1" dirty="0">
              <a:solidFill>
                <a:srgbClr val="FFC000"/>
              </a:solidFill>
              <a:effectLst/>
            </a:endParaRPr>
          </a:p>
        </p:txBody>
      </p:sp>
      <p:pic>
        <p:nvPicPr>
          <p:cNvPr id="5" name="Picture 2" descr="C:\Users\ARZU\Desktop\3 seed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780381"/>
            <a:ext cx="4059238" cy="4059238"/>
          </a:xfrm>
          <a:prstGeom prst="rect">
            <a:avLst/>
          </a:prstGeom>
          <a:noFill/>
        </p:spPr>
      </p:pic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tr-TR" b="1" dirty="0" smtClean="0">
                <a:solidFill>
                  <a:srgbClr val="FFC000"/>
                </a:solidFill>
              </a:rPr>
              <a:t>Dr . Arzu GÜRSOY ERGEN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609600"/>
          </a:xfrm>
        </p:spPr>
        <p:txBody>
          <a:bodyPr>
            <a:normAutofit/>
          </a:bodyPr>
          <a:lstStyle/>
          <a:p>
            <a:r>
              <a:rPr lang="tr-TR" sz="3200" b="1" dirty="0" err="1" smtClean="0"/>
              <a:t>Biyomimikri</a:t>
            </a:r>
            <a:r>
              <a:rPr lang="tr-TR" sz="3200" b="1" dirty="0" smtClean="0"/>
              <a:t> nedir?</a:t>
            </a:r>
            <a:endParaRPr lang="tr-TR" sz="3200" b="1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352800"/>
          </a:xfrm>
        </p:spPr>
        <p:txBody>
          <a:bodyPr>
            <a:normAutofit fontScale="92500"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+mj-lt"/>
                <a:cs typeface="Verdana"/>
              </a:rPr>
              <a:t>Bi</a:t>
            </a:r>
            <a:r>
              <a:rPr lang="tr-TR" sz="2400" b="1" dirty="0" smtClean="0">
                <a:solidFill>
                  <a:srgbClr val="000000"/>
                </a:solidFill>
                <a:latin typeface="+mj-lt"/>
                <a:cs typeface="Verdana"/>
              </a:rPr>
              <a:t>y</a:t>
            </a:r>
            <a:r>
              <a:rPr lang="en-US" sz="2400" b="1" dirty="0" smtClean="0">
                <a:solidFill>
                  <a:srgbClr val="000000"/>
                </a:solidFill>
                <a:latin typeface="+mj-lt"/>
                <a:cs typeface="Verdana"/>
              </a:rPr>
              <a:t>o= </a:t>
            </a:r>
            <a:r>
              <a:rPr lang="tr-TR" sz="2400" dirty="0" smtClean="0">
                <a:solidFill>
                  <a:srgbClr val="000000"/>
                </a:solidFill>
                <a:latin typeface="+mj-lt"/>
                <a:cs typeface="Verdana"/>
              </a:rPr>
              <a:t>Yaşam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cs typeface="Verdana"/>
              </a:rPr>
              <a:t>, </a:t>
            </a:r>
            <a:r>
              <a:rPr lang="tr-TR" sz="2400" dirty="0" smtClean="0">
                <a:solidFill>
                  <a:srgbClr val="000000"/>
                </a:solidFill>
                <a:latin typeface="+mj-lt"/>
                <a:cs typeface="Verdana"/>
              </a:rPr>
              <a:t>hayat, canlılar</a:t>
            </a:r>
            <a:endParaRPr lang="en-US" sz="2400" dirty="0" smtClean="0">
              <a:solidFill>
                <a:srgbClr val="000000"/>
              </a:solidFill>
              <a:latin typeface="+mj-lt"/>
              <a:cs typeface="Verdana"/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+mj-lt"/>
                <a:cs typeface="Verdana"/>
              </a:rPr>
              <a:t>Mimi</a:t>
            </a:r>
            <a:r>
              <a:rPr lang="tr-TR" sz="2400" b="1" dirty="0" err="1" smtClean="0">
                <a:solidFill>
                  <a:srgbClr val="000000"/>
                </a:solidFill>
                <a:latin typeface="+mj-lt"/>
                <a:cs typeface="Verdana"/>
              </a:rPr>
              <a:t>kri</a:t>
            </a:r>
            <a:r>
              <a:rPr lang="en-US" sz="2400" b="1" dirty="0" smtClean="0">
                <a:solidFill>
                  <a:srgbClr val="000000"/>
                </a:solidFill>
                <a:latin typeface="+mj-lt"/>
                <a:cs typeface="Verdana"/>
              </a:rPr>
              <a:t>= </a:t>
            </a:r>
            <a:r>
              <a:rPr lang="tr-TR" sz="2400" dirty="0" smtClean="0">
                <a:solidFill>
                  <a:srgbClr val="000000"/>
                </a:solidFill>
                <a:latin typeface="+mj-lt"/>
                <a:cs typeface="Verdana"/>
              </a:rPr>
              <a:t>Kopyalama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cs typeface="Verdana"/>
              </a:rPr>
              <a:t>, </a:t>
            </a:r>
            <a:r>
              <a:rPr lang="tr-TR" sz="2400" dirty="0" smtClean="0">
                <a:solidFill>
                  <a:srgbClr val="000000"/>
                </a:solidFill>
                <a:latin typeface="+mj-lt"/>
                <a:cs typeface="Verdana"/>
              </a:rPr>
              <a:t>benzetme, taklit etme</a:t>
            </a:r>
          </a:p>
          <a:p>
            <a:endParaRPr lang="tr-TR" sz="2400" spc="-105" dirty="0" smtClean="0">
              <a:solidFill>
                <a:srgbClr val="231F20"/>
              </a:solidFill>
              <a:latin typeface="+mj-lt"/>
              <a:cs typeface="Arial Black"/>
            </a:endParaRPr>
          </a:p>
          <a:p>
            <a:r>
              <a:rPr lang="tr-TR" sz="2400" dirty="0" err="1" smtClean="0">
                <a:latin typeface="+mj-lt"/>
              </a:rPr>
              <a:t>Biyomimikri</a:t>
            </a:r>
            <a:r>
              <a:rPr lang="tr-TR" sz="2400" dirty="0" smtClean="0">
                <a:latin typeface="+mj-lt"/>
              </a:rPr>
              <a:t>, “</a:t>
            </a:r>
            <a:r>
              <a:rPr lang="tr-TR" sz="2400" b="1" dirty="0" smtClean="0">
                <a:latin typeface="+mj-lt"/>
              </a:rPr>
              <a:t>tasarım yaparken ve yenilikçi teknolojiler geliştirirken doğadan ilham almak</a:t>
            </a:r>
            <a:r>
              <a:rPr lang="tr-TR" sz="2400" dirty="0" smtClean="0">
                <a:latin typeface="+mj-lt"/>
              </a:rPr>
              <a:t>” olarak tanımlanabilir.</a:t>
            </a:r>
          </a:p>
          <a:p>
            <a:r>
              <a:rPr lang="tr-TR" sz="2400" dirty="0" smtClean="0">
                <a:latin typeface="+mj-lt"/>
              </a:rPr>
              <a:t>Daha geniş bir perspektiften ele alındığında </a:t>
            </a:r>
            <a:r>
              <a:rPr lang="tr-TR" sz="2400" b="1" dirty="0" smtClean="0">
                <a:latin typeface="+mj-lt"/>
              </a:rPr>
              <a:t>“çeşitli problemlere çözüm üretmek için doğayı taklit etmek”</a:t>
            </a:r>
            <a:r>
              <a:rPr lang="tr-TR" sz="2400" dirty="0" smtClean="0">
                <a:latin typeface="+mj-lt"/>
              </a:rPr>
              <a:t> şeklinde de açıklanabilir.</a:t>
            </a:r>
            <a:endParaRPr lang="en-US" sz="2400" dirty="0">
              <a:solidFill>
                <a:srgbClr val="000000"/>
              </a:solidFill>
              <a:latin typeface="+mj-lt"/>
              <a:cs typeface="Verdana"/>
            </a:endParaRPr>
          </a:p>
        </p:txBody>
      </p:sp>
      <p:pic>
        <p:nvPicPr>
          <p:cNvPr id="1026" name="Picture 2" descr="C:\Users\ARZU\Desktop\bi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066800"/>
            <a:ext cx="7067550" cy="18412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539552" y="404664"/>
            <a:ext cx="7643192" cy="750912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C000"/>
                </a:solidFill>
                <a:latin typeface="Calibri" pitchFamily="34" charset="0"/>
              </a:rPr>
              <a:t>BİOMİMİKRİ ÖRNEKLERİ??</a:t>
            </a:r>
            <a:endParaRPr lang="tr-TR" sz="3200" b="1" dirty="0">
              <a:solidFill>
                <a:srgbClr val="FFC000"/>
              </a:solidFill>
              <a:latin typeface="Calibri" pitchFamily="34" charset="0"/>
            </a:endParaRPr>
          </a:p>
        </p:txBody>
      </p:sp>
      <p:pic>
        <p:nvPicPr>
          <p:cNvPr id="1026" name="Picture 2" descr="C:\Users\ARZU\Desktop\Adsız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268760"/>
            <a:ext cx="6600825" cy="4810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57200" y="2204864"/>
            <a:ext cx="8305800" cy="1210068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solidFill>
                  <a:schemeClr val="tx1"/>
                </a:solidFill>
                <a:effectLst/>
              </a:rPr>
              <a:t/>
            </a:r>
            <a:br>
              <a:rPr lang="tr-TR" sz="3600" dirty="0" smtClean="0">
                <a:solidFill>
                  <a:schemeClr val="tx1"/>
                </a:solidFill>
                <a:effectLst/>
              </a:rPr>
            </a:br>
            <a:r>
              <a:rPr lang="tr-TR" sz="32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BENZETMEK   	 BAĞLANTI KURMAK	   </a:t>
            </a:r>
            <a:r>
              <a:rPr lang="en-AU" sz="32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ET</a:t>
            </a:r>
            <a:r>
              <a:rPr lang="tr-TR" sz="32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İK</a:t>
            </a:r>
            <a:endParaRPr lang="tr-TR" sz="3200" dirty="0">
              <a:latin typeface="Calibri" pitchFamily="34" charset="0"/>
            </a:endParaRPr>
          </a:p>
        </p:txBody>
      </p:sp>
      <p:sp>
        <p:nvSpPr>
          <p:cNvPr id="4" name="3 Sağ Ok"/>
          <p:cNvSpPr/>
          <p:nvPr/>
        </p:nvSpPr>
        <p:spPr>
          <a:xfrm>
            <a:off x="2699792" y="2852936"/>
            <a:ext cx="576064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5" name="4 Sağ Ok"/>
          <p:cNvSpPr/>
          <p:nvPr/>
        </p:nvSpPr>
        <p:spPr>
          <a:xfrm>
            <a:off x="6516216" y="2852936"/>
            <a:ext cx="618368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755576" y="1196752"/>
            <a:ext cx="58322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 err="1" smtClean="0">
                <a:solidFill>
                  <a:srgbClr val="FFC000"/>
                </a:solidFill>
                <a:latin typeface="Calibri" pitchFamily="34" charset="0"/>
              </a:rPr>
              <a:t>Biyomimikrinin</a:t>
            </a:r>
            <a:r>
              <a:rPr lang="tr-TR" sz="3200" b="1" dirty="0" smtClean="0">
                <a:solidFill>
                  <a:srgbClr val="FFC000"/>
                </a:solidFill>
                <a:latin typeface="Calibri" pitchFamily="34" charset="0"/>
              </a:rPr>
              <a:t> Temel Bileşenleri</a:t>
            </a:r>
            <a:endParaRPr lang="tr-TR" dirty="0">
              <a:solidFill>
                <a:srgbClr val="FFC000"/>
              </a:solidFill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1475656" y="4365105"/>
            <a:ext cx="5220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Doğanın derinliklerine bakın ve sonra her şeyi daha iyi anlayacaksınız.</a:t>
            </a:r>
            <a:endParaRPr lang="tr-TR" dirty="0" smtClean="0"/>
          </a:p>
          <a:p>
            <a:r>
              <a:rPr lang="tr-TR" i="1" dirty="0" smtClean="0"/>
              <a:t>                                                                                                                -</a:t>
            </a:r>
            <a:r>
              <a:rPr lang="tr-TR" i="1" dirty="0" err="1" smtClean="0"/>
              <a:t>Albert</a:t>
            </a:r>
            <a:r>
              <a:rPr lang="tr-TR" i="1" dirty="0" smtClean="0"/>
              <a:t> Einstein 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err="1" smtClean="0">
                <a:solidFill>
                  <a:srgbClr val="FFC000"/>
                </a:solidFill>
                <a:latin typeface="Calibri" pitchFamily="34" charset="0"/>
              </a:rPr>
              <a:t>Biyomimikrinin</a:t>
            </a:r>
            <a:r>
              <a:rPr lang="tr-TR" sz="3600" b="1" dirty="0" smtClean="0">
                <a:solidFill>
                  <a:srgbClr val="FFC000"/>
                </a:solidFill>
                <a:latin typeface="Calibri" pitchFamily="34" charset="0"/>
              </a:rPr>
              <a:t> Temel Bileşenleri</a:t>
            </a:r>
            <a:endParaRPr lang="tr-TR" sz="3600" dirty="0">
              <a:solidFill>
                <a:srgbClr val="FFC000"/>
              </a:solidFill>
            </a:endParaRPr>
          </a:p>
        </p:txBody>
      </p:sp>
      <p:pic>
        <p:nvPicPr>
          <p:cNvPr id="6" name="Picture 2" descr="C:\Users\ARZU\Desktop\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780381"/>
            <a:ext cx="4059238" cy="4059238"/>
          </a:xfrm>
          <a:prstGeom prst="rect">
            <a:avLst/>
          </a:prstGeom>
          <a:noFill/>
        </p:spPr>
      </p:pic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4"/>
            <a:ext cx="40386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Doağada</a:t>
            </a:r>
            <a:r>
              <a:rPr lang="tr-TR" sz="2400" dirty="0" smtClean="0"/>
              <a:t> biçim veya işlevi taklit etmek</a:t>
            </a:r>
          </a:p>
          <a:p>
            <a:r>
              <a:rPr lang="tr-TR" sz="2400" dirty="0" smtClean="0"/>
              <a:t>Doğada süreçleri takip etmek</a:t>
            </a:r>
          </a:p>
          <a:p>
            <a:r>
              <a:rPr lang="tr-TR" sz="2400" dirty="0" smtClean="0"/>
              <a:t>Doğadaki sistemleri takip etmek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059936" cy="518728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Doğada canlı türleri mümkün olduğunca rekabetten kaçınır. </a:t>
            </a:r>
          </a:p>
          <a:p>
            <a:r>
              <a:rPr lang="tr-TR" dirty="0" smtClean="0"/>
              <a:t>Doğa işbirliğine meyillidir. Bu tercihin romantik veya etik bir tarafı yok. </a:t>
            </a:r>
          </a:p>
          <a:p>
            <a:r>
              <a:rPr lang="tr-TR" dirty="0" smtClean="0"/>
              <a:t>Gerçek sebep rekabetin enerji-yoğun bir strateji olması.</a:t>
            </a:r>
          </a:p>
          <a:p>
            <a:r>
              <a:rPr lang="tr-TR" dirty="0" smtClean="0"/>
              <a:t>İşbirliği minimum enerji gerektirir ve tüm taraflar için fayda sağlar. </a:t>
            </a:r>
          </a:p>
          <a:p>
            <a:endParaRPr lang="tr-TR" dirty="0"/>
          </a:p>
        </p:txBody>
      </p:sp>
      <p:pic>
        <p:nvPicPr>
          <p:cNvPr id="5" name="Picture 2" descr="C:\Users\ARZU\Desktop\Adsız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132856"/>
            <a:ext cx="4059238" cy="2395866"/>
          </a:xfrm>
          <a:prstGeom prst="rect">
            <a:avLst/>
          </a:prstGeom>
          <a:noFill/>
        </p:spPr>
      </p:pic>
      <p:sp>
        <p:nvSpPr>
          <p:cNvPr id="6" name="1 Başlık"/>
          <p:cNvSpPr txBox="1">
            <a:spLocks/>
          </p:cNvSpPr>
          <p:nvPr/>
        </p:nvSpPr>
        <p:spPr>
          <a:xfrm>
            <a:off x="539552" y="404664"/>
            <a:ext cx="8229600" cy="722344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-100" normalizeH="0" baseline="0" noProof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Ne Öğrendik?</a:t>
            </a:r>
            <a:endParaRPr kumimoji="0" lang="tr-TR" sz="3200" b="1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FC000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596</TotalTime>
  <Words>274</Words>
  <Application>Microsoft Office PowerPoint</Application>
  <PresentationFormat>Ekran Gösterisi (4:3)</PresentationFormat>
  <Paragraphs>26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 Black</vt:lpstr>
      <vt:lpstr>Calibri</vt:lpstr>
      <vt:lpstr>Constantia</vt:lpstr>
      <vt:lpstr>Verdana</vt:lpstr>
      <vt:lpstr>Wingdings 2</vt:lpstr>
      <vt:lpstr>Kağıt</vt:lpstr>
      <vt:lpstr>2. Hafta: Biyomimikrinin Temel Bileşenleri </vt:lpstr>
      <vt:lpstr>Biyomimikri nedir?</vt:lpstr>
      <vt:lpstr>BİOMİMİKRİ ÖRNEKLERİ??</vt:lpstr>
      <vt:lpstr> BENZETMEK     BAĞLANTI KURMAK    ETİK</vt:lpstr>
      <vt:lpstr>Biyomimikrinin Temel Bileşenleri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Elements:  EMULATE    (RE)CONNECT    ETHOS</dc:title>
  <dc:creator>ARZU</dc:creator>
  <cp:lastModifiedBy>ARZU</cp:lastModifiedBy>
  <cp:revision>67</cp:revision>
  <dcterms:created xsi:type="dcterms:W3CDTF">2020-10-16T20:54:25Z</dcterms:created>
  <dcterms:modified xsi:type="dcterms:W3CDTF">2021-10-11T13:06:01Z</dcterms:modified>
</cp:coreProperties>
</file>