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  <p:sp>
        <p:nvSpPr>
          <p:cNvPr id="2765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64801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</a:p>
          <a:p>
            <a:pPr algn="just">
              <a:buFontTx/>
              <a:buNone/>
            </a:pPr>
            <a:r>
              <a:rPr lang="tr-TR" altLang="tr-TR" b="1" smtClean="0"/>
              <a:t>   Hormones: </a:t>
            </a:r>
            <a:r>
              <a:rPr lang="tr-TR" altLang="tr-TR" smtClean="0"/>
              <a:t>are chemical agents which are secreted from endocrine and ductless glands; and affect tissue or organs to increase or decrease their effects in the body.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6553200" cy="5183187"/>
          </a:xfrm>
        </p:spPr>
        <p:txBody>
          <a:bodyPr/>
          <a:lstStyle/>
          <a:p>
            <a:pPr algn="just"/>
            <a:r>
              <a:rPr lang="tr-TR" altLang="tr-TR" sz="2000" smtClean="0"/>
              <a:t>The progressive secretion of </a:t>
            </a:r>
            <a:r>
              <a:rPr lang="tr-TR" altLang="tr-TR" sz="2000" b="1" smtClean="0"/>
              <a:t>FSH,</a:t>
            </a:r>
            <a:r>
              <a:rPr lang="tr-TR" altLang="tr-TR" sz="2000" smtClean="0"/>
              <a:t> causes the </a:t>
            </a:r>
            <a:r>
              <a:rPr lang="tr-TR" altLang="tr-TR" sz="2000" b="1" smtClean="0"/>
              <a:t>estrogen </a:t>
            </a:r>
            <a:r>
              <a:rPr lang="tr-TR" altLang="tr-TR" sz="2000" smtClean="0"/>
              <a:t>secreted by </a:t>
            </a:r>
            <a:r>
              <a:rPr lang="tr-TR" altLang="tr-TR" sz="2000" b="1" smtClean="0"/>
              <a:t>theka interna </a:t>
            </a:r>
            <a:r>
              <a:rPr lang="tr-TR" altLang="tr-TR" sz="2000" smtClean="0"/>
              <a:t>and </a:t>
            </a:r>
            <a:r>
              <a:rPr lang="tr-TR" altLang="tr-TR" sz="2000" b="1" smtClean="0"/>
              <a:t>membrana granulosa </a:t>
            </a:r>
            <a:r>
              <a:rPr lang="tr-TR" altLang="tr-TR" sz="2000" smtClean="0"/>
              <a:t>of follicles to increase progressively.</a:t>
            </a:r>
          </a:p>
          <a:p>
            <a:pPr algn="just"/>
            <a:r>
              <a:rPr lang="tr-TR" altLang="tr-TR" sz="2000" smtClean="0"/>
              <a:t>When the </a:t>
            </a:r>
            <a:r>
              <a:rPr lang="tr-TR" altLang="tr-TR" sz="2000" b="1" smtClean="0"/>
              <a:t>estrogen </a:t>
            </a:r>
            <a:r>
              <a:rPr lang="tr-TR" altLang="tr-TR" sz="2000" smtClean="0"/>
              <a:t>hormone reaches a specific level in blood, it causes a positive feedback on </a:t>
            </a:r>
            <a:r>
              <a:rPr lang="tr-TR" altLang="tr-TR" sz="2000" b="1" smtClean="0"/>
              <a:t>adenohypophysis, </a:t>
            </a:r>
            <a:r>
              <a:rPr lang="tr-TR" altLang="tr-TR" sz="2000" smtClean="0"/>
              <a:t>while causing a negative feedback on </a:t>
            </a:r>
            <a:r>
              <a:rPr lang="tr-TR" altLang="tr-TR" sz="2000" b="1" smtClean="0"/>
              <a:t>hypothalamus.</a:t>
            </a:r>
            <a:endParaRPr lang="tr-TR" altLang="tr-TR" sz="2000" smtClean="0"/>
          </a:p>
          <a:p>
            <a:pPr algn="just"/>
            <a:r>
              <a:rPr lang="tr-TR" altLang="tr-TR" sz="2000" smtClean="0"/>
              <a:t>While stimulating </a:t>
            </a:r>
            <a:r>
              <a:rPr lang="tr-TR" altLang="tr-TR" sz="2000" b="1" smtClean="0"/>
              <a:t>LH </a:t>
            </a:r>
            <a:r>
              <a:rPr lang="tr-TR" altLang="tr-TR" sz="2000" smtClean="0"/>
              <a:t>hormone secretion from the gonadotropic complex, it also prevents </a:t>
            </a:r>
            <a:r>
              <a:rPr lang="tr-TR" altLang="tr-TR" sz="2000" b="1" smtClean="0"/>
              <a:t>FSH-RH </a:t>
            </a:r>
            <a:r>
              <a:rPr lang="tr-TR" altLang="tr-TR" sz="2000" smtClean="0"/>
              <a:t>secretion from hypothalamus. Thus as FSH secretion decreases; the LH which is secreted in increasing proportions in the gonadotropic complex affects the </a:t>
            </a:r>
            <a:r>
              <a:rPr lang="tr-TR" altLang="tr-TR" sz="2000" b="1" smtClean="0"/>
              <a:t>Graaf folicle </a:t>
            </a:r>
            <a:r>
              <a:rPr lang="tr-TR" altLang="tr-TR" sz="2000" smtClean="0"/>
              <a:t>and causes </a:t>
            </a:r>
            <a:r>
              <a:rPr lang="tr-TR" altLang="tr-TR" sz="2000" b="1" smtClean="0"/>
              <a:t>ovulation </a:t>
            </a:r>
            <a:r>
              <a:rPr lang="tr-TR" altLang="tr-TR" sz="2000" smtClean="0"/>
              <a:t>to occur.</a:t>
            </a:r>
          </a:p>
          <a:p>
            <a:pPr algn="just"/>
            <a:endParaRPr lang="tr-TR" altLang="tr-TR" sz="2000" smtClean="0"/>
          </a:p>
        </p:txBody>
      </p:sp>
      <p:sp>
        <p:nvSpPr>
          <p:cNvPr id="3789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Mechanism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6551613" cy="5111750"/>
          </a:xfrm>
        </p:spPr>
        <p:txBody>
          <a:bodyPr/>
          <a:lstStyle/>
          <a:p>
            <a:pPr algn="just"/>
            <a:r>
              <a:rPr lang="tr-TR" altLang="tr-TR" sz="2000" smtClean="0"/>
              <a:t>In the concavity formed after the Graaf folicle eruption, a synergy of </a:t>
            </a:r>
            <a:r>
              <a:rPr lang="tr-TR" altLang="tr-TR" sz="2000" b="1" smtClean="0"/>
              <a:t>LH </a:t>
            </a:r>
            <a:r>
              <a:rPr lang="tr-TR" altLang="tr-TR" sz="2000" smtClean="0"/>
              <a:t>and </a:t>
            </a:r>
            <a:r>
              <a:rPr lang="tr-TR" altLang="tr-TR" sz="2000" b="1" smtClean="0"/>
              <a:t>LTH (prolactin) </a:t>
            </a:r>
            <a:r>
              <a:rPr lang="tr-TR" altLang="tr-TR" sz="2000" smtClean="0"/>
              <a:t>occurs causing </a:t>
            </a:r>
            <a:r>
              <a:rPr lang="tr-TR" altLang="tr-TR" sz="2000" b="1" smtClean="0"/>
              <a:t>corpus luteum periodicum</a:t>
            </a:r>
            <a:r>
              <a:rPr lang="tr-TR" altLang="tr-TR" sz="2000" smtClean="0"/>
              <a:t> to form; this new composed structure starts to secrete </a:t>
            </a:r>
            <a:r>
              <a:rPr lang="tr-TR" altLang="tr-TR" sz="2000" b="1" smtClean="0"/>
              <a:t>progesterone.</a:t>
            </a:r>
            <a:endParaRPr lang="tr-TR" altLang="tr-TR" sz="2000" smtClean="0"/>
          </a:p>
          <a:p>
            <a:pPr algn="just"/>
            <a:r>
              <a:rPr lang="tr-TR" altLang="tr-TR" sz="2000" smtClean="0"/>
              <a:t>The secreted </a:t>
            </a:r>
            <a:r>
              <a:rPr lang="tr-TR" altLang="tr-TR" sz="2000" b="1" smtClean="0"/>
              <a:t>progesterone, </a:t>
            </a:r>
            <a:r>
              <a:rPr lang="tr-TR" altLang="tr-TR" sz="2000" smtClean="0"/>
              <a:t>causes a </a:t>
            </a:r>
            <a:r>
              <a:rPr lang="tr-TR" altLang="tr-TR" sz="2000" b="1" smtClean="0"/>
              <a:t>negative </a:t>
            </a:r>
            <a:r>
              <a:rPr lang="tr-TR" altLang="tr-TR" sz="2000" smtClean="0"/>
              <a:t>feedback on </a:t>
            </a:r>
            <a:r>
              <a:rPr lang="tr-TR" altLang="tr-TR" sz="2000" b="1" smtClean="0"/>
              <a:t>adenohypophysis </a:t>
            </a:r>
            <a:r>
              <a:rPr lang="tr-TR" altLang="tr-TR" sz="2000" smtClean="0"/>
              <a:t>while causing a </a:t>
            </a:r>
            <a:r>
              <a:rPr lang="tr-TR" altLang="tr-TR" sz="2000" b="1" smtClean="0"/>
              <a:t>positive </a:t>
            </a:r>
            <a:r>
              <a:rPr lang="tr-TR" altLang="tr-TR" sz="2000" smtClean="0"/>
              <a:t>feedback on </a:t>
            </a:r>
            <a:r>
              <a:rPr lang="tr-TR" altLang="tr-TR" sz="2000" b="1" smtClean="0"/>
              <a:t>hypothalamus</a:t>
            </a:r>
            <a:r>
              <a:rPr lang="tr-TR" altLang="tr-TR" sz="2000" smtClean="0"/>
              <a:t> and stopping FSH secretion in gonadotrapic complex, prevents new follicle formation and development.</a:t>
            </a:r>
          </a:p>
          <a:p>
            <a:pPr algn="just"/>
            <a:r>
              <a:rPr lang="tr-TR" altLang="tr-TR" sz="2000" smtClean="0"/>
              <a:t>Because of the </a:t>
            </a:r>
            <a:r>
              <a:rPr lang="tr-TR" altLang="tr-TR" sz="2000" b="1" smtClean="0"/>
              <a:t>progesterone </a:t>
            </a:r>
            <a:r>
              <a:rPr lang="tr-TR" altLang="tr-TR" sz="2000" smtClean="0"/>
              <a:t>secretion decrease resulting from the luteolysis of </a:t>
            </a:r>
            <a:r>
              <a:rPr lang="tr-TR" altLang="tr-TR" sz="2000" b="1" smtClean="0"/>
              <a:t>corpus luteum periodicum, </a:t>
            </a:r>
            <a:r>
              <a:rPr lang="tr-TR" altLang="tr-TR" sz="2000" smtClean="0"/>
              <a:t>the </a:t>
            </a:r>
            <a:r>
              <a:rPr lang="tr-TR" altLang="tr-TR" sz="2000" b="1" smtClean="0"/>
              <a:t>negative feedback </a:t>
            </a:r>
            <a:r>
              <a:rPr lang="tr-TR" altLang="tr-TR" sz="2000" smtClean="0"/>
              <a:t>on </a:t>
            </a:r>
            <a:r>
              <a:rPr lang="tr-TR" altLang="tr-TR" sz="2000" b="1" smtClean="0"/>
              <a:t>adenohypophysis </a:t>
            </a:r>
            <a:r>
              <a:rPr lang="tr-TR" altLang="tr-TR" sz="2000" smtClean="0"/>
              <a:t>will be removed; resulting in </a:t>
            </a:r>
            <a:r>
              <a:rPr lang="tr-TR" altLang="tr-TR" sz="2000" b="1" smtClean="0"/>
              <a:t>FSH </a:t>
            </a:r>
            <a:r>
              <a:rPr lang="tr-TR" altLang="tr-TR" sz="2000" smtClean="0"/>
              <a:t>secretion and increase in follicular development.</a:t>
            </a:r>
          </a:p>
        </p:txBody>
      </p:sp>
      <p:sp>
        <p:nvSpPr>
          <p:cNvPr id="3891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Mechanism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  <a:endParaRPr lang="tr-TR" altLang="tr-TR" smtClean="0"/>
          </a:p>
        </p:txBody>
      </p:sp>
      <p:sp>
        <p:nvSpPr>
          <p:cNvPr id="3993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59261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Melatonin</a:t>
            </a:r>
          </a:p>
          <a:p>
            <a:pPr algn="just"/>
            <a:r>
              <a:rPr lang="tr-TR" altLang="tr-TR" sz="2000" smtClean="0"/>
              <a:t>Melatonin is a hormone secreted by the </a:t>
            </a:r>
            <a:r>
              <a:rPr lang="tr-TR" altLang="tr-TR" sz="2000" b="1" smtClean="0"/>
              <a:t>pineal (epiphysis) gland </a:t>
            </a:r>
            <a:r>
              <a:rPr lang="tr-TR" altLang="tr-TR" sz="2000" smtClean="0"/>
              <a:t>located at the back of hypothalamus.</a:t>
            </a:r>
          </a:p>
          <a:p>
            <a:pPr algn="just"/>
            <a:r>
              <a:rPr lang="tr-TR" altLang="tr-TR" sz="2000" smtClean="0"/>
              <a:t>It displays its effect by starting and ending the sexually active season in poliestric animals (sheep, goat, horse).</a:t>
            </a:r>
          </a:p>
          <a:p>
            <a:pPr algn="just"/>
            <a:r>
              <a:rPr lang="tr-TR" altLang="tr-TR" sz="2000" smtClean="0"/>
              <a:t>The impulses regarding light in the eyes are transformed into neurological impulses in the retina and these neurological impulses travel to the </a:t>
            </a:r>
            <a:r>
              <a:rPr lang="tr-TR" altLang="tr-TR" sz="2000" b="1" smtClean="0"/>
              <a:t>suprachiasmatic nucleus </a:t>
            </a:r>
            <a:r>
              <a:rPr lang="tr-TR" altLang="tr-TR" sz="2000" smtClean="0"/>
              <a:t>located in front of hypothalamus which determines the secretion rhythm of the pineal gland directly by </a:t>
            </a:r>
            <a:r>
              <a:rPr lang="tr-TR" altLang="tr-TR" sz="2000" b="1" smtClean="0"/>
              <a:t>retino-hypothalamic pathway.</a:t>
            </a:r>
            <a:endParaRPr lang="tr-TR" altLang="tr-TR" sz="2000" smtClean="0"/>
          </a:p>
          <a:p>
            <a:pPr algn="just"/>
            <a:endParaRPr lang="tr-TR" altLang="tr-T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Başlık"/>
          <p:cNvSpPr>
            <a:spLocks noGrp="1" noChangeArrowheads="1"/>
          </p:cNvSpPr>
          <p:nvPr>
            <p:ph type="title"/>
          </p:nvPr>
        </p:nvSpPr>
        <p:spPr>
          <a:xfrm>
            <a:off x="1331913" y="549275"/>
            <a:ext cx="7086600" cy="731838"/>
          </a:xfrm>
        </p:spPr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  <p:sp>
        <p:nvSpPr>
          <p:cNvPr id="4096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50825" y="1412875"/>
            <a:ext cx="6624638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 Melatonin</a:t>
            </a:r>
          </a:p>
          <a:p>
            <a:pPr algn="just"/>
            <a:r>
              <a:rPr lang="tr-TR" altLang="tr-TR" sz="2200" smtClean="0"/>
              <a:t>Signals emenating from the suprachiasmatic nucleus are transferred through the </a:t>
            </a:r>
            <a:r>
              <a:rPr lang="tr-TR" altLang="tr-TR" sz="2200" b="1" smtClean="0"/>
              <a:t>preganglionic </a:t>
            </a:r>
            <a:r>
              <a:rPr lang="tr-TR" altLang="tr-TR" sz="2200" smtClean="0"/>
              <a:t>and</a:t>
            </a:r>
            <a:r>
              <a:rPr lang="tr-TR" altLang="tr-TR" sz="2200" b="1" smtClean="0"/>
              <a:t> postganglionic fibers</a:t>
            </a:r>
            <a:r>
              <a:rPr lang="tr-TR" altLang="tr-TR" sz="2200" smtClean="0"/>
              <a:t> to the </a:t>
            </a:r>
            <a:r>
              <a:rPr lang="tr-TR" altLang="tr-TR" sz="2200" b="1" smtClean="0"/>
              <a:t>pineolocytes</a:t>
            </a:r>
            <a:r>
              <a:rPr lang="tr-TR" altLang="tr-TR" sz="2200" smtClean="0"/>
              <a:t> which are the main cells of the pineal gland.</a:t>
            </a:r>
          </a:p>
          <a:p>
            <a:pPr algn="just"/>
            <a:r>
              <a:rPr lang="tr-TR" altLang="tr-TR" sz="2200" b="1" smtClean="0"/>
              <a:t>The pineal gland </a:t>
            </a:r>
            <a:r>
              <a:rPr lang="tr-TR" altLang="tr-TR" sz="2200" smtClean="0"/>
              <a:t>changes the </a:t>
            </a:r>
            <a:r>
              <a:rPr lang="tr-TR" altLang="tr-TR" sz="2200" b="1" smtClean="0"/>
              <a:t>melatonin </a:t>
            </a:r>
            <a:r>
              <a:rPr lang="tr-TR" altLang="tr-TR" sz="2200" smtClean="0"/>
              <a:t>secretion levels in accordance with duration of daylight depending on the neural information coming from the eyes.</a:t>
            </a:r>
          </a:p>
          <a:p>
            <a:pPr algn="just"/>
            <a:r>
              <a:rPr lang="tr-TR" altLang="tr-TR" sz="2200" smtClean="0"/>
              <a:t>Darkness increases the sympathic neural activity on the pineal gland, thus increasing melatonin secretion 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6875463" cy="4525963"/>
          </a:xfrm>
        </p:spPr>
        <p:txBody>
          <a:bodyPr/>
          <a:lstStyle/>
          <a:p>
            <a:pPr algn="just"/>
            <a:r>
              <a:rPr lang="tr-TR" altLang="tr-TR" smtClean="0"/>
              <a:t>From Hypothalamus, hormone releasing factors are secreted. These are; </a:t>
            </a:r>
            <a:r>
              <a:rPr lang="tr-TR" altLang="tr-TR" b="1" smtClean="0"/>
              <a:t>TRF, CRF, GRF, GnRH, PIF, PRF.</a:t>
            </a:r>
          </a:p>
          <a:p>
            <a:pPr algn="just"/>
            <a:r>
              <a:rPr lang="tr-TR" altLang="tr-TR" b="1" smtClean="0"/>
              <a:t>Vasopressin (ADH)</a:t>
            </a:r>
            <a:r>
              <a:rPr lang="tr-TR" altLang="tr-TR" smtClean="0"/>
              <a:t> and </a:t>
            </a:r>
            <a:r>
              <a:rPr lang="tr-TR" altLang="tr-TR" b="1" smtClean="0"/>
              <a:t>oxytocin</a:t>
            </a:r>
            <a:r>
              <a:rPr lang="tr-TR" altLang="tr-TR" smtClean="0"/>
              <a:t> are hormones produced in hypothalamus. They are transported to hypophisis dorsal lobe through neural ports and stored.</a:t>
            </a:r>
          </a:p>
          <a:p>
            <a:endParaRPr lang="tr-TR" altLang="tr-TR" smtClean="0"/>
          </a:p>
        </p:txBody>
      </p:sp>
      <p:sp>
        <p:nvSpPr>
          <p:cNvPr id="2867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395288" y="1600200"/>
            <a:ext cx="6408737" cy="4525963"/>
          </a:xfrm>
        </p:spPr>
        <p:txBody>
          <a:bodyPr/>
          <a:lstStyle/>
          <a:p>
            <a:pPr algn="just"/>
            <a:r>
              <a:rPr lang="tr-TR" altLang="tr-TR" smtClean="0"/>
              <a:t>From hypophysis frontal lobe (adenohypophysis);  </a:t>
            </a:r>
            <a:r>
              <a:rPr lang="tr-TR" altLang="tr-TR" b="1" smtClean="0"/>
              <a:t>FSH, LH, LTH (luteotrophic hormone), ACTH, TSH, STH (somatotrophic hormone), MSH (melanocyte stimulating hormone), PRL.</a:t>
            </a:r>
          </a:p>
          <a:p>
            <a:pPr algn="just"/>
            <a:r>
              <a:rPr lang="tr-TR" altLang="tr-TR" smtClean="0"/>
              <a:t>From dorsal lobe (Neurohypophysis); </a:t>
            </a:r>
            <a:r>
              <a:rPr lang="tr-TR" altLang="tr-TR" b="1" smtClean="0"/>
              <a:t>oxytocin</a:t>
            </a:r>
            <a:r>
              <a:rPr lang="tr-TR" altLang="tr-TR" smtClean="0"/>
              <a:t> and </a:t>
            </a:r>
            <a:r>
              <a:rPr lang="tr-TR" altLang="tr-TR" b="1" smtClean="0"/>
              <a:t>ADH (vasopressin)</a:t>
            </a:r>
            <a:r>
              <a:rPr lang="tr-TR" altLang="tr-TR" smtClean="0"/>
              <a:t> are secreted.</a:t>
            </a:r>
          </a:p>
        </p:txBody>
      </p:sp>
      <p:sp>
        <p:nvSpPr>
          <p:cNvPr id="2969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68313" y="1600200"/>
            <a:ext cx="6335712" cy="4781550"/>
          </a:xfrm>
        </p:spPr>
        <p:txBody>
          <a:bodyPr/>
          <a:lstStyle/>
          <a:p>
            <a:pPr algn="just"/>
            <a:r>
              <a:rPr lang="tr-TR" altLang="tr-TR" b="1" smtClean="0"/>
              <a:t>Ovary: </a:t>
            </a:r>
            <a:r>
              <a:rPr lang="tr-TR" altLang="tr-TR" smtClean="0"/>
              <a:t>Estrogen (theca interna), progesterone (Corpus Luteum), Inhibin.</a:t>
            </a:r>
          </a:p>
          <a:p>
            <a:pPr algn="just"/>
            <a:endParaRPr lang="tr-TR" altLang="tr-TR" smtClean="0"/>
          </a:p>
          <a:p>
            <a:pPr algn="just"/>
            <a:r>
              <a:rPr lang="tr-TR" altLang="tr-TR" b="1" smtClean="0"/>
              <a:t>Testis: </a:t>
            </a:r>
            <a:r>
              <a:rPr lang="tr-TR" altLang="tr-TR" smtClean="0"/>
              <a:t>Testosterone (Leydig cells), Androgen Binding Protein, Inhibin.  </a:t>
            </a:r>
          </a:p>
          <a:p>
            <a:pPr algn="just"/>
            <a:endParaRPr lang="tr-TR" altLang="tr-TR" smtClean="0"/>
          </a:p>
          <a:p>
            <a:pPr algn="just"/>
            <a:r>
              <a:rPr lang="tr-TR" altLang="tr-TR" b="1" smtClean="0"/>
              <a:t>Uterus: </a:t>
            </a:r>
            <a:r>
              <a:rPr lang="tr-TR" altLang="tr-TR" smtClean="0"/>
              <a:t>Prostaglandin F</a:t>
            </a:r>
            <a:r>
              <a:rPr lang="tr-TR" altLang="tr-TR" baseline="-20000" smtClean="0"/>
              <a:t>2</a:t>
            </a:r>
            <a:r>
              <a:rPr lang="tr-TR" altLang="tr-TR" smtClean="0">
                <a:sym typeface="Symbol" pitchFamily="18" charset="2"/>
              </a:rPr>
              <a:t> (endometrium).</a:t>
            </a:r>
          </a:p>
          <a:p>
            <a:pPr algn="just"/>
            <a:endParaRPr lang="tr-TR" altLang="tr-TR" smtClean="0"/>
          </a:p>
        </p:txBody>
      </p:sp>
      <p:sp>
        <p:nvSpPr>
          <p:cNvPr id="30723" name="1 Başlık"/>
          <p:cNvSpPr>
            <a:spLocks noGrp="1" noChangeArrowheads="1"/>
          </p:cNvSpPr>
          <p:nvPr>
            <p:ph type="title"/>
          </p:nvPr>
        </p:nvSpPr>
        <p:spPr>
          <a:xfrm>
            <a:off x="1279525" y="752475"/>
            <a:ext cx="7086600" cy="731838"/>
          </a:xfrm>
        </p:spPr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2 İçerik Yer Tutucusu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Placenta:</a:t>
            </a:r>
          </a:p>
          <a:p>
            <a:pPr lvl="1" eaLnBrk="1" hangingPunct="1"/>
            <a:r>
              <a:rPr lang="tr-TR" altLang="tr-TR" sz="2000" smtClean="0"/>
              <a:t>PMSG – PMS (Pregnant Mare Serum Gonodotropin)(FSH effect)</a:t>
            </a:r>
          </a:p>
          <a:p>
            <a:pPr lvl="1" eaLnBrk="1" hangingPunct="1"/>
            <a:r>
              <a:rPr lang="tr-TR" altLang="tr-TR" sz="2000" smtClean="0"/>
              <a:t>HCG(Human Chorionic Gonadotropin) (LH effect)</a:t>
            </a:r>
          </a:p>
          <a:p>
            <a:pPr lvl="1" eaLnBrk="1" hangingPunct="1"/>
            <a:r>
              <a:rPr lang="tr-TR" altLang="tr-TR" sz="2000" smtClean="0"/>
              <a:t>Prolactin  (LTH luteotrophic effect)</a:t>
            </a:r>
          </a:p>
          <a:p>
            <a:pPr lvl="1" eaLnBrk="1" hangingPunct="1"/>
            <a:r>
              <a:rPr lang="tr-TR" altLang="tr-TR" sz="2000" smtClean="0"/>
              <a:t>Estrogen  </a:t>
            </a:r>
          </a:p>
          <a:p>
            <a:pPr lvl="1" eaLnBrk="1" hangingPunct="1"/>
            <a:r>
              <a:rPr lang="tr-TR" altLang="tr-TR" sz="2000" smtClean="0"/>
              <a:t>Testosterone</a:t>
            </a:r>
          </a:p>
          <a:p>
            <a:pPr lvl="1" eaLnBrk="1" hangingPunct="1"/>
            <a:r>
              <a:rPr lang="tr-TR" altLang="tr-TR" sz="2000" smtClean="0"/>
              <a:t>Progesterone</a:t>
            </a:r>
          </a:p>
          <a:p>
            <a:pPr lvl="1" eaLnBrk="1" hangingPunct="1"/>
            <a:r>
              <a:rPr lang="tr-TR" altLang="tr-TR" sz="2000" smtClean="0"/>
              <a:t>HMG (Human  Menopausal Gonadotropin)</a:t>
            </a:r>
          </a:p>
          <a:p>
            <a:pPr lvl="1" eaLnBrk="1" hangingPunct="1"/>
            <a:r>
              <a:rPr lang="tr-TR" altLang="tr-TR" sz="2000" smtClean="0"/>
              <a:t>HCS (Human  Chorionic Somatotropin)</a:t>
            </a:r>
          </a:p>
          <a:p>
            <a:pPr>
              <a:buFontTx/>
              <a:buNone/>
            </a:pPr>
            <a:r>
              <a:rPr lang="tr-TR" altLang="tr-TR" sz="2000" smtClean="0"/>
              <a:t> </a:t>
            </a:r>
          </a:p>
        </p:txBody>
      </p:sp>
      <p:sp>
        <p:nvSpPr>
          <p:cNvPr id="3174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7127875" cy="4525962"/>
          </a:xfrm>
        </p:spPr>
        <p:txBody>
          <a:bodyPr/>
          <a:lstStyle/>
          <a:p>
            <a:r>
              <a:rPr lang="tr-TR" altLang="tr-TR" b="1" smtClean="0"/>
              <a:t>According to their chemical structures</a:t>
            </a:r>
          </a:p>
          <a:p>
            <a:pPr eaLnBrk="1" hangingPunct="1">
              <a:buFontTx/>
              <a:buNone/>
            </a:pPr>
            <a:r>
              <a:rPr lang="tr-TR" altLang="tr-TR" smtClean="0">
                <a:latin typeface="Cooper Black" pitchFamily="18" charset="0"/>
              </a:rPr>
              <a:t>    </a:t>
            </a:r>
            <a:r>
              <a:rPr lang="tr-TR" altLang="tr-TR" smtClean="0"/>
              <a:t>Steroid  hormones</a:t>
            </a:r>
          </a:p>
          <a:p>
            <a:pPr lvl="1" eaLnBrk="1" hangingPunct="1"/>
            <a:r>
              <a:rPr lang="tr-TR" altLang="tr-TR" smtClean="0"/>
              <a:t>Estrogen</a:t>
            </a:r>
          </a:p>
          <a:p>
            <a:pPr lvl="1" eaLnBrk="1" hangingPunct="1"/>
            <a:r>
              <a:rPr lang="tr-TR" altLang="tr-TR" smtClean="0"/>
              <a:t>Progesterone</a:t>
            </a:r>
          </a:p>
          <a:p>
            <a:pPr lvl="1" eaLnBrk="1" hangingPunct="1"/>
            <a:r>
              <a:rPr lang="tr-TR" altLang="tr-TR" smtClean="0"/>
              <a:t>Testosterone</a:t>
            </a:r>
          </a:p>
          <a:p>
            <a:pPr lvl="1" eaLnBrk="1" hangingPunct="1"/>
            <a:r>
              <a:rPr lang="tr-TR" altLang="tr-TR" smtClean="0"/>
              <a:t>Glucocorticoids</a:t>
            </a:r>
          </a:p>
          <a:p>
            <a:pPr lvl="1" eaLnBrk="1" hangingPunct="1"/>
            <a:r>
              <a:rPr lang="tr-TR" altLang="tr-TR" smtClean="0"/>
              <a:t>Mineralocorticoids (aldosterone)</a:t>
            </a:r>
          </a:p>
          <a:p>
            <a:endParaRPr lang="tr-TR" altLang="tr-TR" smtClean="0"/>
          </a:p>
        </p:txBody>
      </p:sp>
      <p:sp>
        <p:nvSpPr>
          <p:cNvPr id="3277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28775"/>
            <a:ext cx="71088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/>
              <a:t>   Proteo-hormones</a:t>
            </a:r>
          </a:p>
          <a:p>
            <a:pPr lvl="1" eaLnBrk="1" hangingPunct="1"/>
            <a:r>
              <a:rPr lang="tr-TR" altLang="tr-TR" smtClean="0"/>
              <a:t>LTH </a:t>
            </a:r>
          </a:p>
          <a:p>
            <a:pPr lvl="1" eaLnBrk="1" hangingPunct="1"/>
            <a:r>
              <a:rPr lang="tr-TR" altLang="tr-TR" smtClean="0"/>
              <a:t>ACTH</a:t>
            </a:r>
          </a:p>
          <a:p>
            <a:pPr lvl="1" eaLnBrk="1" hangingPunct="1"/>
            <a:r>
              <a:rPr lang="tr-TR" altLang="tr-TR" smtClean="0"/>
              <a:t>TSH</a:t>
            </a:r>
          </a:p>
          <a:p>
            <a:pPr lvl="1" eaLnBrk="1" hangingPunct="1"/>
            <a:r>
              <a:rPr lang="tr-TR" altLang="tr-TR" smtClean="0"/>
              <a:t>STH</a:t>
            </a:r>
          </a:p>
          <a:p>
            <a:pPr lvl="1" eaLnBrk="1" hangingPunct="1"/>
            <a:r>
              <a:rPr lang="tr-TR" altLang="tr-TR" smtClean="0"/>
              <a:t>MSH</a:t>
            </a:r>
          </a:p>
          <a:p>
            <a:pPr lvl="1" eaLnBrk="1" hangingPunct="1"/>
            <a:r>
              <a:rPr lang="tr-TR" altLang="tr-TR" smtClean="0"/>
              <a:t>ADH</a:t>
            </a:r>
          </a:p>
          <a:p>
            <a:pPr lvl="1" eaLnBrk="1" hangingPunct="1"/>
            <a:r>
              <a:rPr lang="tr-TR" altLang="tr-TR" smtClean="0"/>
              <a:t>Oxytocin</a:t>
            </a:r>
          </a:p>
          <a:p>
            <a:pPr>
              <a:buFontTx/>
              <a:buNone/>
            </a:pPr>
            <a:endParaRPr lang="tr-TR" altLang="tr-TR" smtClean="0"/>
          </a:p>
        </p:txBody>
      </p:sp>
      <p:sp>
        <p:nvSpPr>
          <p:cNvPr id="3379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279525" y="1268413"/>
            <a:ext cx="52578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000" smtClean="0"/>
              <a:t>Glucoproteins</a:t>
            </a:r>
          </a:p>
          <a:p>
            <a:pPr lvl="1" eaLnBrk="1" hangingPunct="1"/>
            <a:r>
              <a:rPr lang="tr-TR" altLang="tr-TR" sz="2000" smtClean="0"/>
              <a:t>FSH</a:t>
            </a:r>
          </a:p>
          <a:p>
            <a:pPr lvl="1" eaLnBrk="1" hangingPunct="1"/>
            <a:r>
              <a:rPr lang="tr-TR" altLang="tr-TR" sz="2000" smtClean="0"/>
              <a:t>LH</a:t>
            </a:r>
          </a:p>
          <a:p>
            <a:pPr lvl="1" eaLnBrk="1" hangingPunct="1"/>
            <a:r>
              <a:rPr lang="tr-TR" altLang="tr-TR" sz="2000" smtClean="0"/>
              <a:t>PMSG</a:t>
            </a:r>
          </a:p>
          <a:p>
            <a:pPr lvl="1" eaLnBrk="1" hangingPunct="1"/>
            <a:r>
              <a:rPr lang="tr-TR" altLang="tr-TR" sz="2000" smtClean="0"/>
              <a:t>HCG</a:t>
            </a:r>
          </a:p>
          <a:p>
            <a:pPr eaLnBrk="1" hangingPunct="1">
              <a:buFontTx/>
              <a:buNone/>
            </a:pPr>
            <a:r>
              <a:rPr lang="tr-TR" altLang="tr-TR" sz="2000" smtClean="0"/>
              <a:t>Synthetic hormones</a:t>
            </a:r>
          </a:p>
          <a:p>
            <a:pPr lvl="1" eaLnBrk="1" hangingPunct="1"/>
            <a:r>
              <a:rPr lang="tr-TR" altLang="tr-TR" sz="2000" smtClean="0"/>
              <a:t>DES (diethylstilbestrol, estrogen)</a:t>
            </a:r>
          </a:p>
          <a:p>
            <a:pPr lvl="1" eaLnBrk="1" hangingPunct="1"/>
            <a:r>
              <a:rPr lang="tr-TR" altLang="tr-TR" sz="2000" smtClean="0"/>
              <a:t>Medroxyprogesterone  acetate (progesterone)</a:t>
            </a:r>
          </a:p>
          <a:p>
            <a:pPr lvl="1" eaLnBrk="1" hangingPunct="1"/>
            <a:r>
              <a:rPr lang="tr-TR" altLang="tr-TR" sz="2000" smtClean="0"/>
              <a:t>Testosterone propiyonate (testosterone)</a:t>
            </a:r>
          </a:p>
          <a:p>
            <a:pPr eaLnBrk="1" hangingPunct="1">
              <a:buFontTx/>
              <a:buNone/>
            </a:pPr>
            <a:r>
              <a:rPr lang="tr-TR" altLang="tr-TR" sz="2000" smtClean="0"/>
              <a:t>Anti hormones</a:t>
            </a:r>
          </a:p>
          <a:p>
            <a:pPr lvl="1" eaLnBrk="1" hangingPunct="1"/>
            <a:r>
              <a:rPr lang="tr-TR" altLang="tr-TR" sz="2000" smtClean="0"/>
              <a:t>Formed after the induction of a hormone from one species to another species.</a:t>
            </a:r>
          </a:p>
          <a:p>
            <a:endParaRPr lang="tr-TR" altLang="tr-TR" smtClean="0"/>
          </a:p>
        </p:txBody>
      </p:sp>
      <p:sp>
        <p:nvSpPr>
          <p:cNvPr id="3481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395288" y="1600200"/>
            <a:ext cx="6408737" cy="4525963"/>
          </a:xfrm>
        </p:spPr>
        <p:txBody>
          <a:bodyPr/>
          <a:lstStyle/>
          <a:p>
            <a:pPr algn="just"/>
            <a:r>
              <a:rPr lang="tr-TR" altLang="tr-TR" sz="2000" smtClean="0"/>
              <a:t>After any stimulus, the neurosecreting neurons in </a:t>
            </a:r>
            <a:r>
              <a:rPr lang="tr-TR" altLang="tr-TR" sz="2000" b="1" smtClean="0"/>
              <a:t>eminentia media </a:t>
            </a:r>
            <a:r>
              <a:rPr lang="tr-TR" altLang="tr-TR" sz="2000" smtClean="0"/>
              <a:t>of hypothalamus are effected.</a:t>
            </a:r>
          </a:p>
          <a:p>
            <a:pPr algn="just"/>
            <a:r>
              <a:rPr lang="tr-TR" altLang="tr-TR" sz="2000" b="1" smtClean="0"/>
              <a:t>Gonadotropin Releasing Hormones, </a:t>
            </a:r>
            <a:r>
              <a:rPr lang="tr-TR" altLang="tr-TR" sz="2000" smtClean="0"/>
              <a:t>which are secreted by neurons arrive </a:t>
            </a:r>
            <a:r>
              <a:rPr lang="tr-TR" altLang="tr-TR" sz="2000" b="1" smtClean="0"/>
              <a:t>adenohypophysis </a:t>
            </a:r>
            <a:r>
              <a:rPr lang="tr-TR" altLang="tr-TR" sz="2000" smtClean="0"/>
              <a:t>by sinusoidal portal veins. </a:t>
            </a:r>
          </a:p>
          <a:p>
            <a:pPr algn="just"/>
            <a:r>
              <a:rPr lang="tr-TR" altLang="tr-TR" sz="2000" smtClean="0"/>
              <a:t>As a result of stimulation of the </a:t>
            </a:r>
            <a:r>
              <a:rPr lang="tr-TR" altLang="tr-TR" sz="2000" b="1" smtClean="0"/>
              <a:t>basophilic cells </a:t>
            </a:r>
            <a:r>
              <a:rPr lang="tr-TR" altLang="tr-TR" sz="2000" smtClean="0"/>
              <a:t>in adenohypophysis, </a:t>
            </a:r>
            <a:r>
              <a:rPr lang="tr-TR" altLang="tr-TR" sz="2000" b="1" smtClean="0"/>
              <a:t>FSH </a:t>
            </a:r>
            <a:r>
              <a:rPr lang="tr-TR" altLang="tr-TR" sz="2000" smtClean="0"/>
              <a:t>and </a:t>
            </a:r>
            <a:r>
              <a:rPr lang="tr-TR" altLang="tr-TR" sz="2000" b="1" smtClean="0"/>
              <a:t>LH, </a:t>
            </a:r>
            <a:r>
              <a:rPr lang="tr-TR" altLang="tr-TR" sz="2000" smtClean="0"/>
              <a:t> which are gonadotropic complex hormones are formed. </a:t>
            </a:r>
          </a:p>
          <a:p>
            <a:pPr algn="just"/>
            <a:r>
              <a:rPr lang="tr-TR" altLang="tr-TR" sz="2000" smtClean="0"/>
              <a:t>This mutual interaction between hypothalamus and adenohypophysis is called </a:t>
            </a:r>
            <a:r>
              <a:rPr lang="tr-TR" altLang="tr-TR" sz="2000" b="1" smtClean="0"/>
              <a:t>internal feedback mechanism.</a:t>
            </a:r>
            <a:endParaRPr lang="tr-TR" altLang="tr-TR" sz="2000" smtClean="0"/>
          </a:p>
        </p:txBody>
      </p:sp>
      <p:sp>
        <p:nvSpPr>
          <p:cNvPr id="3686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Mechanism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718</Words>
  <Application>Microsoft Office PowerPoint</Application>
  <PresentationFormat>Ekran Gösterisi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Reproductive Endocrinology</vt:lpstr>
      <vt:lpstr>Reproductive Endocrinology</vt:lpstr>
      <vt:lpstr>Reproductive Endocrinology</vt:lpstr>
      <vt:lpstr>Reproductive Endocrinology</vt:lpstr>
      <vt:lpstr>Reproductive Endocrinology</vt:lpstr>
      <vt:lpstr>Reproductive Endocrinology</vt:lpstr>
      <vt:lpstr>Reproductive Endocrinology</vt:lpstr>
      <vt:lpstr>Reproductive Endocrinology</vt:lpstr>
      <vt:lpstr>Feedback Mechanism</vt:lpstr>
      <vt:lpstr>Feedback Mechanism</vt:lpstr>
      <vt:lpstr>Feedback Mechanism</vt:lpstr>
      <vt:lpstr>Reproductive Endocrinology</vt:lpstr>
      <vt:lpstr>Reproductive Endocrinology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Reproductive Endocrinology</dc:title>
  <dc:creator>Borga TIRPAN</dc:creator>
  <cp:lastModifiedBy>masa üstü</cp:lastModifiedBy>
  <cp:revision>1</cp:revision>
  <dcterms:created xsi:type="dcterms:W3CDTF">2019-10-01T12:30:05Z</dcterms:created>
  <dcterms:modified xsi:type="dcterms:W3CDTF">2019-10-01T12:30:25Z</dcterms:modified>
</cp:coreProperties>
</file>