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10387963" y="5038579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720726" y="776289"/>
            <a:ext cx="10750549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720726" y="2250280"/>
            <a:ext cx="10750549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828800" y="6012657"/>
            <a:ext cx="77216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828800" y="5650705"/>
            <a:ext cx="77216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189663" y="5752308"/>
            <a:ext cx="67056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7681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2386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042400" y="381000"/>
            <a:ext cx="2540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1068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600" y="1882808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048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9750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9379" y="7035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10387963" y="93786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9274176" y="6477000"/>
            <a:ext cx="2844800" cy="3048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492501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68075" y="809625"/>
            <a:ext cx="670560" cy="300831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8625059" y="9381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8000" y="271465"/>
            <a:ext cx="9652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08000" y="1633536"/>
            <a:ext cx="51816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41131028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0075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2988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30931" y="290732"/>
            <a:ext cx="14224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820008" y="290732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820008" y="3427124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696307" y="290732"/>
            <a:ext cx="9144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696307" y="3427124"/>
            <a:ext cx="9144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0736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1472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3096"/>
            <a:ext cx="670560" cy="301752"/>
          </a:xfrm>
        </p:spPr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88807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5973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1891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1626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367664"/>
            <a:ext cx="12192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514475" y="367664"/>
            <a:ext cx="32512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868333" y="320040"/>
            <a:ext cx="7034784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371968" y="6556248"/>
            <a:ext cx="284480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14475" y="6556248"/>
            <a:ext cx="6857493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14101" y="6556248"/>
            <a:ext cx="670560" cy="301752"/>
          </a:xfrm>
        </p:spPr>
        <p:txBody>
          <a:bodyPr/>
          <a:lstStyle>
            <a:lvl1pPr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48078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150896"/>
            <a:ext cx="12192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17649" y="373966"/>
            <a:ext cx="9777984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4000" y="5867400"/>
            <a:ext cx="9777984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144256" y="6556248"/>
            <a:ext cx="280416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60576" y="6557169"/>
            <a:ext cx="6597429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56256" y="6556248"/>
            <a:ext cx="48768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91247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9379" y="14069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8625059" y="4948410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09600" y="1882808"/>
            <a:ext cx="109728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388608" y="6480969"/>
            <a:ext cx="28448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481891"/>
            <a:ext cx="5680075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119360" y="6480969"/>
            <a:ext cx="67056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17613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Endospor</a:t>
            </a:r>
            <a:r>
              <a:rPr lang="tr-TR" b="1" dirty="0" smtClean="0"/>
              <a:t>-Oluşturan </a:t>
            </a:r>
            <a:r>
              <a:rPr lang="tr-TR" b="1" i="1" dirty="0" err="1" smtClean="0"/>
              <a:t>Firmucutes</a:t>
            </a:r>
            <a:r>
              <a:rPr lang="tr-TR" b="1" dirty="0" err="1" smtClean="0"/>
              <a:t>’ler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Anahtar Cinsler: </a:t>
            </a:r>
            <a:r>
              <a:rPr lang="tr-TR" i="1" dirty="0" err="1" smtClean="0"/>
              <a:t>Bacillus</a:t>
            </a:r>
            <a:r>
              <a:rPr lang="tr-TR" i="1" dirty="0" smtClean="0"/>
              <a:t>, </a:t>
            </a:r>
            <a:r>
              <a:rPr lang="tr-TR" i="1" dirty="0" err="1" smtClean="0"/>
              <a:t>Clostridium</a:t>
            </a:r>
            <a:r>
              <a:rPr lang="tr-TR" i="1" dirty="0" smtClean="0"/>
              <a:t>, </a:t>
            </a:r>
            <a:r>
              <a:rPr lang="tr-TR" i="1" dirty="0" err="1" smtClean="0"/>
              <a:t>Sporosarcina</a:t>
            </a:r>
            <a:r>
              <a:rPr lang="tr-TR" i="1" dirty="0" smtClean="0"/>
              <a:t>,  </a:t>
            </a:r>
            <a:r>
              <a:rPr lang="tr-TR" i="1" dirty="0" err="1" smtClean="0"/>
              <a:t>Heliobacterium</a:t>
            </a:r>
            <a:endParaRPr lang="tr-TR" dirty="0" smtClean="0"/>
          </a:p>
          <a:p>
            <a:r>
              <a:rPr lang="tr-TR" dirty="0" err="1" smtClean="0"/>
              <a:t>Endospor</a:t>
            </a:r>
            <a:r>
              <a:rPr lang="tr-TR" dirty="0" smtClean="0"/>
              <a:t>-oluşturan bakterileri; topraktan, besinlerden, tozdan ve diğer materyallerden seçici olarak izole etmek için; örnek, 80°C’de 10 dakika muamele edilmektedir. </a:t>
            </a:r>
          </a:p>
          <a:p>
            <a:r>
              <a:rPr lang="tr-TR" i="1" dirty="0" err="1" smtClean="0"/>
              <a:t>Bacillus</a:t>
            </a:r>
            <a:r>
              <a:rPr lang="tr-TR" i="1" dirty="0" smtClean="0"/>
              <a:t> </a:t>
            </a:r>
            <a:r>
              <a:rPr lang="tr-TR" dirty="0" smtClean="0"/>
              <a:t>türleri aerobik, </a:t>
            </a:r>
            <a:r>
              <a:rPr lang="tr-TR" i="1" dirty="0" err="1" smtClean="0"/>
              <a:t>Clostridium</a:t>
            </a:r>
            <a:r>
              <a:rPr lang="tr-TR" i="1" dirty="0" smtClean="0"/>
              <a:t> </a:t>
            </a:r>
            <a:r>
              <a:rPr lang="tr-TR" dirty="0" smtClean="0"/>
              <a:t>türleri ise anaerobik koşullarda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0454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i="1" dirty="0" err="1" smtClean="0"/>
              <a:t>Spiroplasma</a:t>
            </a:r>
            <a:endParaRPr lang="tr-TR" dirty="0" smtClean="0"/>
          </a:p>
          <a:p>
            <a:r>
              <a:rPr lang="tr-TR" i="1" dirty="0" err="1" smtClean="0"/>
              <a:t>Spiroplasma</a:t>
            </a:r>
            <a:r>
              <a:rPr lang="tr-TR" i="1" dirty="0" smtClean="0"/>
              <a:t> </a:t>
            </a:r>
            <a:r>
              <a:rPr lang="tr-TR" dirty="0" smtClean="0"/>
              <a:t>cinsi, </a:t>
            </a:r>
            <a:r>
              <a:rPr lang="tr-TR" dirty="0" err="1" smtClean="0"/>
              <a:t>helikal</a:t>
            </a:r>
            <a:r>
              <a:rPr lang="tr-TR" dirty="0" smtClean="0"/>
              <a:t> veya spiral şekilli </a:t>
            </a:r>
            <a:r>
              <a:rPr lang="tr-TR" i="1" dirty="0" err="1" smtClean="0"/>
              <a:t>Mollicutes</a:t>
            </a:r>
            <a:r>
              <a:rPr lang="tr-TR" dirty="0" err="1" smtClean="0"/>
              <a:t>’leri</a:t>
            </a:r>
            <a:r>
              <a:rPr lang="tr-TR" dirty="0" smtClean="0"/>
              <a:t> içermektedir.  </a:t>
            </a:r>
          </a:p>
          <a:p>
            <a:r>
              <a:rPr lang="tr-TR" dirty="0" smtClean="0"/>
              <a:t>kamçı  bulunmamasına  rağmen </a:t>
            </a:r>
            <a:r>
              <a:rPr lang="tr-TR" dirty="0" err="1" smtClean="0"/>
              <a:t>spiroplasmalar</a:t>
            </a:r>
            <a:r>
              <a:rPr lang="tr-TR" dirty="0" smtClean="0"/>
              <a:t>, vida gibi dönerek ya da yavaş bir dalgalanma ile hareket etmektedir.</a:t>
            </a:r>
          </a:p>
          <a:p>
            <a:r>
              <a:rPr lang="tr-TR" dirty="0" smtClean="0"/>
              <a:t>Bu hareketlilikte, hücre içi </a:t>
            </a:r>
            <a:r>
              <a:rPr lang="tr-TR" dirty="0" err="1" smtClean="0"/>
              <a:t>fibrillerin</a:t>
            </a:r>
            <a:r>
              <a:rPr lang="tr-TR" dirty="0" smtClean="0"/>
              <a:t> rol oynadığı saptanmıştır.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644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i="1" dirty="0" err="1" smtClean="0"/>
              <a:t>Bacillus</a:t>
            </a:r>
            <a:r>
              <a:rPr lang="tr-TR" b="1" i="1" dirty="0" smtClean="0"/>
              <a:t> </a:t>
            </a:r>
            <a:r>
              <a:rPr lang="tr-TR" b="1" dirty="0" smtClean="0"/>
              <a:t>ve </a:t>
            </a:r>
            <a:r>
              <a:rPr lang="tr-TR" b="1" i="1" dirty="0" err="1" smtClean="0"/>
              <a:t>Paenibacillus</a:t>
            </a:r>
            <a:endParaRPr lang="tr-TR" dirty="0" smtClean="0"/>
          </a:p>
          <a:p>
            <a:r>
              <a:rPr lang="tr-TR" dirty="0" smtClean="0"/>
              <a:t>Çoğu basil, birtakım antibiyotikleri üretir.</a:t>
            </a:r>
          </a:p>
          <a:p>
            <a:r>
              <a:rPr lang="tr-TR" dirty="0" smtClean="0"/>
              <a:t>Bazı basiller, özellikle de </a:t>
            </a:r>
            <a:r>
              <a:rPr lang="tr-TR" i="1" dirty="0" err="1" smtClean="0"/>
              <a:t>Paenibacillus</a:t>
            </a:r>
            <a:r>
              <a:rPr lang="tr-TR" i="1" dirty="0" smtClean="0"/>
              <a:t>  </a:t>
            </a:r>
            <a:r>
              <a:rPr lang="tr-TR" i="1" dirty="0" err="1" smtClean="0"/>
              <a:t>popilliae</a:t>
            </a:r>
            <a:r>
              <a:rPr lang="tr-TR" i="1" dirty="0" smtClean="0"/>
              <a:t> </a:t>
            </a:r>
            <a:r>
              <a:rPr lang="tr-TR" dirty="0" smtClean="0"/>
              <a:t>ve </a:t>
            </a:r>
            <a:r>
              <a:rPr lang="tr-TR" i="1" dirty="0" err="1" smtClean="0"/>
              <a:t>Bacillus</a:t>
            </a:r>
            <a:r>
              <a:rPr lang="tr-TR" i="1" dirty="0" smtClean="0"/>
              <a:t> </a:t>
            </a:r>
            <a:r>
              <a:rPr lang="tr-TR" i="1" dirty="0" err="1" smtClean="0"/>
              <a:t>thuringiensis</a:t>
            </a:r>
            <a:r>
              <a:rPr lang="tr-TR" dirty="0" smtClean="0"/>
              <a:t>, böcek </a:t>
            </a:r>
            <a:r>
              <a:rPr lang="tr-TR" dirty="0" err="1" smtClean="0"/>
              <a:t>larvasitleri</a:t>
            </a:r>
            <a:r>
              <a:rPr lang="tr-TR" dirty="0" smtClean="0"/>
              <a:t> üretmektedir.</a:t>
            </a:r>
          </a:p>
          <a:p>
            <a:r>
              <a:rPr lang="tr-TR" i="1" dirty="0"/>
              <a:t>B. </a:t>
            </a:r>
            <a:r>
              <a:rPr lang="tr-TR" i="1" dirty="0" err="1"/>
              <a:t>t</a:t>
            </a:r>
            <a:r>
              <a:rPr lang="tr-TR" i="1" dirty="0" err="1" smtClean="0"/>
              <a:t>huringiensis</a:t>
            </a:r>
            <a:r>
              <a:rPr lang="tr-TR" i="1" dirty="0" smtClean="0"/>
              <a:t>, </a:t>
            </a:r>
            <a:r>
              <a:rPr lang="tr-TR" dirty="0"/>
              <a:t>“</a:t>
            </a:r>
            <a:r>
              <a:rPr lang="tr-TR" dirty="0" err="1"/>
              <a:t>Bt</a:t>
            </a:r>
            <a:r>
              <a:rPr lang="tr-TR" dirty="0"/>
              <a:t>-toksini” </a:t>
            </a:r>
          </a:p>
        </p:txBody>
      </p:sp>
    </p:spTree>
    <p:extLst>
      <p:ext uri="{BB962C8B-B14F-4D97-AF65-F5344CB8AC3E}">
        <p14:creationId xmlns:p14="http://schemas.microsoft.com/office/powerpoint/2010/main" val="306841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err="1" smtClean="0"/>
              <a:t>Clostridium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Clostridia</a:t>
            </a:r>
            <a:r>
              <a:rPr lang="tr-TR" dirty="0" smtClean="0"/>
              <a:t>  solunum zincirinden yoksun olduğu için, </a:t>
            </a:r>
            <a:r>
              <a:rPr lang="tr-TR" i="1" dirty="0" smtClean="0"/>
              <a:t>sadece </a:t>
            </a:r>
            <a:r>
              <a:rPr lang="tr-TR" dirty="0" err="1" smtClean="0"/>
              <a:t>substrat</a:t>
            </a:r>
            <a:r>
              <a:rPr lang="tr-TR" dirty="0" smtClean="0"/>
              <a:t>-düzeyinde </a:t>
            </a:r>
            <a:r>
              <a:rPr lang="tr-TR" dirty="0" err="1" smtClean="0"/>
              <a:t>fosforilasyon</a:t>
            </a:r>
            <a:r>
              <a:rPr lang="tr-TR" dirty="0" smtClean="0"/>
              <a:t> ile ATP elde etmektedir.</a:t>
            </a:r>
          </a:p>
          <a:p>
            <a:r>
              <a:rPr lang="tr-TR" dirty="0"/>
              <a:t>son ürün olarak genelde </a:t>
            </a:r>
            <a:r>
              <a:rPr lang="tr-TR" i="1" dirty="0" err="1"/>
              <a:t>bütirik</a:t>
            </a:r>
            <a:r>
              <a:rPr lang="tr-TR" i="1" dirty="0"/>
              <a:t> asit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863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i="1" dirty="0" err="1" smtClean="0"/>
              <a:t>Clostridium</a:t>
            </a:r>
            <a:r>
              <a:rPr lang="tr-TR" i="1" dirty="0" smtClean="0"/>
              <a:t> </a:t>
            </a:r>
            <a:r>
              <a:rPr lang="tr-TR" i="1" dirty="0" err="1" smtClean="0"/>
              <a:t>pasteurianum</a:t>
            </a:r>
            <a:r>
              <a:rPr lang="tr-TR" i="1" dirty="0" smtClean="0"/>
              <a:t> </a:t>
            </a:r>
            <a:r>
              <a:rPr lang="tr-TR" dirty="0" smtClean="0"/>
              <a:t>gibi bazıları, </a:t>
            </a:r>
            <a:r>
              <a:rPr lang="tr-TR" i="1" dirty="0" smtClean="0"/>
              <a:t>aseton </a:t>
            </a:r>
            <a:r>
              <a:rPr lang="tr-TR" dirty="0" smtClean="0"/>
              <a:t>ve </a:t>
            </a:r>
            <a:r>
              <a:rPr lang="tr-TR" i="1" dirty="0" err="1" smtClean="0"/>
              <a:t>bütanol</a:t>
            </a:r>
            <a:r>
              <a:rPr lang="tr-TR" i="1" dirty="0" smtClean="0"/>
              <a:t> </a:t>
            </a:r>
            <a:r>
              <a:rPr lang="tr-TR" dirty="0" smtClean="0"/>
              <a:t>da oluşturabilir.  </a:t>
            </a:r>
          </a:p>
          <a:p>
            <a:r>
              <a:rPr lang="tr-TR" dirty="0" err="1" smtClean="0"/>
              <a:t>Clostridia’nın</a:t>
            </a:r>
            <a:r>
              <a:rPr lang="tr-TR" dirty="0" smtClean="0"/>
              <a:t>  bir grubu selülozu, asit ve alkollere yıkarak fermente etmektedir.  Bunlar topraktaki selülozu anaerobik olarak parçalayan en önemli organizmalardır.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65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Amino asit </a:t>
            </a:r>
            <a:r>
              <a:rPr lang="tr-TR" dirty="0" err="1" smtClean="0"/>
              <a:t>fermentasyon</a:t>
            </a:r>
            <a:r>
              <a:rPr lang="tr-TR" dirty="0" smtClean="0"/>
              <a:t> ürünü tipik olarak asetat,  </a:t>
            </a:r>
            <a:r>
              <a:rPr lang="tr-TR" dirty="0" err="1" smtClean="0"/>
              <a:t>bütirat</a:t>
            </a:r>
            <a:r>
              <a:rPr lang="tr-TR" dirty="0" smtClean="0"/>
              <a:t>, CO</a:t>
            </a:r>
            <a:r>
              <a:rPr lang="tr-TR" baseline="-25000" dirty="0" smtClean="0"/>
              <a:t>2</a:t>
            </a:r>
            <a:r>
              <a:rPr lang="tr-TR" dirty="0" smtClean="0"/>
              <a:t> ve H</a:t>
            </a:r>
            <a:r>
              <a:rPr lang="tr-TR" baseline="-25000" dirty="0" smtClean="0"/>
              <a:t>2</a:t>
            </a:r>
            <a:r>
              <a:rPr lang="tr-TR" dirty="0" smtClean="0"/>
              <a:t>’dir. </a:t>
            </a:r>
          </a:p>
          <a:p>
            <a:r>
              <a:rPr lang="tr-TR" dirty="0" smtClean="0"/>
              <a:t> Eşleşmiş amino asit yıkımı, </a:t>
            </a:r>
            <a:r>
              <a:rPr lang="tr-TR" i="1" dirty="0" err="1" smtClean="0"/>
              <a:t>Stickland</a:t>
            </a:r>
            <a:r>
              <a:rPr lang="tr-TR" i="1" dirty="0" smtClean="0"/>
              <a:t> reaksiyonu</a:t>
            </a:r>
            <a:r>
              <a:rPr lang="tr-TR" b="1" dirty="0" smtClean="0"/>
              <a:t> </a:t>
            </a:r>
            <a:r>
              <a:rPr lang="tr-TR" dirty="0" smtClean="0"/>
              <a:t>olarak bilinmektedir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5800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err="1" smtClean="0"/>
              <a:t>Clostridium</a:t>
            </a:r>
            <a:r>
              <a:rPr lang="tr-TR" i="1" dirty="0" smtClean="0"/>
              <a:t> </a:t>
            </a:r>
            <a:r>
              <a:rPr lang="tr-TR" i="1" dirty="0" err="1" smtClean="0"/>
              <a:t>botulinum</a:t>
            </a:r>
            <a:r>
              <a:rPr lang="tr-TR" i="1" dirty="0" smtClean="0"/>
              <a:t>; </a:t>
            </a:r>
            <a:r>
              <a:rPr lang="tr-TR" dirty="0" err="1" smtClean="0"/>
              <a:t>botulizme</a:t>
            </a:r>
            <a:r>
              <a:rPr lang="tr-TR" dirty="0" smtClean="0"/>
              <a:t>, </a:t>
            </a:r>
          </a:p>
          <a:p>
            <a:r>
              <a:rPr lang="tr-TR" i="1" dirty="0" err="1" smtClean="0"/>
              <a:t>Clostridium</a:t>
            </a:r>
            <a:r>
              <a:rPr lang="tr-TR" i="1" dirty="0" smtClean="0"/>
              <a:t> </a:t>
            </a:r>
            <a:r>
              <a:rPr lang="tr-TR" i="1" dirty="0" err="1" smtClean="0"/>
              <a:t>tetani</a:t>
            </a:r>
            <a:r>
              <a:rPr lang="tr-TR" i="1" dirty="0" smtClean="0"/>
              <a:t>; </a:t>
            </a:r>
            <a:r>
              <a:rPr lang="tr-TR" dirty="0" err="1" smtClean="0"/>
              <a:t>tetanoza</a:t>
            </a:r>
            <a:r>
              <a:rPr lang="tr-TR" dirty="0" smtClean="0"/>
              <a:t>, </a:t>
            </a:r>
          </a:p>
          <a:p>
            <a:r>
              <a:rPr lang="tr-TR" i="1" dirty="0" err="1" smtClean="0"/>
              <a:t>Clostridium</a:t>
            </a:r>
            <a:r>
              <a:rPr lang="tr-TR" i="1" dirty="0" smtClean="0"/>
              <a:t> </a:t>
            </a:r>
            <a:r>
              <a:rPr lang="tr-TR" dirty="0" smtClean="0"/>
              <a:t> </a:t>
            </a:r>
            <a:r>
              <a:rPr lang="tr-TR" i="1" dirty="0" err="1" smtClean="0"/>
              <a:t>perfringens</a:t>
            </a:r>
            <a:r>
              <a:rPr lang="tr-TR" i="1" dirty="0" smtClean="0"/>
              <a:t>; </a:t>
            </a:r>
            <a:r>
              <a:rPr lang="tr-TR" dirty="0" smtClean="0"/>
              <a:t>gazlı </a:t>
            </a:r>
            <a:r>
              <a:rPr lang="tr-TR" dirty="0" err="1" smtClean="0"/>
              <a:t>gangrene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425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err="1" smtClean="0"/>
              <a:t>Heliobacteria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75520" y="1882808"/>
            <a:ext cx="8568952" cy="4572000"/>
          </a:xfrm>
        </p:spPr>
        <p:txBody>
          <a:bodyPr/>
          <a:lstStyle/>
          <a:p>
            <a:r>
              <a:rPr lang="tr-TR" dirty="0" err="1" smtClean="0"/>
              <a:t>Heliobacteria</a:t>
            </a:r>
            <a:r>
              <a:rPr lang="tr-TR" dirty="0" smtClean="0"/>
              <a:t>, gram-pozitif  </a:t>
            </a:r>
            <a:r>
              <a:rPr lang="tr-TR" dirty="0" err="1" smtClean="0"/>
              <a:t>fototrofik</a:t>
            </a:r>
            <a:r>
              <a:rPr lang="tr-TR" dirty="0" smtClean="0"/>
              <a:t>   </a:t>
            </a:r>
            <a:r>
              <a:rPr lang="tr-TR" i="1" dirty="0" err="1" smtClean="0"/>
              <a:t>Bacteria</a:t>
            </a:r>
            <a:r>
              <a:rPr lang="tr-TR" dirty="0" err="1" smtClean="0"/>
              <a:t>’dır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anoksijenik</a:t>
            </a:r>
            <a:r>
              <a:rPr lang="tr-TR" dirty="0" smtClean="0"/>
              <a:t> </a:t>
            </a:r>
            <a:r>
              <a:rPr lang="tr-TR" dirty="0" err="1" smtClean="0"/>
              <a:t>fototrof</a:t>
            </a:r>
            <a:r>
              <a:rPr lang="tr-TR" dirty="0" smtClean="0"/>
              <a:t> </a:t>
            </a:r>
          </a:p>
          <a:p>
            <a:r>
              <a:rPr lang="tr-TR" dirty="0" smtClean="0"/>
              <a:t>benzersiz bir pigment olan </a:t>
            </a:r>
            <a:r>
              <a:rPr lang="tr-TR" dirty="0" err="1" smtClean="0"/>
              <a:t>bakteriyoklorofil</a:t>
            </a:r>
            <a:r>
              <a:rPr lang="tr-TR" dirty="0" smtClean="0"/>
              <a:t> </a:t>
            </a:r>
            <a:r>
              <a:rPr lang="tr-TR" i="1" dirty="0" smtClean="0"/>
              <a:t>g  </a:t>
            </a:r>
            <a:r>
              <a:rPr lang="tr-TR" dirty="0" smtClean="0"/>
              <a:t>üretmektedir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0360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err="1" smtClean="0"/>
              <a:t>Mollicutes</a:t>
            </a:r>
            <a:r>
              <a:rPr lang="tr-TR" b="1" dirty="0" smtClean="0"/>
              <a:t>: </a:t>
            </a:r>
            <a:r>
              <a:rPr lang="tr-TR" b="1" i="1" dirty="0" err="1" smtClean="0"/>
              <a:t>Mycoplasma</a:t>
            </a:r>
            <a:r>
              <a:rPr lang="tr-TR" b="1" dirty="0" err="1" smtClean="0"/>
              <a:t>’lar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Anahtar Cinsler: </a:t>
            </a:r>
            <a:r>
              <a:rPr lang="tr-TR" i="1" dirty="0" err="1" smtClean="0"/>
              <a:t>Mycoplasma</a:t>
            </a:r>
            <a:r>
              <a:rPr lang="tr-TR" i="1" dirty="0" smtClean="0"/>
              <a:t>, </a:t>
            </a:r>
            <a:r>
              <a:rPr lang="tr-TR" i="1" dirty="0" err="1" smtClean="0"/>
              <a:t>Spiroplasma</a:t>
            </a:r>
            <a:endParaRPr lang="tr-TR" dirty="0" smtClean="0"/>
          </a:p>
          <a:p>
            <a:r>
              <a:rPr lang="tr-TR" dirty="0" smtClean="0"/>
              <a:t>hücre duvarı olmayan ve bilinen en küçük bakterilerdendir</a:t>
            </a:r>
          </a:p>
          <a:p>
            <a:r>
              <a:rPr lang="tr-TR" dirty="0" smtClean="0"/>
              <a:t>üremeleri,  </a:t>
            </a:r>
            <a:r>
              <a:rPr lang="tr-TR" dirty="0"/>
              <a:t>hücre duvarı sentezini </a:t>
            </a:r>
            <a:r>
              <a:rPr lang="tr-TR" dirty="0" err="1"/>
              <a:t>inhibe</a:t>
            </a:r>
            <a:r>
              <a:rPr lang="tr-TR" dirty="0"/>
              <a:t> eden antibiyotiklerle engellenemez.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93040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620688"/>
            <a:ext cx="8229600" cy="5834120"/>
          </a:xfrm>
        </p:spPr>
        <p:txBody>
          <a:bodyPr>
            <a:normAutofit/>
          </a:bodyPr>
          <a:lstStyle/>
          <a:p>
            <a:r>
              <a:rPr lang="tr-TR" dirty="0" err="1" smtClean="0"/>
              <a:t>Ozmotik</a:t>
            </a:r>
            <a:r>
              <a:rPr lang="tr-TR" dirty="0" smtClean="0"/>
              <a:t> </a:t>
            </a:r>
            <a:r>
              <a:rPr lang="tr-TR" dirty="0" err="1" smtClean="0"/>
              <a:t>lizize</a:t>
            </a:r>
            <a:r>
              <a:rPr lang="tr-TR" dirty="0" smtClean="0"/>
              <a:t> karşı dayanıklılık sağlayan  etmen, sterol</a:t>
            </a:r>
            <a:r>
              <a:rPr lang="tr-TR" i="1" dirty="0" smtClean="0"/>
              <a:t> </a:t>
            </a:r>
            <a:r>
              <a:rPr lang="tr-TR" dirty="0" smtClean="0"/>
              <a:t>varlığıdır. </a:t>
            </a:r>
          </a:p>
          <a:p>
            <a:r>
              <a:rPr lang="tr-TR" dirty="0" smtClean="0"/>
              <a:t>Bazı </a:t>
            </a:r>
            <a:r>
              <a:rPr lang="tr-TR" dirty="0" err="1" smtClean="0"/>
              <a:t>mikoplazmalar</a:t>
            </a:r>
            <a:r>
              <a:rPr lang="tr-TR" dirty="0" smtClean="0"/>
              <a:t>, büyüme ortamında sterollerin bulunmasını gereksinmektedir. </a:t>
            </a:r>
          </a:p>
          <a:p>
            <a:r>
              <a:rPr lang="tr-TR" dirty="0" smtClean="0"/>
              <a:t>bazı  </a:t>
            </a:r>
            <a:r>
              <a:rPr lang="tr-TR" dirty="0" err="1" smtClean="0"/>
              <a:t>mikoplazmalar</a:t>
            </a:r>
            <a:r>
              <a:rPr lang="tr-TR" dirty="0" smtClean="0"/>
              <a:t> hücre zarını sağlamlaştıran ve </a:t>
            </a:r>
            <a:r>
              <a:rPr lang="tr-TR" i="1" dirty="0" err="1" smtClean="0"/>
              <a:t>lipoglikan</a:t>
            </a:r>
            <a:r>
              <a:rPr lang="tr-TR" b="1" dirty="0" smtClean="0"/>
              <a:t> </a:t>
            </a:r>
            <a:r>
              <a:rPr lang="tr-TR" dirty="0" smtClean="0"/>
              <a:t>olarak adlandırılan bileşikler içermektedir.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3445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Güven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284</Words>
  <Application>Microsoft Office PowerPoint</Application>
  <PresentationFormat>Geniş ekran</PresentationFormat>
  <Paragraphs>33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Verdana</vt:lpstr>
      <vt:lpstr>Wingdings 2</vt:lpstr>
      <vt:lpstr>Canlı</vt:lpstr>
      <vt:lpstr>Endospor-Oluşturan Firmucutes’ler </vt:lpstr>
      <vt:lpstr>PowerPoint Sunusu</vt:lpstr>
      <vt:lpstr>Clostridium </vt:lpstr>
      <vt:lpstr>PowerPoint Sunusu</vt:lpstr>
      <vt:lpstr>PowerPoint Sunusu</vt:lpstr>
      <vt:lpstr>PowerPoint Sunusu</vt:lpstr>
      <vt:lpstr>Heliobacteria </vt:lpstr>
      <vt:lpstr>Mollicutes: Mycoplasma’lar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Endospor-Oluşturan Firmucutes’ler </dc:title>
  <dc:creator>sevgi</dc:creator>
  <cp:lastModifiedBy>sevgi</cp:lastModifiedBy>
  <cp:revision>1</cp:revision>
  <dcterms:created xsi:type="dcterms:W3CDTF">2020-01-07T09:34:39Z</dcterms:created>
  <dcterms:modified xsi:type="dcterms:W3CDTF">2020-01-07T09:34:52Z</dcterms:modified>
</cp:coreProperties>
</file>