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68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38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06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75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113102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98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880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97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62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807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124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7613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Endospor</a:t>
            </a:r>
            <a:r>
              <a:rPr lang="tr-TR" b="1" dirty="0" smtClean="0"/>
              <a:t>-Oluşturan </a:t>
            </a:r>
            <a:r>
              <a:rPr lang="tr-TR" b="1" i="1" dirty="0" err="1" smtClean="0"/>
              <a:t>Firmucutes</a:t>
            </a:r>
            <a:r>
              <a:rPr lang="tr-TR" b="1" dirty="0" err="1" smtClean="0"/>
              <a:t>’ler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Bacillus</a:t>
            </a:r>
            <a:r>
              <a:rPr lang="tr-TR" i="1" dirty="0" smtClean="0"/>
              <a:t>, </a:t>
            </a:r>
            <a:r>
              <a:rPr lang="tr-TR" i="1" dirty="0" err="1" smtClean="0"/>
              <a:t>Clostridium</a:t>
            </a:r>
            <a:r>
              <a:rPr lang="tr-TR" i="1" dirty="0" smtClean="0"/>
              <a:t>, </a:t>
            </a:r>
            <a:r>
              <a:rPr lang="tr-TR" i="1" dirty="0" err="1" smtClean="0"/>
              <a:t>Sporosarcina</a:t>
            </a:r>
            <a:r>
              <a:rPr lang="tr-TR" i="1" dirty="0" smtClean="0"/>
              <a:t>,  </a:t>
            </a:r>
            <a:r>
              <a:rPr lang="tr-TR" i="1" dirty="0" err="1" smtClean="0"/>
              <a:t>Heliobacterium</a:t>
            </a:r>
            <a:endParaRPr lang="tr-TR" dirty="0" smtClean="0"/>
          </a:p>
          <a:p>
            <a:r>
              <a:rPr lang="tr-TR" dirty="0" err="1" smtClean="0"/>
              <a:t>Endospor</a:t>
            </a:r>
            <a:r>
              <a:rPr lang="tr-TR" dirty="0" smtClean="0"/>
              <a:t>-oluşturan bakterileri; topraktan, besinlerden, tozdan ve diğer materyallerden seçici olarak izole etmek için; örnek, 80°C’de 10 dakika muamele edilmektedir. </a:t>
            </a:r>
          </a:p>
          <a:p>
            <a:r>
              <a:rPr lang="tr-TR" i="1" dirty="0" err="1" smtClean="0"/>
              <a:t>Bacillus</a:t>
            </a:r>
            <a:r>
              <a:rPr lang="tr-TR" i="1" dirty="0" smtClean="0"/>
              <a:t> </a:t>
            </a:r>
            <a:r>
              <a:rPr lang="tr-TR" dirty="0" smtClean="0"/>
              <a:t>türleri aerobik, </a:t>
            </a:r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dirty="0" smtClean="0"/>
              <a:t>türleri ise anaerobik koşullarda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454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Spiroplasma</a:t>
            </a:r>
            <a:endParaRPr lang="tr-TR" dirty="0" smtClean="0"/>
          </a:p>
          <a:p>
            <a:r>
              <a:rPr lang="tr-TR" i="1" dirty="0" err="1" smtClean="0"/>
              <a:t>Spiroplasma</a:t>
            </a:r>
            <a:r>
              <a:rPr lang="tr-TR" i="1" dirty="0" smtClean="0"/>
              <a:t> </a:t>
            </a:r>
            <a:r>
              <a:rPr lang="tr-TR" dirty="0" smtClean="0"/>
              <a:t>cinsi, </a:t>
            </a:r>
            <a:r>
              <a:rPr lang="tr-TR" dirty="0" err="1" smtClean="0"/>
              <a:t>helikal</a:t>
            </a:r>
            <a:r>
              <a:rPr lang="tr-TR" dirty="0" smtClean="0"/>
              <a:t> veya spiral şekilli </a:t>
            </a:r>
            <a:r>
              <a:rPr lang="tr-TR" i="1" dirty="0" err="1" smtClean="0"/>
              <a:t>Mollicutes</a:t>
            </a:r>
            <a:r>
              <a:rPr lang="tr-TR" dirty="0" err="1" smtClean="0"/>
              <a:t>’leri</a:t>
            </a:r>
            <a:r>
              <a:rPr lang="tr-TR" dirty="0" smtClean="0"/>
              <a:t> içermektedir.  </a:t>
            </a:r>
          </a:p>
          <a:p>
            <a:r>
              <a:rPr lang="tr-TR" dirty="0" smtClean="0"/>
              <a:t>kamçı  bulunmamasına  rağmen </a:t>
            </a:r>
            <a:r>
              <a:rPr lang="tr-TR" dirty="0" err="1" smtClean="0"/>
              <a:t>spiroplasmalar</a:t>
            </a:r>
            <a:r>
              <a:rPr lang="tr-TR" dirty="0" smtClean="0"/>
              <a:t>, vida gibi dönerek ya da yavaş bir dalgalanma ile hareket etmektedir.</a:t>
            </a:r>
          </a:p>
          <a:p>
            <a:r>
              <a:rPr lang="tr-TR" dirty="0" smtClean="0"/>
              <a:t>Bu hareketlilikte, hücre içi </a:t>
            </a:r>
            <a:r>
              <a:rPr lang="tr-TR" dirty="0" err="1" smtClean="0"/>
              <a:t>fibrillerin</a:t>
            </a:r>
            <a:r>
              <a:rPr lang="tr-TR" dirty="0" smtClean="0"/>
              <a:t> rol oynadığı saptanmıştır.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644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Bacillus</a:t>
            </a:r>
            <a:r>
              <a:rPr lang="tr-TR" b="1" i="1" dirty="0" smtClean="0"/>
              <a:t> </a:t>
            </a:r>
            <a:r>
              <a:rPr lang="tr-TR" b="1" dirty="0" smtClean="0"/>
              <a:t>ve </a:t>
            </a:r>
            <a:r>
              <a:rPr lang="tr-TR" b="1" i="1" dirty="0" err="1" smtClean="0"/>
              <a:t>Paenibacillus</a:t>
            </a:r>
            <a:endParaRPr lang="tr-TR" dirty="0" smtClean="0"/>
          </a:p>
          <a:p>
            <a:r>
              <a:rPr lang="tr-TR" dirty="0" smtClean="0"/>
              <a:t>Çoğu basil, birtakım antibiyotikleri üretir.</a:t>
            </a:r>
          </a:p>
          <a:p>
            <a:r>
              <a:rPr lang="tr-TR" dirty="0" smtClean="0"/>
              <a:t>Bazı basiller, özellikle de </a:t>
            </a:r>
            <a:r>
              <a:rPr lang="tr-TR" i="1" dirty="0" err="1" smtClean="0"/>
              <a:t>Paenibacillus</a:t>
            </a:r>
            <a:r>
              <a:rPr lang="tr-TR" i="1" dirty="0" smtClean="0"/>
              <a:t>  </a:t>
            </a:r>
            <a:r>
              <a:rPr lang="tr-TR" i="1" dirty="0" err="1" smtClean="0"/>
              <a:t>popilliae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 smtClean="0"/>
              <a:t>Bacillus</a:t>
            </a:r>
            <a:r>
              <a:rPr lang="tr-TR" i="1" dirty="0" smtClean="0"/>
              <a:t> </a:t>
            </a:r>
            <a:r>
              <a:rPr lang="tr-TR" i="1" dirty="0" err="1" smtClean="0"/>
              <a:t>thuringiensis</a:t>
            </a:r>
            <a:r>
              <a:rPr lang="tr-TR" dirty="0" smtClean="0"/>
              <a:t>, böcek </a:t>
            </a:r>
            <a:r>
              <a:rPr lang="tr-TR" dirty="0" err="1" smtClean="0"/>
              <a:t>larvasitleri</a:t>
            </a:r>
            <a:r>
              <a:rPr lang="tr-TR" dirty="0" smtClean="0"/>
              <a:t> üretmektedir.</a:t>
            </a:r>
          </a:p>
          <a:p>
            <a:r>
              <a:rPr lang="tr-TR" i="1" dirty="0"/>
              <a:t>B. </a:t>
            </a:r>
            <a:r>
              <a:rPr lang="tr-TR" i="1" dirty="0" err="1"/>
              <a:t>t</a:t>
            </a:r>
            <a:r>
              <a:rPr lang="tr-TR" i="1" dirty="0" err="1" smtClean="0"/>
              <a:t>huringiensis</a:t>
            </a:r>
            <a:r>
              <a:rPr lang="tr-TR" i="1" dirty="0" smtClean="0"/>
              <a:t>, </a:t>
            </a:r>
            <a:r>
              <a:rPr lang="tr-TR" dirty="0"/>
              <a:t>“</a:t>
            </a:r>
            <a:r>
              <a:rPr lang="tr-TR" dirty="0" err="1"/>
              <a:t>Bt</a:t>
            </a:r>
            <a:r>
              <a:rPr lang="tr-TR" dirty="0"/>
              <a:t>-toksini” </a:t>
            </a:r>
          </a:p>
        </p:txBody>
      </p:sp>
    </p:spTree>
    <p:extLst>
      <p:ext uri="{BB962C8B-B14F-4D97-AF65-F5344CB8AC3E}">
        <p14:creationId xmlns:p14="http://schemas.microsoft.com/office/powerpoint/2010/main" val="30684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Clostridium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Clostridia</a:t>
            </a:r>
            <a:r>
              <a:rPr lang="tr-TR" dirty="0" smtClean="0"/>
              <a:t>  solunum zincirinden yoksun olduğu için, </a:t>
            </a:r>
            <a:r>
              <a:rPr lang="tr-TR" i="1" dirty="0" smtClean="0"/>
              <a:t>sadece </a:t>
            </a:r>
            <a:r>
              <a:rPr lang="tr-TR" dirty="0" err="1" smtClean="0"/>
              <a:t>substrat</a:t>
            </a:r>
            <a:r>
              <a:rPr lang="tr-TR" dirty="0" smtClean="0"/>
              <a:t>-düzeyinde </a:t>
            </a:r>
            <a:r>
              <a:rPr lang="tr-TR" dirty="0" err="1" smtClean="0"/>
              <a:t>fosforilasyon</a:t>
            </a:r>
            <a:r>
              <a:rPr lang="tr-TR" dirty="0" smtClean="0"/>
              <a:t> ile ATP elde etmektedir.</a:t>
            </a:r>
          </a:p>
          <a:p>
            <a:r>
              <a:rPr lang="tr-TR" dirty="0"/>
              <a:t>son ürün olarak genelde </a:t>
            </a:r>
            <a:r>
              <a:rPr lang="tr-TR" i="1" dirty="0" err="1"/>
              <a:t>bütirik</a:t>
            </a:r>
            <a:r>
              <a:rPr lang="tr-TR" i="1" dirty="0"/>
              <a:t> asit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6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i="1" dirty="0" err="1" smtClean="0"/>
              <a:t>pasteurianum</a:t>
            </a:r>
            <a:r>
              <a:rPr lang="tr-TR" i="1" dirty="0" smtClean="0"/>
              <a:t> </a:t>
            </a:r>
            <a:r>
              <a:rPr lang="tr-TR" dirty="0" smtClean="0"/>
              <a:t>gibi bazıları, </a:t>
            </a:r>
            <a:r>
              <a:rPr lang="tr-TR" i="1" dirty="0" smtClean="0"/>
              <a:t>aseton </a:t>
            </a:r>
            <a:r>
              <a:rPr lang="tr-TR" dirty="0" smtClean="0"/>
              <a:t>ve </a:t>
            </a:r>
            <a:r>
              <a:rPr lang="tr-TR" i="1" dirty="0" err="1" smtClean="0"/>
              <a:t>bütanol</a:t>
            </a:r>
            <a:r>
              <a:rPr lang="tr-TR" i="1" dirty="0" smtClean="0"/>
              <a:t> </a:t>
            </a:r>
            <a:r>
              <a:rPr lang="tr-TR" dirty="0" smtClean="0"/>
              <a:t>da oluşturabilir.  </a:t>
            </a:r>
          </a:p>
          <a:p>
            <a:r>
              <a:rPr lang="tr-TR" dirty="0" err="1" smtClean="0"/>
              <a:t>Clostridia’nın</a:t>
            </a:r>
            <a:r>
              <a:rPr lang="tr-TR" dirty="0" smtClean="0"/>
              <a:t>  bir grubu selülozu, asit ve alkollere yıkarak fermente etmektedir.  Bunlar topraktaki selülozu anaerobik olarak parçalayan en önemli organizmalardır.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Amino asit </a:t>
            </a:r>
            <a:r>
              <a:rPr lang="tr-TR" dirty="0" err="1" smtClean="0"/>
              <a:t>fermentasyon</a:t>
            </a:r>
            <a:r>
              <a:rPr lang="tr-TR" dirty="0" smtClean="0"/>
              <a:t> ürünü tipik olarak asetat,  </a:t>
            </a:r>
            <a:r>
              <a:rPr lang="tr-TR" dirty="0" err="1" smtClean="0"/>
              <a:t>bütirat</a:t>
            </a:r>
            <a:r>
              <a:rPr lang="tr-TR" dirty="0" smtClean="0"/>
              <a:t>, CO</a:t>
            </a:r>
            <a:r>
              <a:rPr lang="tr-TR" baseline="-25000" dirty="0" smtClean="0"/>
              <a:t>2</a:t>
            </a:r>
            <a:r>
              <a:rPr lang="tr-TR" dirty="0" smtClean="0"/>
              <a:t> ve H</a:t>
            </a:r>
            <a:r>
              <a:rPr lang="tr-TR" baseline="-25000" dirty="0" smtClean="0"/>
              <a:t>2</a:t>
            </a:r>
            <a:r>
              <a:rPr lang="tr-TR" dirty="0" smtClean="0"/>
              <a:t>’dir. </a:t>
            </a:r>
          </a:p>
          <a:p>
            <a:r>
              <a:rPr lang="tr-TR" dirty="0" smtClean="0"/>
              <a:t> Eşleşmiş amino asit yıkımı, </a:t>
            </a:r>
            <a:r>
              <a:rPr lang="tr-TR" i="1" dirty="0" err="1" smtClean="0"/>
              <a:t>Stickland</a:t>
            </a:r>
            <a:r>
              <a:rPr lang="tr-TR" i="1" dirty="0" smtClean="0"/>
              <a:t> reaksiyonu</a:t>
            </a:r>
            <a:r>
              <a:rPr lang="tr-TR" b="1" dirty="0" smtClean="0"/>
              <a:t> </a:t>
            </a:r>
            <a:r>
              <a:rPr lang="tr-TR" dirty="0" smtClean="0"/>
              <a:t>olarak bilinmektedir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8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i="1" dirty="0" err="1" smtClean="0"/>
              <a:t>botulinum</a:t>
            </a:r>
            <a:r>
              <a:rPr lang="tr-TR" i="1" dirty="0" smtClean="0"/>
              <a:t>; </a:t>
            </a:r>
            <a:r>
              <a:rPr lang="tr-TR" dirty="0" err="1" smtClean="0"/>
              <a:t>botulizme</a:t>
            </a:r>
            <a:r>
              <a:rPr lang="tr-TR" dirty="0" smtClean="0"/>
              <a:t>, </a:t>
            </a:r>
          </a:p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i="1" dirty="0" err="1" smtClean="0"/>
              <a:t>tetani</a:t>
            </a:r>
            <a:r>
              <a:rPr lang="tr-TR" i="1" dirty="0" smtClean="0"/>
              <a:t>; </a:t>
            </a:r>
            <a:r>
              <a:rPr lang="tr-TR" dirty="0" err="1" smtClean="0"/>
              <a:t>tetanoza</a:t>
            </a:r>
            <a:r>
              <a:rPr lang="tr-TR" dirty="0" smtClean="0"/>
              <a:t>, </a:t>
            </a:r>
          </a:p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dirty="0" smtClean="0"/>
              <a:t> </a:t>
            </a:r>
            <a:r>
              <a:rPr lang="tr-TR" i="1" dirty="0" err="1" smtClean="0"/>
              <a:t>perfringens</a:t>
            </a:r>
            <a:r>
              <a:rPr lang="tr-TR" i="1" dirty="0" smtClean="0"/>
              <a:t>; </a:t>
            </a:r>
            <a:r>
              <a:rPr lang="tr-TR" dirty="0" smtClean="0"/>
              <a:t>gazlı </a:t>
            </a:r>
            <a:r>
              <a:rPr lang="tr-TR" dirty="0" err="1" smtClean="0"/>
              <a:t>gangrene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2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Heliobacteria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1882808"/>
            <a:ext cx="8568952" cy="4572000"/>
          </a:xfrm>
        </p:spPr>
        <p:txBody>
          <a:bodyPr/>
          <a:lstStyle/>
          <a:p>
            <a:r>
              <a:rPr lang="tr-TR" dirty="0" err="1" smtClean="0"/>
              <a:t>Heliobacteria</a:t>
            </a:r>
            <a:r>
              <a:rPr lang="tr-TR" dirty="0" smtClean="0"/>
              <a:t>, gram-pozitif  </a:t>
            </a:r>
            <a:r>
              <a:rPr lang="tr-TR" dirty="0" err="1" smtClean="0"/>
              <a:t>fototrofik</a:t>
            </a:r>
            <a:r>
              <a:rPr lang="tr-TR" dirty="0" smtClean="0"/>
              <a:t>   </a:t>
            </a:r>
            <a:r>
              <a:rPr lang="tr-TR" i="1" dirty="0" err="1" smtClean="0"/>
              <a:t>Bacteria</a:t>
            </a:r>
            <a:r>
              <a:rPr lang="tr-TR" dirty="0" err="1" smtClean="0"/>
              <a:t>’dır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anoksijenik</a:t>
            </a:r>
            <a:r>
              <a:rPr lang="tr-TR" dirty="0" smtClean="0"/>
              <a:t> </a:t>
            </a:r>
            <a:r>
              <a:rPr lang="tr-TR" dirty="0" err="1" smtClean="0"/>
              <a:t>fototrof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benzersiz bir pigment olan </a:t>
            </a:r>
            <a:r>
              <a:rPr lang="tr-TR" dirty="0" err="1" smtClean="0"/>
              <a:t>bakteriyoklorofil</a:t>
            </a:r>
            <a:r>
              <a:rPr lang="tr-TR" dirty="0" smtClean="0"/>
              <a:t> </a:t>
            </a:r>
            <a:r>
              <a:rPr lang="tr-TR" i="1" dirty="0" smtClean="0"/>
              <a:t>g  </a:t>
            </a:r>
            <a:r>
              <a:rPr lang="tr-TR" dirty="0" smtClean="0"/>
              <a:t>üretmektedir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360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Mollicutes</a:t>
            </a:r>
            <a:r>
              <a:rPr lang="tr-TR" b="1" dirty="0" smtClean="0"/>
              <a:t>: </a:t>
            </a:r>
            <a:r>
              <a:rPr lang="tr-TR" b="1" i="1" dirty="0" err="1" smtClean="0"/>
              <a:t>Mycoplasma</a:t>
            </a:r>
            <a:r>
              <a:rPr lang="tr-TR" b="1" dirty="0" err="1" smtClean="0"/>
              <a:t>’lar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Mycoplasma</a:t>
            </a:r>
            <a:r>
              <a:rPr lang="tr-TR" i="1" dirty="0" smtClean="0"/>
              <a:t>, </a:t>
            </a:r>
            <a:r>
              <a:rPr lang="tr-TR" i="1" dirty="0" err="1" smtClean="0"/>
              <a:t>Spiroplasma</a:t>
            </a:r>
            <a:endParaRPr lang="tr-TR" dirty="0" smtClean="0"/>
          </a:p>
          <a:p>
            <a:r>
              <a:rPr lang="tr-TR" dirty="0" smtClean="0"/>
              <a:t>hücre duvarı olmayan ve bilinen en küçük bakterilerdendir</a:t>
            </a:r>
          </a:p>
          <a:p>
            <a:r>
              <a:rPr lang="tr-TR" dirty="0" smtClean="0"/>
              <a:t>üremeleri,  </a:t>
            </a:r>
            <a:r>
              <a:rPr lang="tr-TR" dirty="0"/>
              <a:t>hücre duvarı sentezini </a:t>
            </a:r>
            <a:r>
              <a:rPr lang="tr-TR" dirty="0" err="1"/>
              <a:t>inhibe</a:t>
            </a:r>
            <a:r>
              <a:rPr lang="tr-TR" dirty="0"/>
              <a:t> eden antibiyotiklerle engellenemez.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3040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34120"/>
          </a:xfrm>
        </p:spPr>
        <p:txBody>
          <a:bodyPr>
            <a:normAutofit/>
          </a:bodyPr>
          <a:lstStyle/>
          <a:p>
            <a:r>
              <a:rPr lang="tr-TR" dirty="0" err="1" smtClean="0"/>
              <a:t>Ozmotik</a:t>
            </a:r>
            <a:r>
              <a:rPr lang="tr-TR" dirty="0" smtClean="0"/>
              <a:t> </a:t>
            </a:r>
            <a:r>
              <a:rPr lang="tr-TR" dirty="0" err="1" smtClean="0"/>
              <a:t>lizize</a:t>
            </a:r>
            <a:r>
              <a:rPr lang="tr-TR" dirty="0" smtClean="0"/>
              <a:t> karşı dayanıklılık sağlayan  etmen, sterol</a:t>
            </a:r>
            <a:r>
              <a:rPr lang="tr-TR" i="1" dirty="0" smtClean="0"/>
              <a:t> </a:t>
            </a:r>
            <a:r>
              <a:rPr lang="tr-TR" dirty="0" smtClean="0"/>
              <a:t>varlığıdır. </a:t>
            </a:r>
          </a:p>
          <a:p>
            <a:r>
              <a:rPr lang="tr-TR" dirty="0" smtClean="0"/>
              <a:t>Bazı </a:t>
            </a:r>
            <a:r>
              <a:rPr lang="tr-TR" dirty="0" err="1" smtClean="0"/>
              <a:t>mikoplazmalar</a:t>
            </a:r>
            <a:r>
              <a:rPr lang="tr-TR" dirty="0" smtClean="0"/>
              <a:t>, büyüme ortamında sterollerin bulunmasını gereksinmektedir. </a:t>
            </a:r>
          </a:p>
          <a:p>
            <a:r>
              <a:rPr lang="tr-TR" dirty="0" smtClean="0"/>
              <a:t>bazı  </a:t>
            </a:r>
            <a:r>
              <a:rPr lang="tr-TR" dirty="0" err="1" smtClean="0"/>
              <a:t>mikoplazmalar</a:t>
            </a:r>
            <a:r>
              <a:rPr lang="tr-TR" dirty="0" smtClean="0"/>
              <a:t> hücre zarını sağlamlaştıran ve </a:t>
            </a:r>
            <a:r>
              <a:rPr lang="tr-TR" i="1" dirty="0" err="1" smtClean="0"/>
              <a:t>lipoglikan</a:t>
            </a:r>
            <a:r>
              <a:rPr lang="tr-TR" b="1" dirty="0" smtClean="0"/>
              <a:t> </a:t>
            </a:r>
            <a:r>
              <a:rPr lang="tr-TR" dirty="0" smtClean="0"/>
              <a:t>olarak adlandırılan bileşikler içermektedir.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34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Geniş ekran</PresentationFormat>
  <Paragraphs>33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Verdana</vt:lpstr>
      <vt:lpstr>Wingdings 2</vt:lpstr>
      <vt:lpstr>Canlı</vt:lpstr>
      <vt:lpstr>Endospor-Oluşturan Firmucutes’ler </vt:lpstr>
      <vt:lpstr>PowerPoint Sunusu</vt:lpstr>
      <vt:lpstr>Clostridium </vt:lpstr>
      <vt:lpstr>PowerPoint Sunusu</vt:lpstr>
      <vt:lpstr>PowerPoint Sunusu</vt:lpstr>
      <vt:lpstr>PowerPoint Sunusu</vt:lpstr>
      <vt:lpstr>Heliobacteria </vt:lpstr>
      <vt:lpstr>Mollicutes: Mycoplasma’lar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Endospor-Oluşturan Firmucutes’ler </dc:title>
  <dc:creator>sevgi</dc:creator>
  <cp:lastModifiedBy>sevgi</cp:lastModifiedBy>
  <cp:revision>1</cp:revision>
  <dcterms:created xsi:type="dcterms:W3CDTF">2020-01-07T09:34:39Z</dcterms:created>
  <dcterms:modified xsi:type="dcterms:W3CDTF">2020-01-07T09:34:52Z</dcterms:modified>
</cp:coreProperties>
</file>