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4"/>
  </p:notesMasterIdLst>
  <p:handoutMasterIdLst>
    <p:handoutMasterId r:id="rId15"/>
  </p:handoutMasterIdLst>
  <p:sldIdLst>
    <p:sldId id="455" r:id="rId2"/>
    <p:sldId id="495" r:id="rId3"/>
    <p:sldId id="496" r:id="rId4"/>
    <p:sldId id="497" r:id="rId5"/>
    <p:sldId id="498" r:id="rId6"/>
    <p:sldId id="499" r:id="rId7"/>
    <p:sldId id="500" r:id="rId8"/>
    <p:sldId id="501" r:id="rId9"/>
    <p:sldId id="503" r:id="rId10"/>
    <p:sldId id="502" r:id="rId11"/>
    <p:sldId id="491" r:id="rId12"/>
    <p:sldId id="492"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50" d="100"/>
          <a:sy n="50" d="100"/>
        </p:scale>
        <p:origin x="-1956" y="-4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7.12.2020</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7.12.2020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12/7/2020</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12/7/2020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12/7/2020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12/7/2020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12/7/2020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12/7/2020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12/7/2020</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12/7/2020</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12/7/2020</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12/7/2020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12/7/2020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12/7/2020</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javascript:Open_Menu()"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İSMAİL </a:t>
            </a:r>
            <a:r>
              <a:rPr lang="tr-TR" sz="3000" b="1" dirty="0" smtClean="0">
                <a:effectLst/>
              </a:rPr>
              <a:t>ÇALIŞKAN</a:t>
            </a:r>
          </a:p>
          <a:p>
            <a:endParaRPr lang="tr-TR" sz="1500" b="1" dirty="0" smtClean="0">
              <a:effectLst/>
            </a:endParaRPr>
          </a:p>
          <a:p>
            <a:r>
              <a:rPr lang="tr-TR" b="1" dirty="0" smtClean="0">
                <a:effectLst/>
              </a:rPr>
              <a:t>ANKARA 2018-2019 </a:t>
            </a:r>
            <a:r>
              <a:rPr lang="tr-TR" b="1" dirty="0" err="1" smtClean="0">
                <a:effectLst/>
              </a:rPr>
              <a:t>Öğr</a:t>
            </a:r>
            <a:r>
              <a:rPr lang="tr-TR" b="1" dirty="0" smtClean="0">
                <a:effectLst/>
              </a:rPr>
              <a:t>. Yılı, Güz dönemi</a:t>
            </a: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8490" y="2378118"/>
            <a:ext cx="8296133" cy="4677608"/>
          </a:xfrm>
        </p:spPr>
        <p:txBody>
          <a:bodyPr>
            <a:normAutofit/>
          </a:bodyPr>
          <a:lstStyle/>
          <a:p>
            <a:r>
              <a:rPr lang="tr-TR" sz="4000" dirty="0" err="1"/>
              <a:t>İhvân</a:t>
            </a:r>
            <a:r>
              <a:rPr lang="tr-TR" sz="4000" dirty="0"/>
              <a:t>-ı </a:t>
            </a:r>
            <a:r>
              <a:rPr lang="tr-TR" sz="4000" dirty="0" err="1"/>
              <a:t>Safâ</a:t>
            </a:r>
            <a:r>
              <a:rPr lang="tr-TR" sz="4000" dirty="0"/>
              <a:t> (4/10. yüzyıl),</a:t>
            </a:r>
          </a:p>
          <a:p>
            <a:r>
              <a:rPr lang="tr-TR" sz="4000" dirty="0" err="1"/>
              <a:t>Farâbî</a:t>
            </a:r>
            <a:r>
              <a:rPr lang="tr-TR" sz="4000" dirty="0"/>
              <a:t> (ö. 339/950) </a:t>
            </a:r>
          </a:p>
          <a:p>
            <a:r>
              <a:rPr lang="tr-TR" sz="4000" dirty="0" err="1"/>
              <a:t>İbn</a:t>
            </a:r>
            <a:r>
              <a:rPr lang="tr-TR" sz="4000" dirty="0"/>
              <a:t> Sina (ö. 428/1037)</a:t>
            </a:r>
          </a:p>
          <a:p>
            <a:r>
              <a:rPr lang="tr-TR" sz="4000" dirty="0" err="1"/>
              <a:t>İbn</a:t>
            </a:r>
            <a:r>
              <a:rPr lang="tr-TR" sz="4000" dirty="0"/>
              <a:t> </a:t>
            </a:r>
            <a:r>
              <a:rPr lang="tr-TR" sz="4000" dirty="0" err="1"/>
              <a:t>Rüşd</a:t>
            </a:r>
            <a:r>
              <a:rPr lang="tr-TR" sz="4000" dirty="0"/>
              <a:t> (ö. </a:t>
            </a:r>
            <a:r>
              <a:rPr lang="tr-TR" sz="4000" dirty="0" smtClean="0"/>
              <a:t>595/1198</a:t>
            </a:r>
          </a:p>
          <a:p>
            <a:r>
              <a:rPr lang="tr-TR" sz="4000" dirty="0"/>
              <a:t>Muhammed </a:t>
            </a:r>
            <a:r>
              <a:rPr lang="tr-TR" sz="4000" dirty="0" err="1"/>
              <a:t>Abid</a:t>
            </a:r>
            <a:r>
              <a:rPr lang="tr-TR" sz="4000" dirty="0"/>
              <a:t> </a:t>
            </a:r>
            <a:r>
              <a:rPr lang="tr-TR" sz="4000" dirty="0" err="1"/>
              <a:t>Cabiri</a:t>
            </a:r>
            <a:r>
              <a:rPr lang="tr-TR" sz="3600" dirty="0"/>
              <a:t> (ö. 2010), </a:t>
            </a:r>
            <a:r>
              <a:rPr lang="tr-TR" sz="3600" dirty="0" smtClean="0"/>
              <a:t>	</a:t>
            </a:r>
            <a:r>
              <a:rPr lang="tr-TR" sz="2600" i="1" dirty="0" err="1" smtClean="0"/>
              <a:t>Fehmu’l</a:t>
            </a:r>
            <a:r>
              <a:rPr lang="tr-TR" sz="2600" i="1" dirty="0" smtClean="0"/>
              <a:t>-</a:t>
            </a:r>
            <a:r>
              <a:rPr lang="tr-TR" sz="2600" i="1" dirty="0" err="1" smtClean="0"/>
              <a:t>Kur’ani’l</a:t>
            </a:r>
            <a:r>
              <a:rPr lang="tr-TR" sz="2600" i="1" dirty="0" smtClean="0"/>
              <a:t>-Hakim</a:t>
            </a:r>
            <a:endParaRPr lang="tr-TR" sz="2600" dirty="0" smtClean="0"/>
          </a:p>
        </p:txBody>
      </p:sp>
      <p:sp>
        <p:nvSpPr>
          <p:cNvPr id="3" name="Başlık 2"/>
          <p:cNvSpPr>
            <a:spLocks noGrp="1"/>
          </p:cNvSpPr>
          <p:nvPr>
            <p:ph type="title"/>
          </p:nvPr>
        </p:nvSpPr>
        <p:spPr>
          <a:xfrm>
            <a:off x="688490" y="55806"/>
            <a:ext cx="7756263" cy="1998462"/>
          </a:xfrm>
        </p:spPr>
        <p:txBody>
          <a:bodyPr/>
          <a:lstStyle/>
          <a:p>
            <a:pPr marL="0" indent="0"/>
            <a:r>
              <a:rPr lang="ar-SA" sz="3600" u="sng" dirty="0" smtClean="0">
                <a:solidFill>
                  <a:srgbClr val="002060"/>
                </a:solidFill>
              </a:rPr>
              <a:t>اتجاهات التفسير</a:t>
            </a:r>
            <a:r>
              <a:rPr lang="tr-TR" sz="3600" b="1" u="sng" dirty="0" smtClean="0">
                <a:solidFill>
                  <a:srgbClr val="002060"/>
                </a:solidFill>
              </a:rPr>
              <a:t/>
            </a:r>
            <a:br>
              <a:rPr lang="tr-TR" sz="3600" b="1" u="sng" dirty="0" smtClean="0">
                <a:solidFill>
                  <a:srgbClr val="002060"/>
                </a:solidFill>
              </a:rPr>
            </a:br>
            <a:r>
              <a:rPr lang="tr-TR" sz="1000" b="1" u="sng" dirty="0" smtClean="0">
                <a:solidFill>
                  <a:srgbClr val="002060"/>
                </a:solidFill>
              </a:rPr>
              <a:t/>
            </a:r>
            <a:br>
              <a:rPr lang="tr-TR" sz="1000" b="1" u="sng" dirty="0" smtClean="0">
                <a:solidFill>
                  <a:srgbClr val="002060"/>
                </a:solidFill>
              </a:rPr>
            </a:br>
            <a:r>
              <a:rPr lang="tr-TR" sz="3600" dirty="0" smtClean="0"/>
              <a:t>-5-</a:t>
            </a:r>
            <a:r>
              <a:rPr lang="tr-TR" sz="3600" dirty="0" smtClean="0"/>
              <a:t/>
            </a:r>
            <a:br>
              <a:rPr lang="tr-TR" sz="3600" dirty="0" smtClean="0"/>
            </a:br>
            <a:r>
              <a:rPr lang="ar-SA" sz="4200" b="1" dirty="0" smtClean="0"/>
              <a:t>التفسير الفلسفي</a:t>
            </a:r>
            <a:endParaRPr lang="tr-TR" sz="4200" b="1" dirty="0"/>
          </a:p>
        </p:txBody>
      </p:sp>
    </p:spTree>
    <p:extLst>
      <p:ext uri="{BB962C8B-B14F-4D97-AF65-F5344CB8AC3E}">
        <p14:creationId xmlns:p14="http://schemas.microsoft.com/office/powerpoint/2010/main" val="38776907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914382"/>
            <a:ext cx="9144000" cy="4943617"/>
          </a:xfrm>
        </p:spPr>
        <p:txBody>
          <a:bodyPr>
            <a:normAutofit fontScale="77500" lnSpcReduction="20000"/>
          </a:bodyPr>
          <a:lstStyle/>
          <a:p>
            <a:pPr>
              <a:buNone/>
            </a:pPr>
            <a:r>
              <a:rPr lang="tr-TR" sz="3600" dirty="0"/>
              <a:t>-Muhammed b. Ahmet el-</a:t>
            </a:r>
            <a:r>
              <a:rPr lang="tr-TR" sz="3600" dirty="0" err="1"/>
              <a:t>İskenderâni</a:t>
            </a:r>
            <a:r>
              <a:rPr lang="tr-TR" sz="3600" dirty="0"/>
              <a:t> (ö. 1306/1888</a:t>
            </a:r>
            <a:r>
              <a:rPr lang="tr-TR" sz="3600" dirty="0" smtClean="0"/>
              <a:t>),</a:t>
            </a:r>
            <a:r>
              <a:rPr lang="tr-TR" sz="3600" dirty="0"/>
              <a:t> </a:t>
            </a:r>
            <a:r>
              <a:rPr lang="tr-TR" sz="3600" i="1" dirty="0" err="1"/>
              <a:t>Keşfü’l-esrâri’n-nûrâniyye</a:t>
            </a:r>
            <a:endParaRPr lang="tr-TR" sz="3600" i="1" dirty="0" smtClean="0"/>
          </a:p>
          <a:p>
            <a:pPr>
              <a:buNone/>
            </a:pPr>
            <a:r>
              <a:rPr lang="tr-TR" sz="3600" dirty="0" smtClean="0"/>
              <a:t>-</a:t>
            </a:r>
            <a:r>
              <a:rPr lang="tr-TR" sz="3600" dirty="0"/>
              <a:t>Gazi </a:t>
            </a:r>
            <a:r>
              <a:rPr lang="tr-TR" sz="3600" dirty="0" err="1"/>
              <a:t>Ahmed</a:t>
            </a:r>
            <a:r>
              <a:rPr lang="tr-TR" sz="3600" dirty="0"/>
              <a:t> Muhtar </a:t>
            </a:r>
            <a:r>
              <a:rPr lang="tr-TR" sz="3600" dirty="0" smtClean="0"/>
              <a:t>Paşa </a:t>
            </a:r>
            <a:r>
              <a:rPr lang="tr-TR" sz="3600" dirty="0"/>
              <a:t>(ö. 1337/1920</a:t>
            </a:r>
            <a:r>
              <a:rPr lang="tr-TR" sz="3600" dirty="0" smtClean="0"/>
              <a:t>), </a:t>
            </a:r>
            <a:r>
              <a:rPr lang="tr-TR" sz="3600" i="1" dirty="0" err="1" smtClean="0"/>
              <a:t>Serâirü’l-Ķur’ân</a:t>
            </a:r>
            <a:r>
              <a:rPr lang="tr-TR" sz="3600" i="1" dirty="0" smtClean="0"/>
              <a:t> </a:t>
            </a:r>
            <a:r>
              <a:rPr lang="tr-TR" sz="3600" i="1" dirty="0"/>
              <a:t>fî </a:t>
            </a:r>
            <a:r>
              <a:rPr lang="tr-TR" sz="3600" i="1" dirty="0" err="1"/>
              <a:t>tekvîni</a:t>
            </a:r>
            <a:r>
              <a:rPr lang="tr-TR" sz="3600" i="1" dirty="0"/>
              <a:t> ve </a:t>
            </a:r>
            <a:r>
              <a:rPr lang="tr-TR" sz="3600" i="1" dirty="0" err="1" smtClean="0"/>
              <a:t>ifnâi</a:t>
            </a:r>
            <a:r>
              <a:rPr lang="tr-TR" sz="3600" i="1" dirty="0" smtClean="0"/>
              <a:t> </a:t>
            </a:r>
            <a:r>
              <a:rPr lang="tr-TR" sz="3600" i="1" dirty="0"/>
              <a:t>ve </a:t>
            </a:r>
            <a:r>
              <a:rPr lang="tr-TR" sz="3600" i="1" dirty="0" err="1" smtClean="0"/>
              <a:t>iâdeti’l-ekvân</a:t>
            </a:r>
            <a:endParaRPr lang="tr-TR" sz="3600" i="1" dirty="0" smtClean="0"/>
          </a:p>
          <a:p>
            <a:pPr>
              <a:buNone/>
            </a:pPr>
            <a:r>
              <a:rPr lang="tr-TR" sz="3600" dirty="0" smtClean="0"/>
              <a:t>-</a:t>
            </a:r>
            <a:r>
              <a:rPr lang="tr-TR" sz="3600" dirty="0" err="1" smtClean="0"/>
              <a:t>Tantâvî</a:t>
            </a:r>
            <a:r>
              <a:rPr lang="tr-TR" sz="3600" dirty="0" smtClean="0"/>
              <a:t> </a:t>
            </a:r>
            <a:r>
              <a:rPr lang="tr-TR" sz="3600" dirty="0" err="1"/>
              <a:t>Cevherî</a:t>
            </a:r>
            <a:r>
              <a:rPr lang="tr-TR" sz="3600" dirty="0"/>
              <a:t> (ö. 1358/1940), </a:t>
            </a:r>
            <a:r>
              <a:rPr lang="tr-TR" sz="3600" i="1" dirty="0"/>
              <a:t>el-</a:t>
            </a:r>
            <a:r>
              <a:rPr lang="tr-TR" sz="3600" i="1" dirty="0" err="1"/>
              <a:t>Cevâhir</a:t>
            </a:r>
            <a:r>
              <a:rPr lang="tr-TR" sz="3600" i="1" dirty="0"/>
              <a:t> fi </a:t>
            </a:r>
            <a:r>
              <a:rPr lang="tr-TR" sz="3600" i="1" dirty="0" err="1"/>
              <a:t>Tefsiri’l-Kur’ân</a:t>
            </a:r>
            <a:r>
              <a:rPr lang="tr-TR" sz="3600" dirty="0"/>
              <a:t>; </a:t>
            </a:r>
            <a:r>
              <a:rPr lang="tr-TR" sz="3600" i="1" dirty="0"/>
              <a:t>et-</a:t>
            </a:r>
            <a:r>
              <a:rPr lang="tr-TR" sz="3600" i="1" dirty="0" err="1"/>
              <a:t>Tâcu’l</a:t>
            </a:r>
            <a:r>
              <a:rPr lang="tr-TR" sz="3600" i="1" dirty="0"/>
              <a:t>-</a:t>
            </a:r>
            <a:r>
              <a:rPr lang="tr-TR" sz="3600" i="1" dirty="0" err="1"/>
              <a:t>Murassâ</a:t>
            </a:r>
            <a:r>
              <a:rPr lang="tr-TR" sz="3600" i="1" dirty="0"/>
              <a:t> </a:t>
            </a:r>
            <a:r>
              <a:rPr lang="tr-TR" sz="3600" i="1" dirty="0" err="1"/>
              <a:t>bi</a:t>
            </a:r>
            <a:r>
              <a:rPr lang="tr-TR" sz="3600" i="1" dirty="0"/>
              <a:t> </a:t>
            </a:r>
            <a:r>
              <a:rPr lang="tr-TR" sz="3600" i="1" dirty="0" err="1"/>
              <a:t>Cevâhiri’l-Kur’ân</a:t>
            </a:r>
            <a:r>
              <a:rPr lang="tr-TR" sz="3600" i="1" dirty="0"/>
              <a:t> </a:t>
            </a:r>
            <a:r>
              <a:rPr lang="tr-TR" sz="3600" i="1" dirty="0" err="1" smtClean="0"/>
              <a:t>ve’l</a:t>
            </a:r>
            <a:r>
              <a:rPr lang="tr-TR" sz="3600" i="1" dirty="0" smtClean="0"/>
              <a:t>-Ulûm</a:t>
            </a:r>
            <a:endParaRPr lang="tr-TR" sz="3600" dirty="0"/>
          </a:p>
          <a:p>
            <a:pPr>
              <a:buNone/>
            </a:pPr>
            <a:r>
              <a:rPr lang="tr-TR" sz="3600" dirty="0" smtClean="0"/>
              <a:t>-</a:t>
            </a:r>
            <a:r>
              <a:rPr lang="tr-TR" sz="3600" dirty="0" err="1" smtClean="0"/>
              <a:t>Abdülazîz</a:t>
            </a:r>
            <a:r>
              <a:rPr lang="tr-TR" sz="3600" dirty="0" smtClean="0"/>
              <a:t> </a:t>
            </a:r>
            <a:r>
              <a:rPr lang="tr-TR" sz="3600" dirty="0" err="1" smtClean="0"/>
              <a:t>İsmâil</a:t>
            </a:r>
            <a:r>
              <a:rPr lang="tr-TR" sz="3600" dirty="0" smtClean="0"/>
              <a:t>, </a:t>
            </a:r>
            <a:r>
              <a:rPr lang="tr-TR" sz="3600" i="1" dirty="0"/>
              <a:t>el-İslâm </a:t>
            </a:r>
            <a:r>
              <a:rPr lang="tr-TR" sz="3600" i="1" dirty="0" err="1" smtClean="0"/>
              <a:t>ve’t-tıbbü’l-hadîŝ</a:t>
            </a:r>
            <a:endParaRPr lang="tr-TR" sz="3600" i="1" dirty="0" smtClean="0"/>
          </a:p>
          <a:p>
            <a:pPr>
              <a:buNone/>
            </a:pPr>
            <a:r>
              <a:rPr lang="tr-TR" sz="3600" dirty="0" smtClean="0"/>
              <a:t>-Hanefî </a:t>
            </a:r>
            <a:r>
              <a:rPr lang="tr-TR" sz="3600" dirty="0" err="1" smtClean="0"/>
              <a:t>Ahmed</a:t>
            </a:r>
            <a:r>
              <a:rPr lang="tr-TR" sz="3600" dirty="0" smtClean="0"/>
              <a:t>, </a:t>
            </a:r>
            <a:r>
              <a:rPr lang="tr-TR" sz="3600" i="1" dirty="0" err="1" smtClean="0"/>
              <a:t>Mu‘cizâtü’l-Kur’ân</a:t>
            </a:r>
            <a:r>
              <a:rPr lang="tr-TR" sz="3600" i="1" dirty="0" smtClean="0"/>
              <a:t> </a:t>
            </a:r>
            <a:r>
              <a:rPr lang="tr-TR" sz="3600" i="1" dirty="0"/>
              <a:t>fî </a:t>
            </a:r>
            <a:r>
              <a:rPr lang="tr-TR" sz="3600" i="1" dirty="0" err="1" smtClean="0"/>
              <a:t>vasfi’l-kâinât</a:t>
            </a:r>
            <a:r>
              <a:rPr lang="tr-TR" sz="3600" i="1" dirty="0" smtClean="0"/>
              <a:t>; et-</a:t>
            </a:r>
            <a:r>
              <a:rPr lang="tr-TR" sz="3600" i="1" dirty="0" err="1" smtClean="0"/>
              <a:t>Tefsîrü’l</a:t>
            </a:r>
            <a:r>
              <a:rPr lang="tr-TR" sz="3600" i="1" dirty="0" smtClean="0"/>
              <a:t>-‘ilmî </a:t>
            </a:r>
            <a:r>
              <a:rPr lang="tr-TR" sz="3600" i="1" dirty="0" err="1" smtClean="0"/>
              <a:t>li’l-âyâti’l-kevniyye</a:t>
            </a:r>
            <a:endParaRPr lang="tr-TR" sz="3600" i="1" dirty="0" smtClean="0"/>
          </a:p>
          <a:p>
            <a:pPr>
              <a:buNone/>
            </a:pPr>
            <a:endParaRPr lang="tr-TR" dirty="0"/>
          </a:p>
          <a:p>
            <a:pPr>
              <a:buNone/>
            </a:pPr>
            <a:r>
              <a:rPr lang="tr-TR" sz="4000" dirty="0" smtClean="0"/>
              <a:t>-</a:t>
            </a:r>
            <a:r>
              <a:rPr lang="lv-LV" sz="2800" dirty="0"/>
              <a:t>Hind Şelebî, </a:t>
            </a:r>
            <a:r>
              <a:rPr lang="lv-LV" sz="2800" i="1" dirty="0" smtClean="0"/>
              <a:t>et-Tefsîrü’l-</a:t>
            </a:r>
            <a:r>
              <a:rPr lang="tr-TR" sz="2800" i="1" dirty="0" smtClean="0"/>
              <a:t>‘</a:t>
            </a:r>
            <a:r>
              <a:rPr lang="lv-LV" sz="2800" i="1" dirty="0" smtClean="0"/>
              <a:t>ilmî li’l-</a:t>
            </a:r>
            <a:r>
              <a:rPr lang="tr-TR" sz="2800" i="1" dirty="0" smtClean="0"/>
              <a:t>K</a:t>
            </a:r>
            <a:r>
              <a:rPr lang="lv-LV" sz="2800" i="1" dirty="0" smtClean="0"/>
              <a:t>ur</a:t>
            </a:r>
            <a:r>
              <a:rPr lang="tr-TR" sz="2800" i="1" dirty="0" smtClean="0"/>
              <a:t>’</a:t>
            </a:r>
            <a:r>
              <a:rPr lang="lv-LV" sz="2800" i="1" dirty="0" smtClean="0"/>
              <a:t>âni’l-Kerîm beyne’n-na</a:t>
            </a:r>
            <a:r>
              <a:rPr lang="tr-TR" sz="2800" i="1" dirty="0" smtClean="0"/>
              <a:t>z</a:t>
            </a:r>
            <a:r>
              <a:rPr lang="lv-LV" sz="2800" i="1" dirty="0" smtClean="0"/>
              <a:t>ariyye ve’t-ta</a:t>
            </a:r>
            <a:r>
              <a:rPr lang="tr-TR" sz="2800" i="1" dirty="0" smtClean="0"/>
              <a:t>t</a:t>
            </a:r>
            <a:r>
              <a:rPr lang="lv-LV" sz="2800" i="1" dirty="0" smtClean="0"/>
              <a:t>bî</a:t>
            </a:r>
            <a:r>
              <a:rPr lang="tr-TR" sz="2800" i="1" dirty="0" smtClean="0"/>
              <a:t>k</a:t>
            </a:r>
            <a:r>
              <a:rPr lang="lv-LV" sz="2800" dirty="0" smtClean="0"/>
              <a:t>, </a:t>
            </a:r>
            <a:r>
              <a:rPr lang="lv-LV" sz="2800" dirty="0"/>
              <a:t>Tunus </a:t>
            </a:r>
            <a:r>
              <a:rPr lang="lv-LV" sz="2800" dirty="0" smtClean="0"/>
              <a:t>1985</a:t>
            </a:r>
            <a:endParaRPr lang="tr-TR" sz="2800" dirty="0" smtClean="0"/>
          </a:p>
          <a:p>
            <a:pPr>
              <a:buNone/>
            </a:pPr>
            <a:r>
              <a:rPr lang="tr-TR" sz="2800" dirty="0"/>
              <a:t>-</a:t>
            </a:r>
            <a:r>
              <a:rPr lang="lv-LV" sz="2800" dirty="0" smtClean="0"/>
              <a:t>Ahmed </a:t>
            </a:r>
            <a:r>
              <a:rPr lang="lv-LV" sz="2800" dirty="0"/>
              <a:t>Ömer Ebû Hacer, </a:t>
            </a:r>
            <a:r>
              <a:rPr lang="lv-LV" sz="2800" i="1" dirty="0" smtClean="0"/>
              <a:t>et-Tefsîrü’l-</a:t>
            </a:r>
            <a:r>
              <a:rPr lang="tr-TR" sz="2800" i="1" dirty="0" smtClean="0"/>
              <a:t>‘</a:t>
            </a:r>
            <a:r>
              <a:rPr lang="lv-LV" sz="2800" i="1" dirty="0" smtClean="0"/>
              <a:t>ilmî </a:t>
            </a:r>
            <a:r>
              <a:rPr lang="lv-LV" sz="2800" i="1" dirty="0"/>
              <a:t>fi’l-mîzân</a:t>
            </a:r>
            <a:endParaRPr lang="tr-TR" sz="4000" i="1" dirty="0"/>
          </a:p>
        </p:txBody>
      </p:sp>
      <p:sp>
        <p:nvSpPr>
          <p:cNvPr id="3" name="Başlık 2"/>
          <p:cNvSpPr>
            <a:spLocks noGrp="1"/>
          </p:cNvSpPr>
          <p:nvPr>
            <p:ph type="title"/>
          </p:nvPr>
        </p:nvSpPr>
        <p:spPr>
          <a:xfrm>
            <a:off x="784024" y="6618"/>
            <a:ext cx="7756263" cy="1841232"/>
          </a:xfrm>
        </p:spPr>
        <p:txBody>
          <a:bodyPr/>
          <a:lstStyle/>
          <a:p>
            <a:pPr marL="0" indent="0"/>
            <a:r>
              <a:rPr lang="ar-SA" sz="3600" u="sng" dirty="0">
                <a:solidFill>
                  <a:srgbClr val="002060"/>
                </a:solidFill>
              </a:rPr>
              <a:t>اتجاهات التفسير</a:t>
            </a:r>
            <a:r>
              <a:rPr lang="tr-TR" sz="3600" b="1" u="sng" dirty="0">
                <a:solidFill>
                  <a:srgbClr val="002060"/>
                </a:solidFill>
              </a:rPr>
              <a:t/>
            </a:r>
            <a:br>
              <a:rPr lang="tr-TR" sz="3600" b="1" u="sng" dirty="0">
                <a:solidFill>
                  <a:srgbClr val="002060"/>
                </a:solidFill>
              </a:rPr>
            </a:br>
            <a:r>
              <a:rPr lang="tr-TR" sz="1000" b="1" u="sng" dirty="0">
                <a:solidFill>
                  <a:srgbClr val="002060"/>
                </a:solidFill>
              </a:rPr>
              <a:t/>
            </a:r>
            <a:br>
              <a:rPr lang="tr-TR" sz="1000" b="1" u="sng" dirty="0">
                <a:solidFill>
                  <a:srgbClr val="002060"/>
                </a:solidFill>
              </a:rPr>
            </a:br>
            <a:r>
              <a:rPr lang="tr-TR" sz="3600" dirty="0" smtClean="0"/>
              <a:t>-6-</a:t>
            </a:r>
            <a:r>
              <a:rPr lang="tr-TR" sz="3600" dirty="0"/>
              <a:t/>
            </a:r>
            <a:br>
              <a:rPr lang="tr-TR" sz="3600" dirty="0"/>
            </a:br>
            <a:r>
              <a:rPr lang="ar-SA" sz="4200" b="1" dirty="0" smtClean="0"/>
              <a:t>التفسير العلمي</a:t>
            </a:r>
            <a:endParaRPr lang="tr-TR" sz="4200" b="1" dirty="0"/>
          </a:p>
        </p:txBody>
      </p:sp>
    </p:spTree>
    <p:extLst>
      <p:ext uri="{BB962C8B-B14F-4D97-AF65-F5344CB8AC3E}">
        <p14:creationId xmlns:p14="http://schemas.microsoft.com/office/powerpoint/2010/main" val="1959307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943100"/>
            <a:ext cx="9144000" cy="4914900"/>
          </a:xfrm>
        </p:spPr>
        <p:txBody>
          <a:bodyPr>
            <a:noAutofit/>
          </a:bodyPr>
          <a:lstStyle/>
          <a:p>
            <a:pPr>
              <a:buNone/>
            </a:pPr>
            <a:r>
              <a:rPr lang="tr-TR" sz="1800" dirty="0"/>
              <a:t>-</a:t>
            </a:r>
            <a:r>
              <a:rPr lang="tr-TR" sz="1800" dirty="0" err="1" smtClean="0"/>
              <a:t>Muham</a:t>
            </a:r>
            <a:r>
              <a:rPr lang="tr-TR" sz="1800" dirty="0" smtClean="0"/>
              <a:t>. </a:t>
            </a:r>
            <a:r>
              <a:rPr lang="tr-TR" sz="1800" dirty="0" err="1"/>
              <a:t>Abduh</a:t>
            </a:r>
            <a:r>
              <a:rPr lang="tr-TR" sz="1800" dirty="0"/>
              <a:t> (</a:t>
            </a:r>
            <a:r>
              <a:rPr lang="tr-TR" sz="1800" dirty="0" smtClean="0"/>
              <a:t>ö.1323/1905), ve </a:t>
            </a:r>
            <a:r>
              <a:rPr lang="tr-TR" sz="1800" dirty="0" err="1" smtClean="0"/>
              <a:t>Muham</a:t>
            </a:r>
            <a:r>
              <a:rPr lang="tr-TR" sz="1800" dirty="0" smtClean="0"/>
              <a:t>. </a:t>
            </a:r>
            <a:r>
              <a:rPr lang="tr-TR" sz="1800" dirty="0" err="1"/>
              <a:t>Reşid</a:t>
            </a:r>
            <a:r>
              <a:rPr lang="tr-TR" sz="1800" dirty="0"/>
              <a:t> Rıza (</a:t>
            </a:r>
            <a:r>
              <a:rPr lang="tr-TR" sz="1800" dirty="0" smtClean="0"/>
              <a:t>ö.1354/1935</a:t>
            </a:r>
            <a:r>
              <a:rPr lang="tr-TR" sz="1800" dirty="0"/>
              <a:t>), </a:t>
            </a:r>
            <a:r>
              <a:rPr lang="tr-TR" sz="1800" i="1" dirty="0" err="1"/>
              <a:t>Tefsîru’l-Menâr</a:t>
            </a:r>
            <a:r>
              <a:rPr lang="tr-TR" sz="1800" dirty="0"/>
              <a:t> </a:t>
            </a:r>
            <a:endParaRPr lang="tr-TR" sz="1800" dirty="0" smtClean="0"/>
          </a:p>
          <a:p>
            <a:pPr>
              <a:buNone/>
            </a:pPr>
            <a:r>
              <a:rPr lang="tr-TR" sz="1800" dirty="0"/>
              <a:t>-Mir Muhammed Kerim </a:t>
            </a:r>
            <a:r>
              <a:rPr lang="tr-TR" sz="1800" dirty="0" err="1"/>
              <a:t>Bakuvî</a:t>
            </a:r>
            <a:r>
              <a:rPr lang="tr-TR" sz="1800" dirty="0"/>
              <a:t> (ö. 1355/1937), </a:t>
            </a:r>
            <a:endParaRPr lang="tr-TR" sz="1800" dirty="0" smtClean="0"/>
          </a:p>
          <a:p>
            <a:pPr>
              <a:buNone/>
            </a:pPr>
            <a:r>
              <a:rPr lang="tr-TR" sz="1800" i="1" dirty="0" err="1" smtClean="0"/>
              <a:t>Keşfu’l-Hakâyık</a:t>
            </a:r>
            <a:r>
              <a:rPr lang="tr-TR" sz="1800" i="1" dirty="0" smtClean="0"/>
              <a:t> </a:t>
            </a:r>
            <a:r>
              <a:rPr lang="tr-TR" sz="1800" i="1" dirty="0"/>
              <a:t>an </a:t>
            </a:r>
            <a:r>
              <a:rPr lang="tr-TR" sz="1800" i="1" dirty="0" err="1"/>
              <a:t>nüketi’l-âyâti</a:t>
            </a:r>
            <a:r>
              <a:rPr lang="tr-TR" sz="1800" i="1" dirty="0"/>
              <a:t> </a:t>
            </a:r>
            <a:r>
              <a:rPr lang="tr-TR" sz="1800" i="1" dirty="0" err="1"/>
              <a:t>ve’d-dekâyık</a:t>
            </a:r>
            <a:endParaRPr lang="tr-TR" sz="1800" i="1" dirty="0"/>
          </a:p>
          <a:p>
            <a:pPr>
              <a:buNone/>
            </a:pPr>
            <a:r>
              <a:rPr lang="tr-TR" sz="1800" i="1" dirty="0"/>
              <a:t>-</a:t>
            </a:r>
            <a:r>
              <a:rPr lang="tr-TR" sz="1800" dirty="0"/>
              <a:t>Ubeydullah b. el-İslam Sindi (</a:t>
            </a:r>
            <a:r>
              <a:rPr lang="tr-TR" sz="1800" dirty="0" smtClean="0"/>
              <a:t>ö.1363/1944</a:t>
            </a:r>
            <a:r>
              <a:rPr lang="tr-TR" sz="1800" dirty="0"/>
              <a:t>), </a:t>
            </a:r>
            <a:r>
              <a:rPr lang="tr-TR" sz="1800" i="1" dirty="0" err="1"/>
              <a:t>İlhâmu’r-Rahmân</a:t>
            </a:r>
            <a:r>
              <a:rPr lang="tr-TR" sz="1800" i="1" dirty="0"/>
              <a:t> fi </a:t>
            </a:r>
            <a:r>
              <a:rPr lang="tr-TR" sz="1800" i="1" dirty="0" err="1"/>
              <a:t>Tefsîri’l-Kur’ân</a:t>
            </a:r>
            <a:endParaRPr lang="tr-TR" sz="1800" i="1" dirty="0"/>
          </a:p>
          <a:p>
            <a:pPr>
              <a:buNone/>
            </a:pPr>
            <a:r>
              <a:rPr lang="tr-TR" sz="1800" i="1" dirty="0"/>
              <a:t>-</a:t>
            </a:r>
            <a:r>
              <a:rPr lang="tr-TR" sz="1800" dirty="0" err="1"/>
              <a:t>Ahmed</a:t>
            </a:r>
            <a:r>
              <a:rPr lang="tr-TR" sz="1800" dirty="0"/>
              <a:t> Mustafa el-</a:t>
            </a:r>
            <a:r>
              <a:rPr lang="tr-TR" sz="1800" dirty="0" err="1"/>
              <a:t>Meraği</a:t>
            </a:r>
            <a:r>
              <a:rPr lang="tr-TR" sz="1800" dirty="0"/>
              <a:t> (ö. 1370/1952), </a:t>
            </a:r>
            <a:r>
              <a:rPr lang="tr-TR" sz="1800" i="1" dirty="0" err="1"/>
              <a:t>Tefsîru’l-Merâgî</a:t>
            </a:r>
            <a:endParaRPr lang="tr-TR" sz="1800" i="1" dirty="0"/>
          </a:p>
          <a:p>
            <a:pPr>
              <a:buNone/>
            </a:pPr>
            <a:r>
              <a:rPr lang="tr-TR" sz="1800" i="1" dirty="0"/>
              <a:t>-</a:t>
            </a:r>
            <a:r>
              <a:rPr lang="tr-TR" sz="1800" dirty="0" err="1"/>
              <a:t>Seyyid</a:t>
            </a:r>
            <a:r>
              <a:rPr lang="tr-TR" sz="1800" dirty="0"/>
              <a:t> </a:t>
            </a:r>
            <a:r>
              <a:rPr lang="tr-TR" sz="1800" dirty="0" err="1"/>
              <a:t>Kutub</a:t>
            </a:r>
            <a:r>
              <a:rPr lang="tr-TR" sz="1800" dirty="0"/>
              <a:t> (ö. 1386/1967), </a:t>
            </a:r>
            <a:r>
              <a:rPr lang="tr-TR" sz="1800" i="1" dirty="0"/>
              <a:t>Fî </a:t>
            </a:r>
            <a:r>
              <a:rPr lang="tr-TR" sz="1800" i="1" dirty="0" err="1"/>
              <a:t>Zılâli’l-Kur’ân</a:t>
            </a:r>
            <a:endParaRPr lang="tr-TR" sz="1800" i="1" dirty="0"/>
          </a:p>
          <a:p>
            <a:pPr>
              <a:buNone/>
            </a:pPr>
            <a:r>
              <a:rPr lang="tr-TR" sz="1800" i="1" dirty="0"/>
              <a:t>-</a:t>
            </a:r>
            <a:r>
              <a:rPr lang="tr-TR" sz="1800" dirty="0"/>
              <a:t>Muhammed Tahir </a:t>
            </a:r>
            <a:r>
              <a:rPr lang="tr-TR" sz="1800" dirty="0" err="1"/>
              <a:t>İbn</a:t>
            </a:r>
            <a:r>
              <a:rPr lang="tr-TR" sz="1800" dirty="0"/>
              <a:t> </a:t>
            </a:r>
            <a:r>
              <a:rPr lang="tr-TR" sz="1800" dirty="0" err="1"/>
              <a:t>Aşûr</a:t>
            </a:r>
            <a:r>
              <a:rPr lang="tr-TR" sz="1800" dirty="0"/>
              <a:t> (ö. 1393/1973), </a:t>
            </a:r>
            <a:r>
              <a:rPr lang="tr-TR" sz="1800" i="1" dirty="0"/>
              <a:t>et-</a:t>
            </a:r>
            <a:r>
              <a:rPr lang="tr-TR" sz="1800" i="1" dirty="0" err="1"/>
              <a:t>Tahrîr</a:t>
            </a:r>
            <a:r>
              <a:rPr lang="tr-TR" sz="1800" i="1" dirty="0"/>
              <a:t> </a:t>
            </a:r>
            <a:r>
              <a:rPr lang="tr-TR" sz="1800" i="1" dirty="0" err="1" smtClean="0"/>
              <a:t>ve’t-Tenvîr</a:t>
            </a:r>
            <a:endParaRPr lang="tr-TR" sz="1800" i="1" dirty="0" smtClean="0"/>
          </a:p>
          <a:p>
            <a:pPr>
              <a:buNone/>
            </a:pPr>
            <a:r>
              <a:rPr lang="tr-TR" sz="1800" i="1" dirty="0"/>
              <a:t>-</a:t>
            </a:r>
            <a:r>
              <a:rPr lang="tr-TR" sz="1800" dirty="0" err="1"/>
              <a:t>Ebu’l</a:t>
            </a:r>
            <a:r>
              <a:rPr lang="tr-TR" sz="1800" dirty="0"/>
              <a:t>-Ala </a:t>
            </a:r>
            <a:r>
              <a:rPr lang="tr-TR" sz="1800" dirty="0" err="1"/>
              <a:t>Mevdudi</a:t>
            </a:r>
            <a:r>
              <a:rPr lang="tr-TR" sz="1800" dirty="0"/>
              <a:t> (ö. 1400/1979), </a:t>
            </a:r>
            <a:r>
              <a:rPr lang="tr-TR" sz="1800" i="1" dirty="0" err="1"/>
              <a:t>Tefhimu’l-Kur’ân</a:t>
            </a:r>
            <a:endParaRPr lang="tr-TR" sz="1800" i="1" dirty="0"/>
          </a:p>
          <a:p>
            <a:pPr>
              <a:buNone/>
            </a:pPr>
            <a:r>
              <a:rPr lang="tr-TR" sz="1800" i="1" dirty="0"/>
              <a:t>-</a:t>
            </a:r>
            <a:r>
              <a:rPr lang="tr-TR" sz="1800" dirty="0" err="1" smtClean="0"/>
              <a:t>Muha</a:t>
            </a:r>
            <a:r>
              <a:rPr lang="tr-TR" sz="1800" dirty="0" smtClean="0"/>
              <a:t>. </a:t>
            </a:r>
            <a:r>
              <a:rPr lang="tr-TR" sz="1800" dirty="0" err="1" smtClean="0"/>
              <a:t>Hüseyn</a:t>
            </a:r>
            <a:r>
              <a:rPr lang="tr-TR" sz="1800" dirty="0" smtClean="0"/>
              <a:t> </a:t>
            </a:r>
            <a:r>
              <a:rPr lang="tr-TR" sz="1800" dirty="0"/>
              <a:t>et-</a:t>
            </a:r>
            <a:r>
              <a:rPr lang="tr-TR" sz="1800" dirty="0" err="1"/>
              <a:t>Tabatabaî</a:t>
            </a:r>
            <a:r>
              <a:rPr lang="tr-TR" sz="1800" dirty="0"/>
              <a:t> (</a:t>
            </a:r>
            <a:r>
              <a:rPr lang="tr-TR" sz="1800" dirty="0" smtClean="0"/>
              <a:t>ö.1402/1981</a:t>
            </a:r>
            <a:r>
              <a:rPr lang="tr-TR" sz="1800" dirty="0"/>
              <a:t>), </a:t>
            </a:r>
            <a:r>
              <a:rPr lang="tr-TR" sz="1800" i="1" dirty="0"/>
              <a:t>el-</a:t>
            </a:r>
            <a:r>
              <a:rPr lang="tr-TR" sz="1800" i="1" dirty="0" err="1"/>
              <a:t>Mîzân</a:t>
            </a:r>
            <a:r>
              <a:rPr lang="tr-TR" sz="1800" i="1" dirty="0"/>
              <a:t> fi </a:t>
            </a:r>
            <a:r>
              <a:rPr lang="tr-TR" sz="1800" i="1" dirty="0" err="1"/>
              <a:t>Tefsîri’l-Kur’ân</a:t>
            </a:r>
            <a:endParaRPr lang="tr-TR" sz="1800" i="1" dirty="0"/>
          </a:p>
          <a:p>
            <a:pPr>
              <a:buNone/>
            </a:pPr>
            <a:r>
              <a:rPr lang="tr-TR" sz="1800" i="1" dirty="0"/>
              <a:t>-</a:t>
            </a:r>
            <a:r>
              <a:rPr lang="tr-TR" sz="1800" dirty="0"/>
              <a:t>Muhammed İzzet </a:t>
            </a:r>
            <a:r>
              <a:rPr lang="tr-TR" sz="1800" dirty="0" err="1"/>
              <a:t>Derveze</a:t>
            </a:r>
            <a:r>
              <a:rPr lang="tr-TR" sz="1800" dirty="0"/>
              <a:t> (ö. 1404/1984), </a:t>
            </a:r>
            <a:r>
              <a:rPr lang="tr-TR" sz="1800" i="1" dirty="0" smtClean="0"/>
              <a:t>et-</a:t>
            </a:r>
            <a:r>
              <a:rPr lang="tr-TR" sz="1800" i="1" dirty="0" err="1" smtClean="0"/>
              <a:t>Tefsîru’l</a:t>
            </a:r>
            <a:r>
              <a:rPr lang="tr-TR" sz="1800" i="1" dirty="0" smtClean="0"/>
              <a:t>-</a:t>
            </a:r>
            <a:r>
              <a:rPr lang="tr-TR" sz="1800" i="1" dirty="0" err="1" smtClean="0"/>
              <a:t>Hadîs</a:t>
            </a:r>
            <a:endParaRPr lang="tr-TR" sz="1800" i="1" dirty="0" smtClean="0"/>
          </a:p>
          <a:p>
            <a:pPr>
              <a:buNone/>
            </a:pPr>
            <a:r>
              <a:rPr lang="tr-TR" sz="1800" dirty="0"/>
              <a:t>-Muhammed </a:t>
            </a:r>
            <a:r>
              <a:rPr lang="tr-TR" sz="1800" dirty="0" err="1"/>
              <a:t>Esed</a:t>
            </a:r>
            <a:r>
              <a:rPr lang="tr-TR" sz="1800" dirty="0"/>
              <a:t> (ö. 1413/1992), </a:t>
            </a:r>
            <a:r>
              <a:rPr lang="tr-TR" sz="1800" i="1" dirty="0" err="1"/>
              <a:t>The</a:t>
            </a:r>
            <a:r>
              <a:rPr lang="tr-TR" sz="1800" i="1" dirty="0"/>
              <a:t> Message of </a:t>
            </a:r>
            <a:r>
              <a:rPr lang="tr-TR" sz="1800" i="1" dirty="0" err="1"/>
              <a:t>the</a:t>
            </a:r>
            <a:r>
              <a:rPr lang="tr-TR" sz="1800" i="1" dirty="0"/>
              <a:t> </a:t>
            </a:r>
            <a:r>
              <a:rPr lang="tr-TR" sz="1800" i="1" dirty="0" err="1"/>
              <a:t>Qur’an</a:t>
            </a:r>
            <a:endParaRPr lang="tr-TR" sz="1800" i="1" dirty="0"/>
          </a:p>
          <a:p>
            <a:pPr>
              <a:buNone/>
            </a:pPr>
            <a:r>
              <a:rPr lang="tr-TR" sz="1800" i="1" dirty="0"/>
              <a:t>-</a:t>
            </a:r>
            <a:r>
              <a:rPr lang="tr-TR" sz="1800" dirty="0"/>
              <a:t>Muhammed el-</a:t>
            </a:r>
            <a:r>
              <a:rPr lang="tr-TR" sz="1800" dirty="0" err="1"/>
              <a:t>Gazalî</a:t>
            </a:r>
            <a:r>
              <a:rPr lang="tr-TR" sz="1800" dirty="0"/>
              <a:t> (</a:t>
            </a:r>
            <a:r>
              <a:rPr lang="tr-TR" sz="1800" dirty="0" smtClean="0"/>
              <a:t>ö.1417/1996</a:t>
            </a:r>
            <a:r>
              <a:rPr lang="tr-TR" sz="1800" dirty="0"/>
              <a:t>), </a:t>
            </a:r>
            <a:r>
              <a:rPr lang="tr-TR" sz="1800" i="1" dirty="0"/>
              <a:t>Nahve </a:t>
            </a:r>
            <a:r>
              <a:rPr lang="tr-TR" sz="1800" i="1" dirty="0" err="1" smtClean="0"/>
              <a:t>Tefsîri’n-Mevdûî</a:t>
            </a:r>
            <a:r>
              <a:rPr lang="tr-TR" sz="1800" i="1" dirty="0" smtClean="0"/>
              <a:t> </a:t>
            </a:r>
            <a:r>
              <a:rPr lang="tr-TR" sz="1800" i="1" dirty="0" err="1"/>
              <a:t>li</a:t>
            </a:r>
            <a:r>
              <a:rPr lang="tr-TR" sz="1800" i="1" dirty="0"/>
              <a:t> </a:t>
            </a:r>
            <a:r>
              <a:rPr lang="tr-TR" sz="1800" i="1" dirty="0" err="1" smtClean="0"/>
              <a:t>Suveri’l-Kur’ân</a:t>
            </a:r>
            <a:endParaRPr lang="tr-TR" sz="1800" i="1" dirty="0" smtClean="0"/>
          </a:p>
          <a:p>
            <a:pPr>
              <a:buNone/>
            </a:pPr>
            <a:r>
              <a:rPr lang="tr-TR" sz="1800" i="1" dirty="0"/>
              <a:t>-</a:t>
            </a:r>
            <a:r>
              <a:rPr lang="tr-TR" sz="1800" dirty="0" err="1"/>
              <a:t>Aişe</a:t>
            </a:r>
            <a:r>
              <a:rPr lang="tr-TR" sz="1800" dirty="0"/>
              <a:t> Abdurrahman (</a:t>
            </a:r>
            <a:r>
              <a:rPr lang="tr-TR" sz="1800" dirty="0" err="1"/>
              <a:t>Binti’ş-Şati</a:t>
            </a:r>
            <a:r>
              <a:rPr lang="tr-TR" sz="1800" dirty="0"/>
              <a:t>) (ö. 1421/1999), </a:t>
            </a:r>
            <a:r>
              <a:rPr lang="tr-TR" sz="1800" i="1" dirty="0"/>
              <a:t>el-</a:t>
            </a:r>
            <a:r>
              <a:rPr lang="tr-TR" sz="1800" i="1" dirty="0" err="1"/>
              <a:t>Tefsîru’l</a:t>
            </a:r>
            <a:r>
              <a:rPr lang="tr-TR" sz="1800" i="1" dirty="0"/>
              <a:t> </a:t>
            </a:r>
            <a:r>
              <a:rPr lang="tr-TR" sz="1800" i="1" dirty="0" err="1"/>
              <a:t>Beyâni</a:t>
            </a:r>
            <a:r>
              <a:rPr lang="tr-TR" sz="1800" i="1" dirty="0"/>
              <a:t> </a:t>
            </a:r>
            <a:r>
              <a:rPr lang="tr-TR" sz="1800" i="1" dirty="0" err="1"/>
              <a:t>li’l-Kur’âni’l</a:t>
            </a:r>
            <a:r>
              <a:rPr lang="tr-TR" sz="1800" i="1" dirty="0"/>
              <a:t> Kerîm</a:t>
            </a:r>
            <a:endParaRPr lang="tr-TR" sz="1800" i="1" dirty="0" smtClean="0"/>
          </a:p>
          <a:p>
            <a:pPr>
              <a:buNone/>
            </a:pPr>
            <a:r>
              <a:rPr lang="tr-TR" sz="1800" i="1" dirty="0"/>
              <a:t>-</a:t>
            </a:r>
            <a:r>
              <a:rPr lang="tr-TR" sz="1800" dirty="0"/>
              <a:t>Muhammed </a:t>
            </a:r>
            <a:r>
              <a:rPr lang="tr-TR" sz="1800" dirty="0" err="1"/>
              <a:t>Abid</a:t>
            </a:r>
            <a:r>
              <a:rPr lang="tr-TR" sz="1800" dirty="0"/>
              <a:t> </a:t>
            </a:r>
            <a:r>
              <a:rPr lang="tr-TR" sz="1800" dirty="0" err="1"/>
              <a:t>Cabiri</a:t>
            </a:r>
            <a:r>
              <a:rPr lang="tr-TR" sz="1800" dirty="0"/>
              <a:t> (ö. 2010), </a:t>
            </a:r>
            <a:r>
              <a:rPr lang="tr-TR" sz="1800" i="1" dirty="0" err="1" smtClean="0"/>
              <a:t>Fehmu’l</a:t>
            </a:r>
            <a:r>
              <a:rPr lang="tr-TR" sz="1800" i="1" dirty="0" smtClean="0"/>
              <a:t>-</a:t>
            </a:r>
            <a:r>
              <a:rPr lang="tr-TR" sz="1800" i="1" dirty="0" err="1" smtClean="0"/>
              <a:t>Kur’ani’l</a:t>
            </a:r>
            <a:r>
              <a:rPr lang="tr-TR" sz="1800" i="1" dirty="0" smtClean="0"/>
              <a:t>-Hakim</a:t>
            </a:r>
            <a:endParaRPr lang="tr-TR" sz="1800" i="1" dirty="0"/>
          </a:p>
        </p:txBody>
      </p:sp>
      <p:sp>
        <p:nvSpPr>
          <p:cNvPr id="3" name="Başlık 2"/>
          <p:cNvSpPr>
            <a:spLocks noGrp="1"/>
          </p:cNvSpPr>
          <p:nvPr>
            <p:ph type="title"/>
          </p:nvPr>
        </p:nvSpPr>
        <p:spPr>
          <a:xfrm>
            <a:off x="663837" y="27296"/>
            <a:ext cx="7756263" cy="1915804"/>
          </a:xfrm>
        </p:spPr>
        <p:txBody>
          <a:bodyPr/>
          <a:lstStyle/>
          <a:p>
            <a:pPr marL="0" indent="0"/>
            <a:r>
              <a:rPr lang="ar-SA" sz="3600" u="sng" dirty="0">
                <a:solidFill>
                  <a:srgbClr val="002060"/>
                </a:solidFill>
              </a:rPr>
              <a:t>اتجاهات التفسير</a:t>
            </a:r>
            <a:r>
              <a:rPr lang="tr-TR" sz="3600" b="1" u="sng" dirty="0">
                <a:solidFill>
                  <a:srgbClr val="002060"/>
                </a:solidFill>
              </a:rPr>
              <a:t/>
            </a:r>
            <a:br>
              <a:rPr lang="tr-TR" sz="3600" b="1" u="sng" dirty="0">
                <a:solidFill>
                  <a:srgbClr val="002060"/>
                </a:solidFill>
              </a:rPr>
            </a:br>
            <a:r>
              <a:rPr lang="tr-TR" sz="1000" b="1" u="sng" dirty="0">
                <a:solidFill>
                  <a:srgbClr val="002060"/>
                </a:solidFill>
              </a:rPr>
              <a:t/>
            </a:r>
            <a:br>
              <a:rPr lang="tr-TR" sz="1000" b="1" u="sng" dirty="0">
                <a:solidFill>
                  <a:srgbClr val="002060"/>
                </a:solidFill>
              </a:rPr>
            </a:br>
            <a:r>
              <a:rPr lang="tr-TR" sz="3200" dirty="0"/>
              <a:t>-5-</a:t>
            </a:r>
            <a:r>
              <a:rPr lang="tr-TR" sz="3600" dirty="0"/>
              <a:t/>
            </a:r>
            <a:br>
              <a:rPr lang="tr-TR" sz="3600" dirty="0"/>
            </a:br>
            <a:r>
              <a:rPr lang="ar-SA" sz="3600" dirty="0" smtClean="0"/>
              <a:t>التفسير </a:t>
            </a:r>
            <a:r>
              <a:rPr lang="ar-SA" sz="3600" dirty="0"/>
              <a:t>الاجتماعي و الادبي</a:t>
            </a:r>
            <a:r>
              <a:rPr lang="tr-TR" sz="3600" dirty="0"/>
              <a:t> </a:t>
            </a:r>
            <a:r>
              <a:rPr lang="tr-TR" sz="3600" dirty="0" smtClean="0"/>
              <a:t>-7</a:t>
            </a:r>
            <a:endParaRPr lang="tr-TR" sz="3600" dirty="0"/>
          </a:p>
        </p:txBody>
      </p:sp>
    </p:spTree>
    <p:extLst>
      <p:ext uri="{BB962C8B-B14F-4D97-AF65-F5344CB8AC3E}">
        <p14:creationId xmlns:p14="http://schemas.microsoft.com/office/powerpoint/2010/main" val="11229652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Başlık 3"/>
          <p:cNvSpPr>
            <a:spLocks noGrp="1"/>
          </p:cNvSpPr>
          <p:nvPr>
            <p:ph type="ctrTitle"/>
          </p:nvPr>
        </p:nvSpPr>
        <p:spPr>
          <a:xfrm>
            <a:off x="647700" y="319369"/>
            <a:ext cx="8020050" cy="3223931"/>
          </a:xfrm>
        </p:spPr>
        <p:txBody>
          <a:bodyPr/>
          <a:lstStyle/>
          <a:p>
            <a:r>
              <a:rPr lang="ar-SA" sz="4400" b="1" u="sng" dirty="0" smtClean="0">
                <a:solidFill>
                  <a:srgbClr val="002060"/>
                </a:solidFill>
              </a:rPr>
              <a:t>اتجاهات التفسير</a:t>
            </a:r>
            <a:r>
              <a:rPr lang="tr-TR" sz="2900" b="1" u="sng" dirty="0" smtClean="0">
                <a:solidFill>
                  <a:srgbClr val="002060"/>
                </a:solidFill>
              </a:rPr>
              <a:t/>
            </a:r>
            <a:br>
              <a:rPr lang="tr-TR" sz="2900" b="1" u="sng" dirty="0" smtClean="0">
                <a:solidFill>
                  <a:srgbClr val="002060"/>
                </a:solidFill>
              </a:rPr>
            </a:br>
            <a:r>
              <a:rPr lang="tr-TR" sz="1400" b="1" u="sng" dirty="0" smtClean="0">
                <a:solidFill>
                  <a:srgbClr val="002060"/>
                </a:solidFill>
              </a:rPr>
              <a:t/>
            </a:r>
            <a:br>
              <a:rPr lang="tr-TR" sz="1400" b="1" u="sng" dirty="0" smtClean="0">
                <a:solidFill>
                  <a:srgbClr val="002060"/>
                </a:solidFill>
              </a:rPr>
            </a:br>
            <a:r>
              <a:rPr lang="tr-TR" sz="2900" b="1" u="sng" dirty="0" smtClean="0">
                <a:solidFill>
                  <a:srgbClr val="C00000"/>
                </a:solidFill>
              </a:rPr>
              <a:t>-4-</a:t>
            </a:r>
            <a:br>
              <a:rPr lang="tr-TR" sz="2900" b="1" u="sng" dirty="0" smtClean="0">
                <a:solidFill>
                  <a:srgbClr val="C00000"/>
                </a:solidFill>
              </a:rPr>
            </a:br>
            <a:r>
              <a:rPr lang="ar-SA" sz="1200" b="1" dirty="0">
                <a:solidFill>
                  <a:srgbClr val="C00000"/>
                </a:solidFill>
              </a:rPr>
              <a:t/>
            </a:r>
            <a:br>
              <a:rPr lang="ar-SA" sz="1200" b="1" dirty="0">
                <a:solidFill>
                  <a:srgbClr val="C00000"/>
                </a:solidFill>
              </a:rPr>
            </a:br>
            <a:r>
              <a:rPr lang="ar-SA" sz="4400" b="1" dirty="0" smtClean="0">
                <a:solidFill>
                  <a:srgbClr val="C00000"/>
                </a:solidFill>
              </a:rPr>
              <a:t>التفسير </a:t>
            </a:r>
            <a:r>
              <a:rPr lang="ar-SA" sz="4400" b="1" dirty="0">
                <a:solidFill>
                  <a:srgbClr val="C00000"/>
                </a:solidFill>
              </a:rPr>
              <a:t>الاشاري او </a:t>
            </a:r>
            <a:r>
              <a:rPr lang="ar-SA" sz="4400" b="1" dirty="0" smtClean="0">
                <a:solidFill>
                  <a:srgbClr val="C00000"/>
                </a:solidFill>
              </a:rPr>
              <a:t>الصوفي</a:t>
            </a:r>
            <a:r>
              <a:rPr lang="tr-TR" sz="4400" b="1" dirty="0" smtClean="0">
                <a:solidFill>
                  <a:srgbClr val="C00000"/>
                </a:solidFill>
              </a:rPr>
              <a:t/>
            </a:r>
            <a:br>
              <a:rPr lang="tr-TR" sz="4400" b="1" dirty="0" smtClean="0">
                <a:solidFill>
                  <a:srgbClr val="C00000"/>
                </a:solidFill>
              </a:rPr>
            </a:br>
            <a:r>
              <a:rPr lang="ar-SA" sz="1200" b="1" dirty="0" smtClean="0">
                <a:solidFill>
                  <a:srgbClr val="C00000"/>
                </a:solidFill>
              </a:rPr>
              <a:t/>
            </a:r>
            <a:br>
              <a:rPr lang="ar-SA" sz="1200" b="1" dirty="0" smtClean="0">
                <a:solidFill>
                  <a:srgbClr val="C00000"/>
                </a:solidFill>
              </a:rPr>
            </a:br>
            <a:r>
              <a:rPr lang="ar-SA" sz="4400" b="1" dirty="0" smtClean="0">
                <a:solidFill>
                  <a:srgbClr val="C00000"/>
                </a:solidFill>
              </a:rPr>
              <a:t>التفاسير الاشارية </a:t>
            </a:r>
            <a:r>
              <a:rPr lang="ar-SA" sz="4400" b="1" dirty="0">
                <a:solidFill>
                  <a:srgbClr val="C00000"/>
                </a:solidFill>
              </a:rPr>
              <a:t>او </a:t>
            </a:r>
            <a:r>
              <a:rPr lang="ar-SA" sz="4400" b="1" dirty="0" smtClean="0">
                <a:solidFill>
                  <a:srgbClr val="C00000"/>
                </a:solidFill>
              </a:rPr>
              <a:t>الصوفية</a:t>
            </a:r>
            <a:r>
              <a:rPr lang="tr-TR" sz="2900" b="1" dirty="0" smtClean="0">
                <a:solidFill>
                  <a:srgbClr val="C00000"/>
                </a:solidFill>
              </a:rPr>
              <a:t/>
            </a:r>
            <a:br>
              <a:rPr lang="tr-TR" sz="2900" b="1" dirty="0" smtClean="0">
                <a:solidFill>
                  <a:srgbClr val="C00000"/>
                </a:solidFill>
              </a:rPr>
            </a:br>
            <a:r>
              <a:rPr lang="tr-TR" sz="1200" b="1" dirty="0" smtClean="0">
                <a:solidFill>
                  <a:srgbClr val="002060"/>
                </a:solidFill>
              </a:rPr>
              <a:t>s.128-129</a:t>
            </a:r>
            <a:endParaRPr lang="tr-TR" sz="1200" b="1" dirty="0">
              <a:solidFill>
                <a:srgbClr val="002060"/>
              </a:solidFill>
            </a:endParaRPr>
          </a:p>
        </p:txBody>
      </p:sp>
    </p:spTree>
    <p:extLst>
      <p:ext uri="{BB962C8B-B14F-4D97-AF65-F5344CB8AC3E}">
        <p14:creationId xmlns:p14="http://schemas.microsoft.com/office/powerpoint/2010/main" val="27373809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tdv\Documents\ders notlari\03 tefsir tarihi ve usulü 2018-19\sufi t 1.jpe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352550" y="0"/>
            <a:ext cx="6762750" cy="75899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48550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tdv\Documents\ders notlari\03 tefsir tarihi ve usulü 2018-19\sufi 2.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69056"/>
            <a:ext cx="8991599" cy="5615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6931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770540"/>
            <a:ext cx="9144000" cy="6087460"/>
          </a:xfrm>
        </p:spPr>
        <p:txBody>
          <a:bodyPr>
            <a:normAutofit fontScale="70000" lnSpcReduction="20000"/>
          </a:bodyPr>
          <a:lstStyle/>
          <a:p>
            <a:pPr lvl="0"/>
            <a:r>
              <a:rPr lang="tr-TR" sz="3300" dirty="0" err="1"/>
              <a:t>Sehl</a:t>
            </a:r>
            <a:r>
              <a:rPr lang="tr-TR" sz="3300" dirty="0"/>
              <a:t> b. Abdullah </a:t>
            </a:r>
            <a:r>
              <a:rPr lang="tr-TR" sz="3300" dirty="0" err="1" smtClean="0"/>
              <a:t>Tüsterî</a:t>
            </a:r>
            <a:r>
              <a:rPr lang="tr-TR" sz="3300" dirty="0" smtClean="0"/>
              <a:t> </a:t>
            </a:r>
            <a:r>
              <a:rPr lang="tr-TR" sz="3300" dirty="0"/>
              <a:t>(ö. 283/896), </a:t>
            </a:r>
            <a:r>
              <a:rPr lang="tr-TR" sz="3300" i="1" dirty="0" err="1"/>
              <a:t>Tefsiru’l</a:t>
            </a:r>
            <a:r>
              <a:rPr lang="tr-TR" sz="3300" i="1" dirty="0"/>
              <a:t>-</a:t>
            </a:r>
            <a:r>
              <a:rPr lang="tr-TR" sz="3300" i="1" dirty="0" err="1"/>
              <a:t>Kur’âni’l</a:t>
            </a:r>
            <a:r>
              <a:rPr lang="tr-TR" sz="3300" i="1" dirty="0"/>
              <a:t>-Azîm</a:t>
            </a:r>
            <a:endParaRPr lang="tr-TR" sz="3300" dirty="0"/>
          </a:p>
          <a:p>
            <a:r>
              <a:rPr lang="tr-TR" sz="3300" dirty="0" err="1"/>
              <a:t>Ebû</a:t>
            </a:r>
            <a:r>
              <a:rPr lang="tr-TR" sz="3300" dirty="0"/>
              <a:t> </a:t>
            </a:r>
            <a:r>
              <a:rPr lang="tr-TR" sz="3300" dirty="0" err="1"/>
              <a:t>Abdirrahman</a:t>
            </a:r>
            <a:r>
              <a:rPr lang="tr-TR" sz="3300" dirty="0"/>
              <a:t> es-</a:t>
            </a:r>
            <a:r>
              <a:rPr lang="tr-TR" sz="3300" dirty="0" err="1"/>
              <a:t>Sülemî</a:t>
            </a:r>
            <a:r>
              <a:rPr lang="tr-TR" sz="3300" dirty="0"/>
              <a:t> (ö. 412/1021), </a:t>
            </a:r>
            <a:r>
              <a:rPr lang="tr-TR" sz="3300" i="1" dirty="0" err="1"/>
              <a:t>Hakâiku't-Tefsîr</a:t>
            </a:r>
            <a:endParaRPr lang="tr-TR" sz="3300" dirty="0"/>
          </a:p>
          <a:p>
            <a:r>
              <a:rPr lang="tr-TR" sz="3300" dirty="0" err="1"/>
              <a:t>Ebu’l</a:t>
            </a:r>
            <a:r>
              <a:rPr lang="tr-TR" sz="3300" dirty="0"/>
              <a:t>-Kasım el-</a:t>
            </a:r>
            <a:r>
              <a:rPr lang="tr-TR" sz="3300" dirty="0" err="1"/>
              <a:t>Kuşeyrî</a:t>
            </a:r>
            <a:r>
              <a:rPr lang="tr-TR" sz="3300" dirty="0"/>
              <a:t> (ö. 465/1072), </a:t>
            </a:r>
            <a:r>
              <a:rPr lang="tr-TR" sz="3300" i="1" dirty="0" err="1"/>
              <a:t>Letâifu’l-İşârât</a:t>
            </a:r>
            <a:endParaRPr lang="tr-TR" sz="3300" dirty="0"/>
          </a:p>
          <a:p>
            <a:r>
              <a:rPr lang="tr-TR" sz="3300" dirty="0" err="1"/>
              <a:t>Necmüddin</a:t>
            </a:r>
            <a:r>
              <a:rPr lang="tr-TR" sz="3300" dirty="0"/>
              <a:t> </a:t>
            </a:r>
            <a:r>
              <a:rPr lang="tr-TR" sz="3300" dirty="0" err="1"/>
              <a:t>ed</a:t>
            </a:r>
            <a:r>
              <a:rPr lang="tr-TR" sz="3300" dirty="0"/>
              <a:t>-Daye (ö. 654/1256), </a:t>
            </a:r>
            <a:r>
              <a:rPr lang="tr-TR" sz="3300" i="1" dirty="0" err="1"/>
              <a:t>Bahru’l-hakâik</a:t>
            </a:r>
            <a:r>
              <a:rPr lang="tr-TR" sz="3300" i="1" dirty="0"/>
              <a:t> ve </a:t>
            </a:r>
            <a:r>
              <a:rPr lang="tr-TR" sz="3300" i="1" dirty="0" err="1"/>
              <a:t>me‘ânî</a:t>
            </a:r>
            <a:r>
              <a:rPr lang="tr-TR" sz="3300" i="1" dirty="0"/>
              <a:t> fî </a:t>
            </a:r>
            <a:r>
              <a:rPr lang="tr-TR" sz="3300" i="1" dirty="0" err="1"/>
              <a:t>tefsîri</a:t>
            </a:r>
            <a:r>
              <a:rPr lang="tr-TR" sz="3300" i="1" dirty="0"/>
              <a:t> </a:t>
            </a:r>
            <a:r>
              <a:rPr lang="tr-TR" sz="3300" i="1" dirty="0" err="1"/>
              <a:t>seb‘i’l-mesânî</a:t>
            </a:r>
            <a:r>
              <a:rPr lang="tr-TR" sz="3300" i="1" dirty="0"/>
              <a:t> (et-</a:t>
            </a:r>
            <a:r>
              <a:rPr lang="tr-TR" sz="3300" i="1" dirty="0" err="1"/>
              <a:t>Tevîlâtu’n</a:t>
            </a:r>
            <a:r>
              <a:rPr lang="tr-TR" sz="3300" i="1" dirty="0"/>
              <a:t>-</a:t>
            </a:r>
            <a:r>
              <a:rPr lang="tr-TR" sz="3300" i="1" dirty="0" err="1"/>
              <a:t>Necmîyye</a:t>
            </a:r>
            <a:r>
              <a:rPr lang="tr-TR" sz="3300" i="1" dirty="0"/>
              <a:t>) (</a:t>
            </a:r>
            <a:r>
              <a:rPr lang="tr-TR" sz="3300" i="1" dirty="0" err="1"/>
              <a:t>Aynu’l-hayât</a:t>
            </a:r>
            <a:r>
              <a:rPr lang="tr-TR" sz="3300" i="1" dirty="0"/>
              <a:t> </a:t>
            </a:r>
            <a:r>
              <a:rPr lang="tr-TR" sz="3300" dirty="0"/>
              <a:t>adıyla </a:t>
            </a:r>
            <a:r>
              <a:rPr lang="tr-TR" sz="3300" dirty="0" err="1"/>
              <a:t>Necmüddin</a:t>
            </a:r>
            <a:r>
              <a:rPr lang="tr-TR" sz="3300" dirty="0"/>
              <a:t> el-</a:t>
            </a:r>
            <a:r>
              <a:rPr lang="tr-TR" sz="3300" dirty="0" err="1"/>
              <a:t>Kübrâ’ya</a:t>
            </a:r>
            <a:r>
              <a:rPr lang="tr-TR" sz="3300" dirty="0"/>
              <a:t> (ö. 617/1220) atfedilmesi yanlıştır)</a:t>
            </a:r>
          </a:p>
          <a:p>
            <a:r>
              <a:rPr lang="tr-TR" sz="3300" dirty="0" err="1"/>
              <a:t>Muhyiddin</a:t>
            </a:r>
            <a:r>
              <a:rPr lang="tr-TR" sz="3300" dirty="0"/>
              <a:t> </a:t>
            </a:r>
            <a:r>
              <a:rPr lang="tr-TR" sz="3300" dirty="0" err="1"/>
              <a:t>İbnu’l</a:t>
            </a:r>
            <a:r>
              <a:rPr lang="tr-TR" sz="3300" dirty="0"/>
              <a:t>-Arabî (ö. 638/1240), </a:t>
            </a:r>
            <a:r>
              <a:rPr lang="tr-TR" sz="3300" i="1" dirty="0" err="1"/>
              <a:t>Fusûsu’l</a:t>
            </a:r>
            <a:r>
              <a:rPr lang="tr-TR" sz="3300" i="1" dirty="0"/>
              <a:t>-Hikem</a:t>
            </a:r>
            <a:r>
              <a:rPr lang="tr-TR" sz="3300" dirty="0"/>
              <a:t>; </a:t>
            </a:r>
            <a:r>
              <a:rPr lang="tr-TR" sz="3300" i="1" dirty="0" err="1"/>
              <a:t>Fütûhâtu’l-Mekkiyye</a:t>
            </a:r>
            <a:r>
              <a:rPr lang="tr-TR" sz="3300" i="1" dirty="0"/>
              <a:t>; Rahmet </a:t>
            </a:r>
            <a:r>
              <a:rPr lang="tr-TR" sz="3300" i="1" dirty="0" err="1"/>
              <a:t>mine’r-Rahmân</a:t>
            </a:r>
            <a:r>
              <a:rPr lang="tr-TR" sz="3300" i="1" dirty="0"/>
              <a:t> </a:t>
            </a:r>
            <a:r>
              <a:rPr lang="tr-TR" sz="3300" i="1" dirty="0" err="1"/>
              <a:t>fî’t-tefsîr</a:t>
            </a:r>
            <a:r>
              <a:rPr lang="tr-TR" sz="3300" i="1" dirty="0"/>
              <a:t> ve </a:t>
            </a:r>
            <a:r>
              <a:rPr lang="tr-TR" sz="3300" i="1" dirty="0" err="1"/>
              <a:t>işârâtu’l-Kur’ân</a:t>
            </a:r>
            <a:endParaRPr lang="tr-TR" sz="3300" dirty="0"/>
          </a:p>
          <a:p>
            <a:r>
              <a:rPr lang="tr-TR" sz="3300" dirty="0" err="1"/>
              <a:t>Abdurrezzak</a:t>
            </a:r>
            <a:r>
              <a:rPr lang="tr-TR" sz="3300" dirty="0"/>
              <a:t> Kemaleddin el-</a:t>
            </a:r>
            <a:r>
              <a:rPr lang="tr-TR" sz="3300" dirty="0" err="1"/>
              <a:t>Kaşanî</a:t>
            </a:r>
            <a:r>
              <a:rPr lang="tr-TR" sz="3300" dirty="0"/>
              <a:t> (ö. 730/1329), </a:t>
            </a:r>
            <a:r>
              <a:rPr lang="tr-TR" sz="3300" i="1" dirty="0" err="1"/>
              <a:t>Tevilâtu’l-Kur’ân</a:t>
            </a:r>
            <a:r>
              <a:rPr lang="tr-TR" sz="3300" dirty="0"/>
              <a:t> (</a:t>
            </a:r>
            <a:r>
              <a:rPr lang="tr-TR" sz="3300" i="1" dirty="0" err="1"/>
              <a:t>Te’vilât</a:t>
            </a:r>
            <a:r>
              <a:rPr lang="tr-TR" sz="3300" i="1" dirty="0"/>
              <a:t>-ı </a:t>
            </a:r>
            <a:r>
              <a:rPr lang="tr-TR" sz="3300" i="1" dirty="0" err="1"/>
              <a:t>Kâşâniyye</a:t>
            </a:r>
            <a:r>
              <a:rPr lang="tr-TR" sz="3300" dirty="0"/>
              <a:t>)</a:t>
            </a:r>
          </a:p>
          <a:p>
            <a:r>
              <a:rPr lang="tr-TR" sz="3300" dirty="0" err="1"/>
              <a:t>Nisaburî</a:t>
            </a:r>
            <a:r>
              <a:rPr lang="tr-TR" sz="3300" dirty="0"/>
              <a:t> (ö.850/1447), </a:t>
            </a:r>
            <a:r>
              <a:rPr lang="tr-TR" sz="3300" i="1" dirty="0" err="1"/>
              <a:t>Garaibu’l</a:t>
            </a:r>
            <a:r>
              <a:rPr lang="tr-TR" sz="3300" i="1" dirty="0"/>
              <a:t>-Kur’an ve </a:t>
            </a:r>
            <a:r>
              <a:rPr lang="tr-TR" sz="3300" i="1" dirty="0" err="1"/>
              <a:t>Reğaibu’l</a:t>
            </a:r>
            <a:r>
              <a:rPr lang="tr-TR" sz="3300" i="1" dirty="0"/>
              <a:t>-Furkan</a:t>
            </a:r>
            <a:endParaRPr lang="tr-TR" sz="3300" dirty="0"/>
          </a:p>
          <a:p>
            <a:r>
              <a:rPr lang="tr-TR" sz="3300" dirty="0"/>
              <a:t>Baba </a:t>
            </a:r>
            <a:r>
              <a:rPr lang="tr-TR" sz="3300" dirty="0" err="1"/>
              <a:t>Nimetullah</a:t>
            </a:r>
            <a:r>
              <a:rPr lang="tr-TR" sz="3300" dirty="0"/>
              <a:t> </a:t>
            </a:r>
            <a:r>
              <a:rPr lang="tr-TR" sz="3300" dirty="0" err="1"/>
              <a:t>Nahcivânî</a:t>
            </a:r>
            <a:r>
              <a:rPr lang="tr-TR" sz="3300" dirty="0"/>
              <a:t> (ö. 920/1515), </a:t>
            </a:r>
            <a:r>
              <a:rPr lang="tr-TR" sz="3300" i="1" dirty="0"/>
              <a:t>el-</a:t>
            </a:r>
            <a:r>
              <a:rPr lang="tr-TR" sz="3300" i="1" dirty="0" err="1"/>
              <a:t>Fevâtihu’l</a:t>
            </a:r>
            <a:r>
              <a:rPr lang="tr-TR" sz="3300" i="1" dirty="0"/>
              <a:t>-</a:t>
            </a:r>
            <a:r>
              <a:rPr lang="tr-TR" sz="3300" i="1" dirty="0" err="1"/>
              <a:t>İlâhiyye</a:t>
            </a:r>
            <a:r>
              <a:rPr lang="tr-TR" sz="3300" i="1" dirty="0"/>
              <a:t> </a:t>
            </a:r>
            <a:r>
              <a:rPr lang="tr-TR" sz="3300" i="1" dirty="0" err="1"/>
              <a:t>ve’l-Mefâtihu’l-Gaybiyye</a:t>
            </a:r>
            <a:endParaRPr lang="tr-TR" sz="3300" dirty="0"/>
          </a:p>
          <a:p>
            <a:r>
              <a:rPr lang="tr-TR" sz="3300" dirty="0"/>
              <a:t>İsmail Hakkı </a:t>
            </a:r>
            <a:r>
              <a:rPr lang="tr-TR" sz="3300" dirty="0" err="1"/>
              <a:t>Bursevî</a:t>
            </a:r>
            <a:r>
              <a:rPr lang="tr-TR" sz="3300" dirty="0"/>
              <a:t> (ö. 1138/1725), </a:t>
            </a:r>
            <a:r>
              <a:rPr lang="tr-TR" sz="3300" i="1" dirty="0" err="1"/>
              <a:t>Rûhu’l-Beyân</a:t>
            </a:r>
            <a:endParaRPr lang="tr-TR" sz="3300" i="1" dirty="0"/>
          </a:p>
          <a:p>
            <a:r>
              <a:rPr lang="tr-TR" sz="3300" dirty="0" err="1"/>
              <a:t>İbn</a:t>
            </a:r>
            <a:r>
              <a:rPr lang="tr-TR" sz="3300" dirty="0"/>
              <a:t> Acibe (ö.1224/1809), </a:t>
            </a:r>
            <a:r>
              <a:rPr lang="tr-TR" sz="3300" i="1" dirty="0" err="1"/>
              <a:t>Bahru’l-medîd</a:t>
            </a:r>
            <a:endParaRPr lang="tr-TR" sz="3300" i="1" dirty="0"/>
          </a:p>
          <a:p>
            <a:r>
              <a:rPr lang="tr-TR" sz="3300" dirty="0" err="1"/>
              <a:t>Alûsî</a:t>
            </a:r>
            <a:r>
              <a:rPr lang="tr-TR" sz="3300" dirty="0"/>
              <a:t> (ö.1270/1854), </a:t>
            </a:r>
            <a:r>
              <a:rPr lang="tr-TR" sz="3300" i="1" dirty="0" err="1" smtClean="0"/>
              <a:t>Rûhu’l-meânî</a:t>
            </a:r>
            <a:endParaRPr lang="tr-TR" sz="3300" i="1" dirty="0" smtClean="0"/>
          </a:p>
          <a:p>
            <a:pPr marL="0" indent="0" algn="r">
              <a:buNone/>
            </a:pPr>
            <a:r>
              <a:rPr lang="ar-SA" sz="5800" b="1" i="1" dirty="0" smtClean="0">
                <a:solidFill>
                  <a:srgbClr val="0070C0"/>
                </a:solidFill>
              </a:rPr>
              <a:t>زيل- </a:t>
            </a:r>
            <a:r>
              <a:rPr lang="ar-SA" sz="5800" b="1" i="1" dirty="0">
                <a:solidFill>
                  <a:srgbClr val="0070C0"/>
                </a:solidFill>
              </a:rPr>
              <a:t>التفسير </a:t>
            </a:r>
            <a:r>
              <a:rPr lang="ar-SA" sz="5800" b="1" i="1" dirty="0" smtClean="0">
                <a:solidFill>
                  <a:srgbClr val="0070C0"/>
                </a:solidFill>
              </a:rPr>
              <a:t>الباطني</a:t>
            </a:r>
            <a:endParaRPr lang="tr-TR" sz="5800" b="1" i="1" dirty="0" smtClean="0">
              <a:solidFill>
                <a:srgbClr val="0070C0"/>
              </a:solidFill>
            </a:endParaRPr>
          </a:p>
        </p:txBody>
      </p:sp>
      <p:sp>
        <p:nvSpPr>
          <p:cNvPr id="3" name="Başlık 2"/>
          <p:cNvSpPr>
            <a:spLocks noGrp="1"/>
          </p:cNvSpPr>
          <p:nvPr>
            <p:ph type="title"/>
          </p:nvPr>
        </p:nvSpPr>
        <p:spPr>
          <a:xfrm>
            <a:off x="2857500" y="63041"/>
            <a:ext cx="6286500" cy="527509"/>
          </a:xfrm>
        </p:spPr>
        <p:txBody>
          <a:bodyPr/>
          <a:lstStyle/>
          <a:p>
            <a:pPr marL="0" indent="0" algn="r"/>
            <a:r>
              <a:rPr lang="ar-SA" sz="2600" dirty="0"/>
              <a:t>التفسير الاشاري او التفسير التصوفي</a:t>
            </a:r>
            <a:r>
              <a:rPr lang="tr-TR" sz="2600" dirty="0" smtClean="0"/>
              <a:t> -4</a:t>
            </a:r>
            <a:endParaRPr lang="tr-TR" sz="2600" dirty="0"/>
          </a:p>
        </p:txBody>
      </p:sp>
    </p:spTree>
    <p:extLst>
      <p:ext uri="{BB962C8B-B14F-4D97-AF65-F5344CB8AC3E}">
        <p14:creationId xmlns:p14="http://schemas.microsoft.com/office/powerpoint/2010/main" val="1964312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09550" y="58846"/>
            <a:ext cx="8934450" cy="6340197"/>
          </a:xfrm>
          <a:prstGeom prst="rect">
            <a:avLst/>
          </a:prstGeom>
        </p:spPr>
        <p:txBody>
          <a:bodyPr wrap="square">
            <a:spAutoFit/>
          </a:bodyPr>
          <a:lstStyle/>
          <a:p>
            <a:pPr algn="ctr"/>
            <a:r>
              <a:rPr lang="tr-TR" sz="2200" b="1" dirty="0" smtClean="0"/>
              <a:t>(</a:t>
            </a:r>
            <a:r>
              <a:rPr lang="tr-TR" sz="2200" dirty="0" smtClean="0"/>
              <a:t>ö.283/896</a:t>
            </a:r>
            <a:r>
              <a:rPr lang="tr-TR" sz="2200" b="1" dirty="0"/>
              <a:t>) </a:t>
            </a:r>
            <a:r>
              <a:rPr lang="ar-SA" sz="3600" dirty="0"/>
              <a:t>تفسير القرآن/ التستري</a:t>
            </a:r>
            <a:r>
              <a:rPr lang="ar-SA" sz="3600" b="1" dirty="0"/>
              <a:t> </a:t>
            </a:r>
            <a:endParaRPr lang="tr-TR" sz="3600" b="1" dirty="0" smtClean="0"/>
          </a:p>
          <a:p>
            <a:pPr algn="ctr"/>
            <a:r>
              <a:rPr lang="tr-TR" sz="2600" dirty="0" smtClean="0"/>
              <a:t>(</a:t>
            </a:r>
            <a:r>
              <a:rPr lang="tr-TR" sz="2600" dirty="0"/>
              <a:t>Bakara 1-2. ayet)</a:t>
            </a:r>
          </a:p>
          <a:p>
            <a:endParaRPr lang="tr-TR" sz="3400" dirty="0"/>
          </a:p>
          <a:p>
            <a:pPr algn="r"/>
            <a:r>
              <a:rPr lang="ar-SA" sz="3400" b="1" dirty="0"/>
              <a:t>{ </a:t>
            </a:r>
            <a:r>
              <a:rPr lang="ar-SA" sz="3400" b="1" dirty="0">
                <a:hlinkClick r:id="rId2"/>
              </a:rPr>
              <a:t>الۤـمۤ </a:t>
            </a:r>
            <a:r>
              <a:rPr lang="ar-SA" sz="3400" b="1" dirty="0"/>
              <a:t>} * { </a:t>
            </a:r>
            <a:r>
              <a:rPr lang="ar-SA" sz="3400" b="1" dirty="0">
                <a:hlinkClick r:id="rId2"/>
              </a:rPr>
              <a:t>ذَلِكَ ٱلْكِتَابُ لاَ رَيْبَ فِيهِ هُدًى لِّلْمُتَّقِينَ</a:t>
            </a:r>
            <a:r>
              <a:rPr lang="ar-SA" sz="3400" b="1" dirty="0"/>
              <a:t> }</a:t>
            </a:r>
            <a:endParaRPr lang="tr-TR" sz="3400" dirty="0"/>
          </a:p>
          <a:p>
            <a:pPr algn="r"/>
            <a:r>
              <a:rPr lang="ar-SA" sz="3800" dirty="0"/>
              <a:t>قال سهل: { الۤمۤ } </a:t>
            </a:r>
            <a:r>
              <a:rPr lang="ar-SA" sz="3000" dirty="0"/>
              <a:t>[1] </a:t>
            </a:r>
            <a:r>
              <a:rPr lang="ar-SA" sz="3800" dirty="0"/>
              <a:t>اسم الله عزَّ وجلَّ فيه معان وصفات يعرفها أهل الفهم به، غير أن لأهل الظاهر فيه معاني كثيرة، فأما هذه الحروف إذا انفردت، فالألف تأليف الله عزَّ وجلَّ ألف الأشياء كما شاء، واللام لطفه القديم، والميم مجده العظيم. قال سهل: لكل كتاب أنزله الله تعالى سر، وسر القرآن فواتح السور، لأنها أسماء وصفات، مثل </a:t>
            </a:r>
            <a:r>
              <a:rPr lang="ar-SA" sz="3800" dirty="0" smtClean="0"/>
              <a:t>قوله: </a:t>
            </a:r>
            <a:r>
              <a:rPr lang="ar-SA" sz="3800" dirty="0"/>
              <a:t>" المص، الر، المر، كهيعص، طسم، حم، عسق </a:t>
            </a:r>
            <a:r>
              <a:rPr lang="ar-SA" sz="3800" dirty="0" smtClean="0"/>
              <a:t>"</a:t>
            </a:r>
            <a:endParaRPr lang="tr-TR" sz="3800" dirty="0"/>
          </a:p>
        </p:txBody>
      </p:sp>
    </p:spTree>
    <p:extLst>
      <p:ext uri="{BB962C8B-B14F-4D97-AF65-F5344CB8AC3E}">
        <p14:creationId xmlns:p14="http://schemas.microsoft.com/office/powerpoint/2010/main" val="3665698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61943"/>
            <a:ext cx="9144000" cy="6494085"/>
          </a:xfrm>
          <a:prstGeom prst="rect">
            <a:avLst/>
          </a:prstGeom>
        </p:spPr>
        <p:txBody>
          <a:bodyPr wrap="square">
            <a:spAutoFit/>
          </a:bodyPr>
          <a:lstStyle/>
          <a:p>
            <a:pPr algn="r"/>
            <a:r>
              <a:rPr lang="ar-SA" sz="3200" dirty="0"/>
              <a:t>فإذا جمعت هذه الحروف بعضها إلى بعض كانت اسم الله الأعظم، أي إذا أخذ من كل سورة حرف على الولاء، أي على ما أنزلت السورة وما بعدها على النسق: " الر " و " حم " و " نون " معناه الرحمن. وقال ابن عباس والضحاك: " الم " معناه: أنا الله أعلم. وقال علي رضي الله عنه: هذه أسماء مقطعة، إذا أخذ من كل حرف حرف لا يشبه صاحبه فجمعن كان اسماً من أسماء الرحمن إذا عرفوه ودعوا به كان الاسم الأعظم الذي إذا دُعي به أجاب. وقال سهل: { الۤمۤ ذَلِكَ ٱلْكِتَابُ } [1-2] الألف الله، واللام العبد، والميم محمد صلى الله عليه وسلم كي يتصل العبد بمولاه من مكان توحيده واقتدائه بنبيه. وقال سهل: بلغني عن ابن عباس أنه قال: أقسم الله تعالى أن هذا الكتاب الذي أنزل على محمد صلى الله عليه وسلم هو الكتاب الذي هو من عند الله تعالى فقال: { الۤمۤ ذَلِكَ ٱلْكِتَابُ } الألف الله، واللام جبريل عليه السلام، والميم محمد صلى الله عليه وسلم، </a:t>
            </a:r>
            <a:r>
              <a:rPr lang="tr-TR" sz="3200" dirty="0"/>
              <a:t>“</a:t>
            </a:r>
            <a:r>
              <a:rPr lang="ar-SA" sz="3200" dirty="0"/>
              <a:t>فأقسم الله تعالى بنفسه وجبريل ومحمد عليهما السلام. وقال: إن الله تعالى اشتق من اسمه الأعظم الألف واللام والهاء</a:t>
            </a:r>
            <a:endParaRPr lang="tr-TR" sz="3200" dirty="0"/>
          </a:p>
        </p:txBody>
      </p:sp>
    </p:spTree>
    <p:extLst>
      <p:ext uri="{BB962C8B-B14F-4D97-AF65-F5344CB8AC3E}">
        <p14:creationId xmlns:p14="http://schemas.microsoft.com/office/powerpoint/2010/main" val="1509604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14450"/>
            <a:ext cx="9144000" cy="5543550"/>
          </a:xfrm>
        </p:spPr>
        <p:txBody>
          <a:bodyPr>
            <a:noAutofit/>
          </a:bodyPr>
          <a:lstStyle/>
          <a:p>
            <a:pPr marL="0" indent="0" algn="r">
              <a:buNone/>
            </a:pPr>
            <a:r>
              <a:rPr lang="ar-MA" sz="3400" dirty="0"/>
              <a:t>وقال {وَنَزَعْنَا مَا فِى صُدُورِهِم مِّنْ غِلٍّ} طهرنا قلوبهم من كل غش، واستخلصنا أسرارهم عن كل آفة. وطَهَّرَ قلوب العارفين من كل حظ وعلاقة، كما طهَّر قلوب الزاهدين عن كل رغبة ومُنْية، وطهَّر قلوب العابدين عن كل تهمة وشهوة، وطهَّر قلوب المحبين </a:t>
            </a:r>
            <a:r>
              <a:rPr lang="ar-MA" sz="3400" dirty="0" smtClean="0"/>
              <a:t>عن </a:t>
            </a:r>
            <a:r>
              <a:rPr lang="ar-MA" sz="3400" dirty="0"/>
              <a:t>محبة كل مخلوق وعن غل الصدر </a:t>
            </a:r>
            <a:r>
              <a:rPr lang="tr-TR" sz="3400" dirty="0"/>
              <a:t>-</a:t>
            </a:r>
            <a:r>
              <a:rPr lang="ar-MA" sz="3400" dirty="0"/>
              <a:t> كل واحد على قدر رتبته</a:t>
            </a:r>
            <a:r>
              <a:rPr lang="ar-MA" sz="3400" dirty="0" smtClean="0"/>
              <a:t>. </a:t>
            </a:r>
            <a:r>
              <a:rPr lang="ar-MA" sz="3400" dirty="0"/>
              <a:t/>
            </a:r>
            <a:br>
              <a:rPr lang="ar-MA" sz="3400" dirty="0"/>
            </a:br>
            <a:r>
              <a:rPr lang="ar-MA" sz="3400" dirty="0"/>
              <a:t>ويقال لمَّا خَلَق الجنة وَكَلَ ترتبيها إلى رضوان ، والعرش ولي حفظه إلى الجملة ، والكعبة سلَم مفتاحها إلى بني شيبة ، وأمَّا تطهير صدور المؤمنين فتولاّه بنفسه . </a:t>
            </a:r>
            <a:br>
              <a:rPr lang="ar-MA" sz="3400" dirty="0"/>
            </a:br>
            <a:r>
              <a:rPr lang="ar-MA" sz="3400" dirty="0"/>
              <a:t>ويقال إذا نزع الغل من الصدور مِنْ قِبَله فلا محلّ للغرم الذي لزمهم بسبب الخصوم حيث كان منه سبحانه وجه آدائه. </a:t>
            </a:r>
            <a:endParaRPr lang="tr-TR" sz="3400" dirty="0"/>
          </a:p>
        </p:txBody>
      </p:sp>
      <p:sp>
        <p:nvSpPr>
          <p:cNvPr id="2" name="Başlık 1"/>
          <p:cNvSpPr>
            <a:spLocks noGrp="1"/>
          </p:cNvSpPr>
          <p:nvPr>
            <p:ph type="title"/>
          </p:nvPr>
        </p:nvSpPr>
        <p:spPr>
          <a:xfrm>
            <a:off x="701937" y="60737"/>
            <a:ext cx="7756263" cy="1101313"/>
          </a:xfrm>
        </p:spPr>
        <p:txBody>
          <a:bodyPr/>
          <a:lstStyle/>
          <a:p>
            <a:r>
              <a:rPr lang="ar-SA" sz="2600" dirty="0"/>
              <a:t>القشيري </a:t>
            </a:r>
            <a:r>
              <a:rPr lang="tr-TR" sz="2600" dirty="0" smtClean="0"/>
              <a:t> (</a:t>
            </a:r>
            <a:r>
              <a:rPr lang="tr-TR" sz="2600" dirty="0"/>
              <a:t>ö.465/1072) - </a:t>
            </a:r>
            <a:r>
              <a:rPr lang="ar-SA" sz="2600" dirty="0"/>
              <a:t>لطائف </a:t>
            </a:r>
            <a:r>
              <a:rPr lang="ar-SA" sz="2600" dirty="0" smtClean="0"/>
              <a:t>الاشارات</a:t>
            </a:r>
            <a:r>
              <a:rPr lang="tr-TR" sz="2600" dirty="0" smtClean="0"/>
              <a:t/>
            </a:r>
            <a:br>
              <a:rPr lang="tr-TR" sz="2600" dirty="0" smtClean="0"/>
            </a:br>
            <a:r>
              <a:rPr lang="ar-SA" sz="2600" dirty="0"/>
              <a:t>سورة الأعراف</a:t>
            </a:r>
            <a:r>
              <a:rPr lang="tr-TR" sz="2600" dirty="0"/>
              <a:t> 43</a:t>
            </a:r>
          </a:p>
        </p:txBody>
      </p:sp>
    </p:spTree>
    <p:extLst>
      <p:ext uri="{BB962C8B-B14F-4D97-AF65-F5344CB8AC3E}">
        <p14:creationId xmlns:p14="http://schemas.microsoft.com/office/powerpoint/2010/main" val="4029050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09650"/>
            <a:ext cx="9144000" cy="5848350"/>
          </a:xfrm>
        </p:spPr>
        <p:txBody>
          <a:bodyPr>
            <a:normAutofit/>
          </a:bodyPr>
          <a:lstStyle/>
          <a:p>
            <a:pPr marL="0" indent="0" algn="r">
              <a:buNone/>
            </a:pPr>
            <a:r>
              <a:rPr lang="ar-MA" sz="3700" dirty="0" smtClean="0"/>
              <a:t>قوله </a:t>
            </a:r>
            <a:r>
              <a:rPr lang="ar-MA" sz="3700" dirty="0"/>
              <a:t>جلّ ذكره {وَقَالُوا الحَمْدُ للهِ الَّذِي هَدَانَا لِهَذَا وَمَا كُنَّا لِنَهْتَدِي لَوْلاَ أَنْ هَدَانَا اللهُ لَقَدْ جَاءَتْ رُسُلُ رَبِّنَا بِالحَقِّ} في قولهم اعترافٌ منهم وإقرارٌ بأنهم لم يصلوا إلى ما وصلوا إليه من جزيل تلك العطيات ، وعظيم تلك الرتب والمقامات بجهدهم واستحقاق فعلهم ، وإنما ذلك أجمع ابتداء فضل منه ولطف . </a:t>
            </a:r>
            <a:br>
              <a:rPr lang="ar-MA" sz="3700" dirty="0"/>
            </a:br>
            <a:r>
              <a:rPr lang="ar-MA" sz="3700" dirty="0"/>
              <a:t>قوله جلّ ذكره { وَنُودُوا أَن تِلْكُمُ الجَنَّةُ أُورِثْتُمُوهَا بِمَا كُنتُمْ تَعْمَلُونَ} تسكينٌ لقلوبهم ، وتطييبٌ لهم ، وإلا فإذا رأوا تلك الدرجات علموا أن أعمالهم المشوبة بالتقصير لم توجب لهم كل تلك </a:t>
            </a:r>
            <a:r>
              <a:rPr lang="ar-MA" sz="3700" dirty="0" smtClean="0"/>
              <a:t>الدرجات</a:t>
            </a:r>
            <a:endParaRPr lang="tr-TR" sz="3700" dirty="0"/>
          </a:p>
        </p:txBody>
      </p:sp>
      <p:sp>
        <p:nvSpPr>
          <p:cNvPr id="2" name="Başlık 1"/>
          <p:cNvSpPr>
            <a:spLocks noGrp="1"/>
          </p:cNvSpPr>
          <p:nvPr>
            <p:ph type="title"/>
          </p:nvPr>
        </p:nvSpPr>
        <p:spPr>
          <a:xfrm>
            <a:off x="892437" y="0"/>
            <a:ext cx="7756263" cy="891763"/>
          </a:xfrm>
        </p:spPr>
        <p:txBody>
          <a:bodyPr/>
          <a:lstStyle/>
          <a:p>
            <a:r>
              <a:rPr lang="ar-SA" sz="2600" dirty="0"/>
              <a:t>القشيري </a:t>
            </a:r>
            <a:r>
              <a:rPr lang="tr-TR" sz="2600" dirty="0" smtClean="0"/>
              <a:t> (</a:t>
            </a:r>
            <a:r>
              <a:rPr lang="tr-TR" sz="2600" dirty="0"/>
              <a:t>ö.465/1072) - </a:t>
            </a:r>
            <a:r>
              <a:rPr lang="ar-SA" sz="2600" dirty="0"/>
              <a:t>لطائف </a:t>
            </a:r>
            <a:r>
              <a:rPr lang="ar-SA" sz="2600" dirty="0" smtClean="0"/>
              <a:t>الاشارات</a:t>
            </a:r>
            <a:r>
              <a:rPr lang="tr-TR" sz="2600" dirty="0" smtClean="0"/>
              <a:t/>
            </a:r>
            <a:br>
              <a:rPr lang="tr-TR" sz="2600" dirty="0" smtClean="0"/>
            </a:br>
            <a:r>
              <a:rPr lang="ar-SA" sz="2600" dirty="0"/>
              <a:t>سورة الأعراف</a:t>
            </a:r>
            <a:r>
              <a:rPr lang="tr-TR" sz="2600" dirty="0"/>
              <a:t> 43</a:t>
            </a:r>
          </a:p>
        </p:txBody>
      </p:sp>
    </p:spTree>
    <p:extLst>
      <p:ext uri="{BB962C8B-B14F-4D97-AF65-F5344CB8AC3E}">
        <p14:creationId xmlns:p14="http://schemas.microsoft.com/office/powerpoint/2010/main" val="27116388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10317</TotalTime>
  <Words>816</Words>
  <Application>Microsoft Office PowerPoint</Application>
  <PresentationFormat>Ekran Gösterisi (4:3)</PresentationFormat>
  <Paragraphs>60</Paragraphs>
  <Slides>12</Slides>
  <Notes>1</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2_Hardcover</vt:lpstr>
      <vt:lpstr>A.Ü. İlahiyat Fakültesi 1. Sınıf  Tefsir Tarihi ve Usulü  تاريخ التفسير وأصوله</vt:lpstr>
      <vt:lpstr>اتجاهات التفسير  -4-  التفسير الاشاري او الصوفي  التفاسير الاشارية او الصوفية s.128-129</vt:lpstr>
      <vt:lpstr>PowerPoint Sunusu</vt:lpstr>
      <vt:lpstr>PowerPoint Sunusu</vt:lpstr>
      <vt:lpstr>التفسير الاشاري او التفسير التصوفي -4</vt:lpstr>
      <vt:lpstr>PowerPoint Sunusu</vt:lpstr>
      <vt:lpstr>PowerPoint Sunusu</vt:lpstr>
      <vt:lpstr>القشيري  (ö.465/1072) - لطائف الاشارات سورة الأعراف 43</vt:lpstr>
      <vt:lpstr>القشيري  (ö.465/1072) - لطائف الاشارات سورة الأعراف 43</vt:lpstr>
      <vt:lpstr>اتجاهات التفسير  -5- التفسير الفلسفي</vt:lpstr>
      <vt:lpstr>اتجاهات التفسير  -6- التفسير العلمي</vt:lpstr>
      <vt:lpstr>اتجاهات التفسير  -5- التفسير الاجتماعي و الادبي -7</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520</cp:revision>
  <cp:lastPrinted>2016-03-08T11:30:58Z</cp:lastPrinted>
  <dcterms:created xsi:type="dcterms:W3CDTF">2014-10-29T07:48:48Z</dcterms:created>
  <dcterms:modified xsi:type="dcterms:W3CDTF">2020-12-07T13:28:06Z</dcterms:modified>
</cp:coreProperties>
</file>