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E7FFC-0A07-494E-8FF0-99AB48F902DA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40601-3E8D-4D77-B07A-8054A98D445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50"/>
                </a:solidFill>
              </a:rPr>
              <a:t>Türkiye’de Yem Bitkileri Tarımının Sorunları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1</a:t>
            </a:r>
            <a:r>
              <a:rPr lang="tr-TR" b="1" dirty="0"/>
              <a:t>. Tarım işletmelerinin </a:t>
            </a:r>
            <a:r>
              <a:rPr lang="tr-TR" b="1" dirty="0" err="1"/>
              <a:t>cok</a:t>
            </a:r>
            <a:r>
              <a:rPr lang="tr-TR" b="1" dirty="0"/>
              <a:t> </a:t>
            </a:r>
            <a:r>
              <a:rPr lang="tr-TR" b="1" dirty="0" err="1"/>
              <a:t>kucuk</a:t>
            </a:r>
            <a:r>
              <a:rPr lang="tr-TR" b="1" dirty="0"/>
              <a:t> ve arazilerin </a:t>
            </a:r>
            <a:r>
              <a:rPr lang="tr-TR" b="1" dirty="0" err="1"/>
              <a:t>parcalı</a:t>
            </a:r>
            <a:r>
              <a:rPr lang="tr-TR" b="1" dirty="0"/>
              <a:t> olması,</a:t>
            </a:r>
          </a:p>
          <a:p>
            <a:r>
              <a:rPr lang="tr-TR" b="1" dirty="0"/>
              <a:t>2. Tohumluk sorunu,</a:t>
            </a:r>
          </a:p>
          <a:p>
            <a:r>
              <a:rPr lang="tr-TR" b="1" dirty="0"/>
              <a:t>3. Değişik </a:t>
            </a:r>
            <a:r>
              <a:rPr lang="tr-TR" b="1" dirty="0" err="1"/>
              <a:t>ekolojikbolgelere</a:t>
            </a:r>
            <a:r>
              <a:rPr lang="tr-TR" b="1" dirty="0"/>
              <a:t> uygun </a:t>
            </a:r>
            <a:r>
              <a:rPr lang="tr-TR" b="1" dirty="0" smtClean="0"/>
              <a:t>yüksek </a:t>
            </a:r>
            <a:r>
              <a:rPr lang="tr-TR" b="1" dirty="0"/>
              <a:t>verimli </a:t>
            </a:r>
            <a:r>
              <a:rPr lang="tr-TR" b="1" dirty="0" err="1" smtClean="0"/>
              <a:t>ceşitlerin</a:t>
            </a:r>
            <a:r>
              <a:rPr lang="tr-TR" b="1" dirty="0" smtClean="0"/>
              <a:t> ıslah </a:t>
            </a:r>
            <a:r>
              <a:rPr lang="tr-TR" b="1" dirty="0"/>
              <a:t>edilip geliştirilmemiş olması,</a:t>
            </a:r>
          </a:p>
          <a:p>
            <a:r>
              <a:rPr lang="tr-TR" b="1" dirty="0"/>
              <a:t>4. Yem bitkilerinin hayvan beslemedeki </a:t>
            </a:r>
            <a:r>
              <a:rPr lang="tr-TR" b="1" dirty="0" err="1"/>
              <a:t>onemlerinin</a:t>
            </a:r>
            <a:r>
              <a:rPr lang="tr-TR" b="1" dirty="0"/>
              <a:t> </a:t>
            </a:r>
            <a:r>
              <a:rPr lang="tr-TR" b="1" dirty="0" smtClean="0"/>
              <a:t>yeterince bilinmiyor olması</a:t>
            </a:r>
            <a:r>
              <a:rPr lang="tr-TR" b="1" dirty="0"/>
              <a:t>,</a:t>
            </a:r>
          </a:p>
          <a:p>
            <a:r>
              <a:rPr lang="tr-TR" b="1" dirty="0"/>
              <a:t>5. Hayvansal </a:t>
            </a:r>
            <a:r>
              <a:rPr lang="tr-TR" b="1" dirty="0" err="1"/>
              <a:t>urunlerin</a:t>
            </a:r>
            <a:r>
              <a:rPr lang="tr-TR" b="1" dirty="0"/>
              <a:t> işlenme, satış ve dağıtımında </a:t>
            </a:r>
            <a:r>
              <a:rPr lang="tr-TR" b="1" dirty="0" smtClean="0"/>
              <a:t>yaşanan Sorunlar,</a:t>
            </a:r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00B050"/>
                </a:solidFill>
              </a:rPr>
              <a:t>Atılacak tohum miktarının belirlenmesi</a:t>
            </a:r>
            <a:br>
              <a:rPr lang="tr-TR" dirty="0" smtClean="0">
                <a:solidFill>
                  <a:srgbClr val="00B050"/>
                </a:solidFill>
              </a:rPr>
            </a:b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1</a:t>
            </a:r>
            <a:r>
              <a:rPr lang="tr-TR" b="1" dirty="0"/>
              <a:t>. Yağış miktar ve dağılışı</a:t>
            </a:r>
          </a:p>
          <a:p>
            <a:r>
              <a:rPr lang="tr-TR" b="1" dirty="0"/>
              <a:t>2. Toprak koşulları</a:t>
            </a:r>
          </a:p>
          <a:p>
            <a:r>
              <a:rPr lang="tr-TR" b="1" dirty="0"/>
              <a:t>3. Tohum yatağının durumu ve ekim </a:t>
            </a:r>
            <a:r>
              <a:rPr lang="tr-TR" b="1" dirty="0" err="1"/>
              <a:t>yontemi</a:t>
            </a:r>
            <a:endParaRPr lang="tr-TR" b="1" dirty="0"/>
          </a:p>
          <a:p>
            <a:r>
              <a:rPr lang="tr-TR" b="1" dirty="0"/>
              <a:t>4. Tohum </a:t>
            </a:r>
            <a:r>
              <a:rPr lang="tr-TR" b="1" dirty="0" err="1"/>
              <a:t>buyukluğu</a:t>
            </a:r>
            <a:r>
              <a:rPr lang="tr-TR" b="1" dirty="0"/>
              <a:t> ve karakteri</a:t>
            </a:r>
          </a:p>
          <a:p>
            <a:r>
              <a:rPr lang="tr-TR" b="1" dirty="0"/>
              <a:t>5. Tur ve varyete secimi</a:t>
            </a:r>
          </a:p>
          <a:p>
            <a:r>
              <a:rPr lang="tr-TR" b="1" dirty="0"/>
              <a:t>6. Tesisin amacı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50"/>
                </a:solidFill>
              </a:rPr>
              <a:t>Yem bitkilerinin yardımcı ve koruyucu bitkilerle ekimi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• </a:t>
            </a:r>
            <a:r>
              <a:rPr lang="tr-TR" dirty="0"/>
              <a:t>Yardımcı </a:t>
            </a:r>
            <a:r>
              <a:rPr lang="tr-TR" dirty="0" smtClean="0"/>
              <a:t>bitkilerle ekimi</a:t>
            </a:r>
            <a:endParaRPr lang="tr-TR" dirty="0"/>
          </a:p>
          <a:p>
            <a:r>
              <a:rPr lang="tr-TR" dirty="0" smtClean="0"/>
              <a:t>Koruyucu </a:t>
            </a:r>
            <a:r>
              <a:rPr lang="tr-TR" dirty="0"/>
              <a:t>bitkilerle ekimi</a:t>
            </a:r>
          </a:p>
          <a:p>
            <a:r>
              <a:rPr lang="sv-SE" dirty="0"/>
              <a:t>– Koruyucu bitki ışık, su ve besin maddeleri yonunden ana </a:t>
            </a:r>
            <a:r>
              <a:rPr lang="tr-TR" dirty="0"/>
              <a:t>ü</a:t>
            </a:r>
            <a:r>
              <a:rPr lang="sv-SE" dirty="0" smtClean="0"/>
              <a:t>r</a:t>
            </a:r>
            <a:r>
              <a:rPr lang="tr-TR" dirty="0" smtClean="0"/>
              <a:t>ü</a:t>
            </a:r>
            <a:r>
              <a:rPr lang="sv-SE" dirty="0" smtClean="0"/>
              <a:t>nle</a:t>
            </a:r>
            <a:r>
              <a:rPr lang="tr-TR" dirty="0" smtClean="0"/>
              <a:t> rekabet </a:t>
            </a:r>
            <a:r>
              <a:rPr lang="tr-TR" dirty="0"/>
              <a:t>eder.</a:t>
            </a:r>
          </a:p>
          <a:p>
            <a:r>
              <a:rPr lang="tr-TR" dirty="0"/>
              <a:t>– Yatarak ana ü</a:t>
            </a:r>
            <a:r>
              <a:rPr lang="tr-TR" dirty="0" smtClean="0"/>
              <a:t>rüne gölge </a:t>
            </a:r>
            <a:r>
              <a:rPr lang="tr-TR" dirty="0"/>
              <a:t>etkisi yapar.</a:t>
            </a:r>
          </a:p>
          <a:p>
            <a:r>
              <a:rPr lang="tr-TR" dirty="0"/>
              <a:t>– Koruyucu bitkinin hasadından hemen sonra, yazlık yabancı otlar </a:t>
            </a:r>
            <a:r>
              <a:rPr lang="tr-TR" dirty="0" smtClean="0"/>
              <a:t>tesisi istila </a:t>
            </a:r>
            <a:r>
              <a:rPr lang="tr-TR" dirty="0"/>
              <a:t>eder.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50"/>
                </a:solidFill>
              </a:rPr>
              <a:t>Yem bitkilerinde ekim derinliğinin ayarlanması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• </a:t>
            </a:r>
            <a:r>
              <a:rPr lang="tr-TR" dirty="0"/>
              <a:t>Yem bitkisi tohumları farklı </a:t>
            </a:r>
            <a:r>
              <a:rPr lang="tr-TR" dirty="0" smtClean="0"/>
              <a:t>büyüklükte tohum iriliklerine sahiptir (Örn</a:t>
            </a:r>
            <a:r>
              <a:rPr lang="tr-TR" dirty="0"/>
              <a:t>: </a:t>
            </a:r>
            <a:r>
              <a:rPr lang="tr-TR" dirty="0" err="1"/>
              <a:t>yembezelyesi</a:t>
            </a:r>
            <a:r>
              <a:rPr lang="tr-TR" dirty="0"/>
              <a:t>, </a:t>
            </a:r>
            <a:r>
              <a:rPr lang="tr-TR" dirty="0" err="1" smtClean="0"/>
              <a:t>akücgül</a:t>
            </a:r>
            <a:r>
              <a:rPr lang="tr-TR" dirty="0" smtClean="0"/>
              <a:t> </a:t>
            </a:r>
            <a:r>
              <a:rPr lang="tr-TR" dirty="0"/>
              <a:t>gibi).</a:t>
            </a:r>
          </a:p>
          <a:p>
            <a:r>
              <a:rPr lang="tr-TR" dirty="0"/>
              <a:t>• </a:t>
            </a:r>
            <a:r>
              <a:rPr lang="tr-TR" dirty="0" smtClean="0"/>
              <a:t>Küçük tohumlular derine </a:t>
            </a:r>
            <a:r>
              <a:rPr lang="tr-TR" dirty="0"/>
              <a:t>ekildiklerinde </a:t>
            </a:r>
            <a:r>
              <a:rPr lang="tr-TR" dirty="0" smtClean="0"/>
              <a:t>çimlenseler </a:t>
            </a:r>
            <a:r>
              <a:rPr lang="tr-TR" dirty="0"/>
              <a:t>bile </a:t>
            </a:r>
            <a:r>
              <a:rPr lang="tr-TR" dirty="0" smtClean="0"/>
              <a:t>toprak yüzüne çıkamazlar.</a:t>
            </a:r>
            <a:endParaRPr lang="tr-TR" dirty="0"/>
          </a:p>
          <a:p>
            <a:r>
              <a:rPr lang="tr-TR" dirty="0"/>
              <a:t>• </a:t>
            </a:r>
            <a:r>
              <a:rPr lang="tr-TR" dirty="0" smtClean="0"/>
              <a:t>Çok </a:t>
            </a:r>
            <a:r>
              <a:rPr lang="tr-TR" dirty="0" err="1" smtClean="0"/>
              <a:t>yüzlek</a:t>
            </a:r>
            <a:r>
              <a:rPr lang="tr-TR" dirty="0" smtClean="0"/>
              <a:t> </a:t>
            </a:r>
            <a:r>
              <a:rPr lang="tr-TR" dirty="0"/>
              <a:t>ekilen tohumlar ise </a:t>
            </a:r>
            <a:r>
              <a:rPr lang="tr-TR" dirty="0" smtClean="0"/>
              <a:t>sağlıksız gelişirler</a:t>
            </a:r>
            <a:r>
              <a:rPr lang="tr-TR" dirty="0"/>
              <a:t>.</a:t>
            </a:r>
          </a:p>
          <a:p>
            <a:r>
              <a:rPr lang="tr-TR" dirty="0"/>
              <a:t>• Genel olarak hafif topraklarda daha derin, ağır topraklarda </a:t>
            </a:r>
            <a:r>
              <a:rPr lang="tr-TR" dirty="0" smtClean="0"/>
              <a:t>ise </a:t>
            </a:r>
            <a:r>
              <a:rPr lang="tr-TR" dirty="0" err="1" smtClean="0"/>
              <a:t>yüzlek</a:t>
            </a:r>
            <a:r>
              <a:rPr lang="tr-TR" dirty="0" smtClean="0"/>
              <a:t> </a:t>
            </a:r>
            <a:r>
              <a:rPr lang="tr-TR" dirty="0"/>
              <a:t>ekim </a:t>
            </a:r>
            <a:r>
              <a:rPr lang="tr-TR" dirty="0" smtClean="0"/>
              <a:t>önerilir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00B050"/>
                </a:solidFill>
              </a:rPr>
              <a:t>Türkiye’de Yem Bitkileri Tarımının Sorunları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 smtClean="0"/>
              <a:t>6. Yem </a:t>
            </a:r>
            <a:r>
              <a:rPr lang="tr-TR" b="1" dirty="0"/>
              <a:t>bitkilerinin toprak ve su koruma, tarımda verimliliğin</a:t>
            </a:r>
          </a:p>
          <a:p>
            <a:pPr>
              <a:buNone/>
            </a:pPr>
            <a:r>
              <a:rPr lang="tr-TR" b="1" dirty="0"/>
              <a:t>artırılması, hastalık ve zararlıların yaygınlaşması engellemesi</a:t>
            </a:r>
          </a:p>
          <a:p>
            <a:pPr>
              <a:buNone/>
            </a:pPr>
            <a:r>
              <a:rPr lang="tr-TR" b="1" dirty="0"/>
              <a:t>ve diğer </a:t>
            </a:r>
            <a:r>
              <a:rPr lang="tr-TR" b="1" dirty="0" err="1"/>
              <a:t>bircok</a:t>
            </a:r>
            <a:r>
              <a:rPr lang="tr-TR" b="1" dirty="0"/>
              <a:t> yararının tam olarak bilinmemesi</a:t>
            </a:r>
            <a:r>
              <a:rPr lang="tr-TR" b="1" dirty="0" smtClean="0"/>
              <a:t>,</a:t>
            </a:r>
          </a:p>
          <a:p>
            <a:endParaRPr lang="tr-TR" b="1" dirty="0"/>
          </a:p>
          <a:p>
            <a:pPr>
              <a:buNone/>
            </a:pPr>
            <a:r>
              <a:rPr lang="tr-TR" b="1" dirty="0"/>
              <a:t>7. Yem bitkileri tarımında ekim, bakım, hasat, harman ve</a:t>
            </a:r>
          </a:p>
          <a:p>
            <a:pPr>
              <a:buNone/>
            </a:pPr>
            <a:r>
              <a:rPr lang="tr-TR" b="1" dirty="0"/>
              <a:t>değerlendirme gibi işlemlerin iyi bilinmemesi ve bu işlemleri</a:t>
            </a:r>
          </a:p>
          <a:p>
            <a:pPr>
              <a:buNone/>
            </a:pPr>
            <a:r>
              <a:rPr lang="tr-TR" b="1" dirty="0" err="1"/>
              <a:t>gercekleştirmek</a:t>
            </a:r>
            <a:r>
              <a:rPr lang="tr-TR" b="1" dirty="0"/>
              <a:t> </a:t>
            </a:r>
            <a:r>
              <a:rPr lang="tr-TR" b="1" dirty="0" err="1"/>
              <a:t>icin</a:t>
            </a:r>
            <a:r>
              <a:rPr lang="tr-TR" b="1" dirty="0"/>
              <a:t> gerekli olan alet ve </a:t>
            </a:r>
            <a:r>
              <a:rPr lang="tr-TR" b="1" dirty="0" smtClean="0"/>
              <a:t>ekipmanları yetersiz olması,</a:t>
            </a:r>
          </a:p>
          <a:p>
            <a:endParaRPr lang="tr-TR" b="1" dirty="0"/>
          </a:p>
          <a:p>
            <a:pPr>
              <a:buNone/>
            </a:pPr>
            <a:r>
              <a:rPr lang="tr-TR" b="1" dirty="0"/>
              <a:t>8. </a:t>
            </a:r>
            <a:r>
              <a:rPr lang="tr-TR" b="1" dirty="0" err="1"/>
              <a:t>Başlangıc</a:t>
            </a:r>
            <a:r>
              <a:rPr lang="tr-TR" b="1" dirty="0"/>
              <a:t> giderlerinin diğer tarım </a:t>
            </a:r>
            <a:r>
              <a:rPr lang="tr-TR" b="1" dirty="0" err="1"/>
              <a:t>urunlerinegore</a:t>
            </a:r>
            <a:r>
              <a:rPr lang="tr-TR" b="1" dirty="0"/>
              <a:t> fazla</a:t>
            </a:r>
          </a:p>
          <a:p>
            <a:pPr>
              <a:buNone/>
            </a:pPr>
            <a:r>
              <a:rPr lang="tr-TR" b="1" dirty="0"/>
              <a:t>olması,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00B050"/>
                </a:solidFill>
              </a:rPr>
              <a:t>Türkiye’de Yem Bitkileri Tarımının Sorunları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9. Yem bitkileri urunun paraya </a:t>
            </a:r>
            <a:r>
              <a:rPr lang="tr-TR" b="1" dirty="0" err="1"/>
              <a:t>donuşmesi</a:t>
            </a:r>
            <a:r>
              <a:rPr lang="tr-TR" b="1" dirty="0"/>
              <a:t> uzun zaman</a:t>
            </a:r>
          </a:p>
          <a:p>
            <a:r>
              <a:rPr lang="tr-TR" b="1" dirty="0"/>
              <a:t>almaktadır,</a:t>
            </a:r>
          </a:p>
          <a:p>
            <a:r>
              <a:rPr lang="tr-TR" b="1" dirty="0"/>
              <a:t>10. Yem bitkileri </a:t>
            </a:r>
            <a:r>
              <a:rPr lang="tr-TR" b="1" dirty="0" err="1"/>
              <a:t>urunlerinin</a:t>
            </a:r>
            <a:r>
              <a:rPr lang="tr-TR" b="1" dirty="0"/>
              <a:t> satışı, depolama ve korunması zor ve</a:t>
            </a:r>
          </a:p>
          <a:p>
            <a:r>
              <a:rPr lang="tr-TR" b="1" dirty="0"/>
              <a:t>fazla yer kaplamakta,</a:t>
            </a:r>
          </a:p>
          <a:p>
            <a:r>
              <a:rPr lang="tr-TR" b="1" dirty="0"/>
              <a:t>11. </a:t>
            </a:r>
            <a:r>
              <a:rPr lang="tr-TR" b="1" dirty="0" err="1"/>
              <a:t>Yuzyıllardırgelen</a:t>
            </a:r>
            <a:r>
              <a:rPr lang="tr-TR" b="1" dirty="0"/>
              <a:t> alışkanlıklar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Yem Bitkileri Yetiştiriciliği Tesislerindeki Başarısızlıkların Nedeni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 smtClean="0"/>
              <a:t>Çimlenme devresinde Ortaya Çıkabilecek Durumlar</a:t>
            </a:r>
            <a:endParaRPr lang="tr-TR" b="1" dirty="0"/>
          </a:p>
          <a:p>
            <a:r>
              <a:rPr lang="tr-TR" dirty="0"/>
              <a:t>a) Sert tohum ve </a:t>
            </a:r>
            <a:r>
              <a:rPr lang="tr-TR" dirty="0" err="1" smtClean="0"/>
              <a:t>dormansi</a:t>
            </a:r>
            <a:r>
              <a:rPr lang="tr-TR" dirty="0" smtClean="0"/>
              <a:t> (Tohum Kaynaklı)</a:t>
            </a:r>
            <a:endParaRPr lang="tr-TR" dirty="0"/>
          </a:p>
          <a:p>
            <a:r>
              <a:rPr lang="tr-TR" dirty="0"/>
              <a:t>b) </a:t>
            </a:r>
            <a:r>
              <a:rPr lang="tr-TR" dirty="0" smtClean="0"/>
              <a:t>Oksijen (Çevresel)</a:t>
            </a:r>
            <a:endParaRPr lang="tr-TR" dirty="0"/>
          </a:p>
          <a:p>
            <a:r>
              <a:rPr lang="tr-TR" dirty="0"/>
              <a:t>c) </a:t>
            </a:r>
            <a:r>
              <a:rPr lang="tr-TR" dirty="0" smtClean="0"/>
              <a:t>Sıcaklık (Çevresel)</a:t>
            </a:r>
            <a:endParaRPr lang="tr-TR" dirty="0"/>
          </a:p>
          <a:p>
            <a:r>
              <a:rPr lang="tr-TR" dirty="0"/>
              <a:t>d) </a:t>
            </a:r>
            <a:r>
              <a:rPr lang="tr-TR" dirty="0" smtClean="0"/>
              <a:t>Nem (Çevresel)</a:t>
            </a:r>
            <a:endParaRPr lang="tr-TR" dirty="0"/>
          </a:p>
          <a:p>
            <a:r>
              <a:rPr lang="tr-TR" b="1" dirty="0"/>
              <a:t>2. Fide devresinde</a:t>
            </a:r>
          </a:p>
          <a:p>
            <a:r>
              <a:rPr lang="tr-TR" dirty="0"/>
              <a:t>a) Tohumların </a:t>
            </a:r>
            <a:r>
              <a:rPr lang="tr-TR" dirty="0" smtClean="0"/>
              <a:t>üzerlerinin </a:t>
            </a:r>
            <a:r>
              <a:rPr lang="tr-TR" dirty="0"/>
              <a:t>yeterince </a:t>
            </a:r>
            <a:r>
              <a:rPr lang="tr-TR" dirty="0" smtClean="0"/>
              <a:t>örtülememesi</a:t>
            </a:r>
            <a:endParaRPr lang="tr-TR" dirty="0"/>
          </a:p>
          <a:p>
            <a:r>
              <a:rPr lang="da-DK" dirty="0"/>
              <a:t>b) Tohumların </a:t>
            </a:r>
            <a:r>
              <a:rPr lang="tr-TR" dirty="0" smtClean="0"/>
              <a:t>ç</a:t>
            </a:r>
            <a:r>
              <a:rPr lang="da-DK" dirty="0" smtClean="0"/>
              <a:t>ok </a:t>
            </a:r>
            <a:r>
              <a:rPr lang="da-DK" dirty="0"/>
              <a:t>derine ekilmesi</a:t>
            </a:r>
          </a:p>
          <a:p>
            <a:r>
              <a:rPr lang="tr-TR" dirty="0"/>
              <a:t>c) Toprak </a:t>
            </a:r>
            <a:r>
              <a:rPr lang="tr-TR" dirty="0" smtClean="0"/>
              <a:t>yüzeyinin </a:t>
            </a:r>
            <a:r>
              <a:rPr lang="tr-TR" dirty="0"/>
              <a:t>kaymak bağlaması</a:t>
            </a:r>
          </a:p>
          <a:p>
            <a:r>
              <a:rPr lang="tr-TR" dirty="0"/>
              <a:t>d) Fidelerin kuruması</a:t>
            </a:r>
          </a:p>
          <a:p>
            <a:r>
              <a:rPr lang="tr-TR" dirty="0"/>
              <a:t>e) Donma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3. Gelişme devresinde</a:t>
            </a:r>
          </a:p>
          <a:p>
            <a:r>
              <a:rPr lang="tr-TR" dirty="0"/>
              <a:t>a) Toprağın </a:t>
            </a:r>
            <a:r>
              <a:rPr lang="tr-TR" dirty="0" err="1"/>
              <a:t>pH</a:t>
            </a:r>
            <a:r>
              <a:rPr lang="tr-TR" dirty="0"/>
              <a:t> derecesi</a:t>
            </a:r>
          </a:p>
          <a:p>
            <a:r>
              <a:rPr lang="tr-TR" dirty="0"/>
              <a:t>b) Toprakta besin maddesi yetersizliği</a:t>
            </a:r>
          </a:p>
          <a:p>
            <a:r>
              <a:rPr lang="tr-TR" dirty="0"/>
              <a:t>c) Zayıf drenaj</a:t>
            </a:r>
          </a:p>
          <a:p>
            <a:r>
              <a:rPr lang="tr-TR" dirty="0"/>
              <a:t>d) Don ve kuraklıklar</a:t>
            </a:r>
          </a:p>
          <a:p>
            <a:r>
              <a:rPr lang="tr-TR" dirty="0"/>
              <a:t>e) Hastalık ve zararlılar</a:t>
            </a:r>
          </a:p>
          <a:p>
            <a:r>
              <a:rPr lang="tr-TR" dirty="0"/>
              <a:t>f) Yabancı ot rekabeti</a:t>
            </a:r>
          </a:p>
          <a:p>
            <a:r>
              <a:rPr lang="tr-TR" dirty="0"/>
              <a:t>g) Koruyucu bitki rekabeti</a:t>
            </a:r>
          </a:p>
          <a:p>
            <a:r>
              <a:rPr lang="tr-TR" dirty="0"/>
              <a:t>h) Baklagillerin aşılanmamış olması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B050"/>
                </a:solidFill>
              </a:rPr>
              <a:t>Ekim Zamanı ve Yöntemi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Ekim zamanları;</a:t>
            </a:r>
          </a:p>
          <a:p>
            <a:r>
              <a:rPr lang="tr-TR" dirty="0"/>
              <a:t>1. İlkbahar ekimi (</a:t>
            </a:r>
            <a:r>
              <a:rPr lang="tr-TR" dirty="0" smtClean="0"/>
              <a:t>İç </a:t>
            </a:r>
            <a:r>
              <a:rPr lang="tr-TR" dirty="0"/>
              <a:t>ve D.Anadolu),</a:t>
            </a:r>
          </a:p>
          <a:p>
            <a:r>
              <a:rPr lang="tr-TR" dirty="0"/>
              <a:t>2. Yaz Ekimi (Yaz sonu yağışlı olan </a:t>
            </a:r>
            <a:r>
              <a:rPr lang="tr-TR" dirty="0" smtClean="0"/>
              <a:t>bölgeler</a:t>
            </a:r>
            <a:r>
              <a:rPr lang="tr-TR" dirty="0"/>
              <a:t>)</a:t>
            </a:r>
          </a:p>
          <a:p>
            <a:r>
              <a:rPr lang="tr-TR" dirty="0"/>
              <a:t>3.Sonbahar ekimi (Ilıman </a:t>
            </a:r>
            <a:r>
              <a:rPr lang="tr-TR" dirty="0" err="1"/>
              <a:t>bolgelerde</a:t>
            </a:r>
            <a:r>
              <a:rPr lang="tr-TR" dirty="0"/>
              <a:t>)</a:t>
            </a:r>
          </a:p>
          <a:p>
            <a:r>
              <a:rPr lang="tr-TR" dirty="0"/>
              <a:t>4.Dondurma (</a:t>
            </a:r>
            <a:r>
              <a:rPr lang="tr-TR" dirty="0" smtClean="0"/>
              <a:t>Geç </a:t>
            </a:r>
            <a:r>
              <a:rPr lang="tr-TR" dirty="0"/>
              <a:t>Sonbahar)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50"/>
                </a:solidFill>
              </a:rPr>
              <a:t>Ekim şekilleri;</a:t>
            </a:r>
            <a:br>
              <a:rPr lang="tr-TR" dirty="0" smtClean="0">
                <a:solidFill>
                  <a:srgbClr val="00B050"/>
                </a:solidFill>
              </a:rPr>
            </a:b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</a:t>
            </a:r>
            <a:r>
              <a:rPr lang="es-ES" dirty="0"/>
              <a:t>) </a:t>
            </a:r>
            <a:r>
              <a:rPr lang="es-ES" dirty="0">
                <a:solidFill>
                  <a:srgbClr val="00B050"/>
                </a:solidFill>
              </a:rPr>
              <a:t>Serpme ekim ve sakıncaları</a:t>
            </a:r>
          </a:p>
          <a:p>
            <a:r>
              <a:rPr lang="tr-TR" dirty="0"/>
              <a:t>1.Ekim derinliği ayarlanamaz,</a:t>
            </a:r>
          </a:p>
          <a:p>
            <a:r>
              <a:rPr lang="tr-TR" dirty="0"/>
              <a:t>2.Bitkiler arasındaki </a:t>
            </a:r>
            <a:r>
              <a:rPr lang="tr-TR" dirty="0" err="1"/>
              <a:t>acıklık</a:t>
            </a:r>
            <a:r>
              <a:rPr lang="tr-TR" dirty="0"/>
              <a:t> ayarlanamaz,</a:t>
            </a:r>
          </a:p>
          <a:p>
            <a:r>
              <a:rPr lang="tr-TR" dirty="0"/>
              <a:t>3.Mekanik yollarda yapancı ot </a:t>
            </a:r>
            <a:r>
              <a:rPr lang="tr-TR" dirty="0" err="1"/>
              <a:t>mucadelesi</a:t>
            </a:r>
            <a:r>
              <a:rPr lang="tr-TR" dirty="0"/>
              <a:t> yapılamaz,</a:t>
            </a:r>
          </a:p>
          <a:p>
            <a:r>
              <a:rPr lang="tr-TR" dirty="0"/>
              <a:t>4.Fazla tohum kullanılmak zorunluluğu vardır.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50"/>
                </a:solidFill>
              </a:rPr>
              <a:t>Makineli ekim,</a:t>
            </a:r>
            <a:br>
              <a:rPr lang="tr-TR" dirty="0" smtClean="0">
                <a:solidFill>
                  <a:srgbClr val="00B050"/>
                </a:solidFill>
              </a:rPr>
            </a:b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b</a:t>
            </a:r>
            <a:r>
              <a:rPr lang="tr-TR" dirty="0"/>
              <a:t>) </a:t>
            </a:r>
            <a:r>
              <a:rPr lang="tr-TR" dirty="0">
                <a:solidFill>
                  <a:srgbClr val="00B050"/>
                </a:solidFill>
              </a:rPr>
              <a:t>Bastırıcı merdanelerle ekim</a:t>
            </a:r>
          </a:p>
          <a:p>
            <a:r>
              <a:rPr lang="tr-TR" dirty="0"/>
              <a:t>c) </a:t>
            </a:r>
            <a:r>
              <a:rPr lang="tr-TR" dirty="0">
                <a:solidFill>
                  <a:srgbClr val="00B050"/>
                </a:solidFill>
              </a:rPr>
              <a:t>Ekim makinesi ile (Mibzerle) ekim ve faydaları</a:t>
            </a:r>
          </a:p>
          <a:p>
            <a:r>
              <a:rPr lang="tr-TR" dirty="0"/>
              <a:t>1. Tohumlar istenilen derinliğe atılabilirler,</a:t>
            </a:r>
          </a:p>
          <a:p>
            <a:r>
              <a:rPr lang="tr-TR" dirty="0"/>
              <a:t>2. Bitkiler arasındaki </a:t>
            </a:r>
            <a:r>
              <a:rPr lang="tr-TR" dirty="0" err="1"/>
              <a:t>acıklık</a:t>
            </a:r>
            <a:r>
              <a:rPr lang="tr-TR" dirty="0"/>
              <a:t> istenilen derinliğe atılabilirler.</a:t>
            </a:r>
          </a:p>
          <a:p>
            <a:r>
              <a:rPr lang="tr-TR" dirty="0"/>
              <a:t>3. Mekanik yabancı ot </a:t>
            </a:r>
            <a:r>
              <a:rPr lang="tr-TR" dirty="0" err="1"/>
              <a:t>mucadelesi</a:t>
            </a:r>
            <a:r>
              <a:rPr lang="tr-TR" dirty="0"/>
              <a:t> yapılabilir.</a:t>
            </a:r>
          </a:p>
          <a:p>
            <a:r>
              <a:rPr lang="fi-FI" dirty="0"/>
              <a:t>4. Sulama ve gubreleme daha kolay olur,</a:t>
            </a:r>
          </a:p>
          <a:p>
            <a:r>
              <a:rPr lang="tr-TR" dirty="0"/>
              <a:t>5. Tohumdan tasarruf sağlanır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d</a:t>
            </a:r>
            <a:r>
              <a:rPr lang="tr-TR" dirty="0" smtClean="0"/>
              <a:t>)</a:t>
            </a:r>
            <a:r>
              <a:rPr lang="tr-TR" dirty="0" err="1" smtClean="0">
                <a:solidFill>
                  <a:srgbClr val="00B050"/>
                </a:solidFill>
              </a:rPr>
              <a:t>Yembitkilerin</a:t>
            </a:r>
            <a:r>
              <a:rPr lang="tr-TR" dirty="0" smtClean="0">
                <a:solidFill>
                  <a:srgbClr val="00B050"/>
                </a:solidFill>
              </a:rPr>
              <a:t> kombine (baskılı) mibzerle ekilmesi ve yararları</a:t>
            </a:r>
          </a:p>
          <a:p>
            <a:r>
              <a:rPr lang="tr-TR" dirty="0" smtClean="0"/>
              <a:t>1</a:t>
            </a:r>
            <a:r>
              <a:rPr lang="tr-TR" dirty="0"/>
              <a:t>. Tohumla birlikte atılan </a:t>
            </a:r>
            <a:r>
              <a:rPr lang="tr-TR" dirty="0" err="1"/>
              <a:t>gubre</a:t>
            </a:r>
            <a:r>
              <a:rPr lang="tr-TR" dirty="0"/>
              <a:t> bitkiler </a:t>
            </a:r>
            <a:r>
              <a:rPr lang="tr-TR" dirty="0" err="1"/>
              <a:t>icin</a:t>
            </a:r>
            <a:r>
              <a:rPr lang="tr-TR" dirty="0"/>
              <a:t> hazır durumdadır.</a:t>
            </a:r>
          </a:p>
          <a:p>
            <a:r>
              <a:rPr lang="tr-TR" dirty="0"/>
              <a:t>2. </a:t>
            </a:r>
            <a:r>
              <a:rPr lang="tr-TR" dirty="0" err="1"/>
              <a:t>Cok</a:t>
            </a:r>
            <a:r>
              <a:rPr lang="tr-TR" dirty="0"/>
              <a:t> az yabancı ot </a:t>
            </a:r>
            <a:r>
              <a:rPr lang="tr-TR" dirty="0" err="1"/>
              <a:t>gubrelenmiş</a:t>
            </a:r>
            <a:r>
              <a:rPr lang="tr-TR" dirty="0"/>
              <a:t> olacaktır.</a:t>
            </a:r>
          </a:p>
          <a:p>
            <a:r>
              <a:rPr lang="nn-NO" dirty="0"/>
              <a:t>3. Az miktarda toprak gubrelenir ve diğre besin maddelerinin elverişsiz</a:t>
            </a:r>
          </a:p>
          <a:p>
            <a:r>
              <a:rPr lang="tr-TR" dirty="0"/>
              <a:t>forma </a:t>
            </a:r>
            <a:r>
              <a:rPr lang="tr-TR" dirty="0" err="1"/>
              <a:t>donuşmesi</a:t>
            </a:r>
            <a:r>
              <a:rPr lang="tr-TR" dirty="0"/>
              <a:t> </a:t>
            </a:r>
            <a:r>
              <a:rPr lang="tr-TR" dirty="0" err="1"/>
              <a:t>onlenir</a:t>
            </a:r>
            <a:r>
              <a:rPr lang="tr-TR" dirty="0"/>
              <a:t>.</a:t>
            </a:r>
          </a:p>
          <a:p>
            <a:r>
              <a:rPr lang="tr-TR" dirty="0"/>
              <a:t>4. </a:t>
            </a:r>
            <a:r>
              <a:rPr lang="tr-TR" dirty="0" err="1"/>
              <a:t>Gec</a:t>
            </a:r>
            <a:r>
              <a:rPr lang="tr-TR" dirty="0"/>
              <a:t> sonbahar ve erken ilkbaharda başarılı bir </a:t>
            </a:r>
            <a:r>
              <a:rPr lang="tr-TR" dirty="0" err="1"/>
              <a:t>yembitkisi</a:t>
            </a:r>
            <a:r>
              <a:rPr lang="tr-TR" dirty="0"/>
              <a:t> tesisi</a:t>
            </a:r>
          </a:p>
          <a:p>
            <a:r>
              <a:rPr lang="tr-TR" dirty="0"/>
              <a:t>kurulabilir.</a:t>
            </a:r>
          </a:p>
          <a:p>
            <a:r>
              <a:rPr lang="tr-TR" dirty="0"/>
              <a:t>5. </a:t>
            </a:r>
            <a:r>
              <a:rPr lang="tr-TR" dirty="0" err="1"/>
              <a:t>Yembitkileri</a:t>
            </a:r>
            <a:r>
              <a:rPr lang="tr-TR" dirty="0"/>
              <a:t> fideleri hızlı gelişme olanağına sahip olur ve </a:t>
            </a:r>
            <a:r>
              <a:rPr lang="tr-TR" dirty="0" err="1"/>
              <a:t>boylece</a:t>
            </a:r>
            <a:endParaRPr lang="tr-TR" dirty="0"/>
          </a:p>
          <a:p>
            <a:r>
              <a:rPr lang="tr-TR" dirty="0"/>
              <a:t>ortaya </a:t>
            </a:r>
            <a:r>
              <a:rPr lang="tr-TR" dirty="0" err="1"/>
              <a:t>cıkacak</a:t>
            </a:r>
            <a:r>
              <a:rPr lang="tr-TR" dirty="0"/>
              <a:t> olumsuz toprak ve iklim koşullarından daha az zarar</a:t>
            </a:r>
          </a:p>
          <a:p>
            <a:r>
              <a:rPr lang="tr-TR" dirty="0" err="1"/>
              <a:t>gorurler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610</Words>
  <Application>Microsoft Office PowerPoint</Application>
  <PresentationFormat>Ekran Gösterisi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 Türkiye’de Yem Bitkileri Tarımının Sorunları </vt:lpstr>
      <vt:lpstr>Türkiye’de Yem Bitkileri Tarımının Sorunları</vt:lpstr>
      <vt:lpstr>Türkiye’de Yem Bitkileri Tarımının Sorunları</vt:lpstr>
      <vt:lpstr>Yem Bitkileri Yetiştiriciliği Tesislerindeki Başarısızlıkların Nedeni</vt:lpstr>
      <vt:lpstr>Slayt 5</vt:lpstr>
      <vt:lpstr>Ekim Zamanı ve Yöntemi</vt:lpstr>
      <vt:lpstr> Ekim şekilleri; </vt:lpstr>
      <vt:lpstr> Makineli ekim, </vt:lpstr>
      <vt:lpstr>Slayt 9</vt:lpstr>
      <vt:lpstr>Atılacak tohum miktarının belirlenmesi </vt:lpstr>
      <vt:lpstr> Yem bitkilerinin yardımcı ve koruyucu bitkilerle ekimi </vt:lpstr>
      <vt:lpstr> Yem bitkilerinde ekim derinliğinin ayarlanması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Türkiye’de Yem Bitkileri Tarımının Sorunları</dc:title>
  <dc:creator>nurdan</dc:creator>
  <cp:lastModifiedBy>nurdan</cp:lastModifiedBy>
  <cp:revision>10</cp:revision>
  <dcterms:created xsi:type="dcterms:W3CDTF">2017-02-03T11:41:49Z</dcterms:created>
  <dcterms:modified xsi:type="dcterms:W3CDTF">2017-02-03T11:58:07Z</dcterms:modified>
</cp:coreProperties>
</file>