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BIO 473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28728" y="3429000"/>
            <a:ext cx="6400800" cy="1752600"/>
          </a:xfrm>
        </p:spPr>
        <p:txBody>
          <a:bodyPr/>
          <a:lstStyle/>
          <a:p>
            <a:r>
              <a:rPr lang="tr-TR" sz="5200" b="1" dirty="0" smtClean="0">
                <a:solidFill>
                  <a:srgbClr val="FF0000"/>
                </a:solidFill>
              </a:rPr>
              <a:t>CELL RECEPTORS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1. WEEK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3"/>
          </a:solidFill>
        </p:spPr>
        <p:txBody>
          <a:bodyPr/>
          <a:lstStyle/>
          <a:p>
            <a:r>
              <a:rPr lang="tr-TR" dirty="0" err="1" smtClean="0"/>
              <a:t>Content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err="1" smtClean="0"/>
              <a:t>Structural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functional</a:t>
            </a:r>
            <a:r>
              <a:rPr lang="tr-TR" dirty="0" smtClean="0"/>
              <a:t> </a:t>
            </a:r>
            <a:r>
              <a:rPr lang="tr-TR" dirty="0" err="1" smtClean="0"/>
              <a:t>properties</a:t>
            </a:r>
            <a:r>
              <a:rPr lang="tr-TR" dirty="0" smtClean="0"/>
              <a:t> of </a:t>
            </a:r>
            <a:r>
              <a:rPr lang="tr-TR" dirty="0" err="1" smtClean="0"/>
              <a:t>receptors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classification</a:t>
            </a:r>
            <a:r>
              <a:rPr lang="tr-TR" dirty="0" smtClean="0"/>
              <a:t>,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surface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r>
              <a:rPr lang="tr-TR" dirty="0" smtClean="0"/>
              <a:t>, </a:t>
            </a:r>
            <a:r>
              <a:rPr lang="tr-TR" dirty="0" err="1" smtClean="0"/>
              <a:t>endocytotic</a:t>
            </a:r>
            <a:r>
              <a:rPr lang="tr-TR" dirty="0" smtClean="0"/>
              <a:t> </a:t>
            </a:r>
            <a:r>
              <a:rPr lang="tr-TR" dirty="0" err="1" smtClean="0"/>
              <a:t>pathway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intracellular</a:t>
            </a:r>
            <a:r>
              <a:rPr lang="tr-TR" dirty="0" smtClean="0"/>
              <a:t> </a:t>
            </a:r>
            <a:r>
              <a:rPr lang="tr-TR" dirty="0" err="1" smtClean="0"/>
              <a:t>movement</a:t>
            </a:r>
            <a:r>
              <a:rPr lang="tr-TR" dirty="0" smtClean="0"/>
              <a:t>, </a:t>
            </a:r>
            <a:r>
              <a:rPr lang="tr-TR" dirty="0" err="1" smtClean="0"/>
              <a:t>classification</a:t>
            </a:r>
            <a:r>
              <a:rPr lang="tr-TR" dirty="0" smtClean="0"/>
              <a:t> of </a:t>
            </a:r>
            <a:r>
              <a:rPr lang="tr-TR" dirty="0" err="1" smtClean="0"/>
              <a:t>ligands</a:t>
            </a:r>
            <a:r>
              <a:rPr lang="tr-TR" dirty="0" smtClean="0"/>
              <a:t>,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ligand</a:t>
            </a:r>
            <a:r>
              <a:rPr lang="tr-TR" dirty="0" smtClean="0"/>
              <a:t> </a:t>
            </a:r>
            <a:r>
              <a:rPr lang="tr-TR" dirty="0" err="1" smtClean="0"/>
              <a:t>interactions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signal</a:t>
            </a:r>
            <a:r>
              <a:rPr lang="tr-TR" dirty="0" smtClean="0"/>
              <a:t> </a:t>
            </a:r>
            <a:r>
              <a:rPr lang="tr-TR" dirty="0" err="1" smtClean="0"/>
              <a:t>transduction</a:t>
            </a:r>
            <a:r>
              <a:rPr lang="tr-TR" dirty="0" smtClean="0"/>
              <a:t> </a:t>
            </a:r>
            <a:r>
              <a:rPr lang="tr-TR" dirty="0" err="1" smtClean="0"/>
              <a:t>mechanism</a:t>
            </a:r>
            <a:r>
              <a:rPr lang="tr-TR" dirty="0" smtClean="0"/>
              <a:t>, </a:t>
            </a:r>
            <a:r>
              <a:rPr lang="tr-TR" dirty="0" err="1" smtClean="0"/>
              <a:t>intracellular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r>
              <a:rPr lang="tr-TR" dirty="0" smtClean="0"/>
              <a:t>, </a:t>
            </a:r>
            <a:r>
              <a:rPr lang="tr-TR" dirty="0" err="1" smtClean="0"/>
              <a:t>nuclear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r>
              <a:rPr lang="tr-TR" dirty="0" smtClean="0"/>
              <a:t>, </a:t>
            </a:r>
            <a:r>
              <a:rPr lang="tr-TR" dirty="0" err="1" smtClean="0"/>
              <a:t>molecular</a:t>
            </a:r>
            <a:r>
              <a:rPr lang="tr-TR" dirty="0" smtClean="0"/>
              <a:t> </a:t>
            </a:r>
            <a:r>
              <a:rPr lang="tr-TR" dirty="0" err="1" smtClean="0"/>
              <a:t>mechanism</a:t>
            </a:r>
            <a:r>
              <a:rPr lang="tr-TR" dirty="0" smtClean="0"/>
              <a:t> of </a:t>
            </a:r>
            <a:r>
              <a:rPr lang="tr-TR" dirty="0" err="1" smtClean="0"/>
              <a:t>signal</a:t>
            </a:r>
            <a:r>
              <a:rPr lang="tr-TR" dirty="0" smtClean="0"/>
              <a:t> </a:t>
            </a:r>
            <a:r>
              <a:rPr lang="tr-TR" dirty="0" err="1" smtClean="0"/>
              <a:t>transduction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nuclear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r>
              <a:rPr lang="tr-TR" dirty="0" smtClean="0"/>
              <a:t>,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regulation</a:t>
            </a:r>
            <a:r>
              <a:rPr lang="tr-TR" dirty="0" smtClean="0"/>
              <a:t>, </a:t>
            </a:r>
            <a:r>
              <a:rPr lang="tr-TR" dirty="0" err="1" smtClean="0"/>
              <a:t>disorders</a:t>
            </a:r>
            <a:r>
              <a:rPr lang="tr-TR" dirty="0" smtClean="0"/>
              <a:t>, </a:t>
            </a:r>
            <a:r>
              <a:rPr lang="tr-TR" dirty="0" err="1" smtClean="0"/>
              <a:t>recent</a:t>
            </a:r>
            <a:r>
              <a:rPr lang="tr-TR" dirty="0" smtClean="0"/>
              <a:t> </a:t>
            </a:r>
            <a:r>
              <a:rPr lang="tr-TR" dirty="0" err="1" smtClean="0"/>
              <a:t>methodological</a:t>
            </a:r>
            <a:r>
              <a:rPr lang="tr-TR" dirty="0" smtClean="0"/>
              <a:t> </a:t>
            </a:r>
            <a:r>
              <a:rPr lang="tr-TR" dirty="0" err="1" smtClean="0"/>
              <a:t>developments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/>
          <a:lstStyle/>
          <a:p>
            <a:r>
              <a:rPr lang="tr-TR" dirty="0" err="1" smtClean="0"/>
              <a:t>Goals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Understanding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functions</a:t>
            </a:r>
            <a:r>
              <a:rPr lang="tr-TR" dirty="0" smtClean="0"/>
              <a:t> of </a:t>
            </a:r>
            <a:r>
              <a:rPr lang="tr-TR" dirty="0" err="1" smtClean="0"/>
              <a:t>receptors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play</a:t>
            </a:r>
            <a:r>
              <a:rPr lang="tr-TR" dirty="0" smtClean="0"/>
              <a:t> a role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flow</a:t>
            </a:r>
            <a:r>
              <a:rPr lang="tr-TR" dirty="0" smtClean="0"/>
              <a:t> of </a:t>
            </a:r>
            <a:r>
              <a:rPr lang="tr-TR" dirty="0" err="1" smtClean="0"/>
              <a:t>information</a:t>
            </a:r>
            <a:r>
              <a:rPr lang="tr-TR" dirty="0" smtClean="0"/>
              <a:t> in </a:t>
            </a:r>
            <a:r>
              <a:rPr lang="tr-TR" dirty="0" err="1" smtClean="0"/>
              <a:t>cells</a:t>
            </a:r>
            <a:r>
              <a:rPr lang="tr-TR" dirty="0" smtClean="0"/>
              <a:t>, </a:t>
            </a:r>
            <a:r>
              <a:rPr lang="tr-TR" dirty="0" err="1" smtClean="0"/>
              <a:t>giving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signaling</a:t>
            </a:r>
            <a:r>
              <a:rPr lang="tr-TR" dirty="0" smtClean="0"/>
              <a:t> </a:t>
            </a:r>
            <a:r>
              <a:rPr lang="tr-TR" dirty="0" err="1" smtClean="0"/>
              <a:t>pathways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mechanisms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demonstrating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cellular</a:t>
            </a:r>
            <a:r>
              <a:rPr lang="tr-TR" dirty="0" smtClean="0"/>
              <a:t> </a:t>
            </a:r>
            <a:r>
              <a:rPr lang="tr-TR" dirty="0" err="1" smtClean="0"/>
              <a:t>importance</a:t>
            </a:r>
            <a:r>
              <a:rPr lang="tr-TR" dirty="0" smtClean="0"/>
              <a:t> of </a:t>
            </a:r>
            <a:r>
              <a:rPr lang="tr-TR" dirty="0" err="1" smtClean="0"/>
              <a:t>receptor</a:t>
            </a:r>
            <a:r>
              <a:rPr lang="tr-TR" dirty="0" smtClean="0"/>
              <a:t> </a:t>
            </a:r>
            <a:r>
              <a:rPr lang="tr-TR" dirty="0" err="1" smtClean="0"/>
              <a:t>regulation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Schedule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40000"/>
              </a:lnSpc>
              <a:buNone/>
            </a:pPr>
            <a:r>
              <a:rPr lang="tr-TR" sz="6400" b="1" i="1" dirty="0" smtClean="0"/>
              <a:t>1</a:t>
            </a:r>
            <a:r>
              <a:rPr lang="tr-TR" sz="6400" b="1" i="1" dirty="0" smtClean="0"/>
              <a:t>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Course</a:t>
            </a:r>
            <a:r>
              <a:rPr lang="tr-TR" sz="6400" dirty="0" smtClean="0"/>
              <a:t> </a:t>
            </a:r>
            <a:r>
              <a:rPr lang="tr-TR" sz="6400" dirty="0" err="1" smtClean="0"/>
              <a:t>description</a:t>
            </a:r>
            <a:r>
              <a:rPr lang="tr-TR" sz="6400" dirty="0" smtClean="0"/>
              <a:t>, </a:t>
            </a:r>
            <a:r>
              <a:rPr lang="tr-TR" sz="6400" dirty="0" err="1" smtClean="0"/>
              <a:t>aim</a:t>
            </a:r>
            <a:r>
              <a:rPr lang="tr-TR" sz="6400" dirty="0" smtClean="0"/>
              <a:t>, </a:t>
            </a:r>
            <a:r>
              <a:rPr lang="tr-TR" sz="6400" dirty="0" err="1" smtClean="0"/>
              <a:t>importance</a:t>
            </a:r>
            <a:r>
              <a:rPr lang="tr-TR" sz="6400" dirty="0" smtClean="0"/>
              <a:t>. </a:t>
            </a:r>
            <a:endParaRPr lang="tr-TR" sz="6400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Structural</a:t>
            </a:r>
            <a:r>
              <a:rPr lang="tr-TR" sz="6400" dirty="0" smtClean="0"/>
              <a:t> </a:t>
            </a:r>
            <a:r>
              <a:rPr lang="tr-TR" sz="6400" dirty="0" err="1" smtClean="0"/>
              <a:t>and</a:t>
            </a:r>
            <a:r>
              <a:rPr lang="tr-TR" sz="6400" dirty="0" smtClean="0"/>
              <a:t> </a:t>
            </a:r>
            <a:r>
              <a:rPr lang="tr-TR" sz="6400" dirty="0" err="1" smtClean="0"/>
              <a:t>functional</a:t>
            </a:r>
            <a:r>
              <a:rPr lang="tr-TR" sz="6400" dirty="0" smtClean="0"/>
              <a:t> </a:t>
            </a:r>
            <a:r>
              <a:rPr lang="tr-TR" sz="6400" dirty="0" err="1" smtClean="0"/>
              <a:t>properties</a:t>
            </a:r>
            <a:r>
              <a:rPr lang="tr-TR" sz="6400" dirty="0" smtClean="0"/>
              <a:t> of </a:t>
            </a:r>
            <a:r>
              <a:rPr lang="tr-TR" sz="6400" dirty="0" err="1" smtClean="0"/>
              <a:t>receptors</a:t>
            </a:r>
            <a:r>
              <a:rPr lang="tr-TR" sz="6400" dirty="0" smtClean="0"/>
              <a:t>, </a:t>
            </a:r>
            <a:r>
              <a:rPr lang="tr-TR" sz="6400" dirty="0" err="1" smtClean="0"/>
              <a:t>classification</a:t>
            </a:r>
            <a:r>
              <a:rPr lang="tr-TR" sz="6400" dirty="0" smtClean="0"/>
              <a:t>.</a:t>
            </a:r>
          </a:p>
          <a:p>
            <a:pPr algn="just">
              <a:lnSpc>
                <a:spcPct val="140000"/>
              </a:lnSpc>
              <a:buNone/>
            </a:pPr>
            <a:r>
              <a:rPr lang="tr-TR" sz="6400" b="1" i="1" dirty="0" smtClean="0"/>
              <a:t>2.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Cell</a:t>
            </a:r>
            <a:r>
              <a:rPr lang="tr-TR" sz="6400" dirty="0" smtClean="0"/>
              <a:t> </a:t>
            </a:r>
            <a:r>
              <a:rPr lang="tr-TR" sz="6400" dirty="0" err="1" smtClean="0"/>
              <a:t>surface</a:t>
            </a:r>
            <a:r>
              <a:rPr lang="tr-TR" sz="6400" dirty="0" smtClean="0"/>
              <a:t> </a:t>
            </a:r>
            <a:r>
              <a:rPr lang="tr-TR" sz="6400" dirty="0" err="1" smtClean="0"/>
              <a:t>receptors</a:t>
            </a:r>
            <a:r>
              <a:rPr lang="tr-TR" sz="6400" dirty="0" smtClean="0"/>
              <a:t> </a:t>
            </a:r>
            <a:r>
              <a:rPr lang="tr-TR" sz="6400" dirty="0" err="1" smtClean="0"/>
              <a:t>and</a:t>
            </a:r>
            <a:r>
              <a:rPr lang="tr-TR" sz="6400" dirty="0" smtClean="0"/>
              <a:t> </a:t>
            </a:r>
            <a:r>
              <a:rPr lang="tr-TR" sz="6400" dirty="0" err="1" smtClean="0"/>
              <a:t>extracellular</a:t>
            </a:r>
            <a:r>
              <a:rPr lang="tr-TR" sz="6400" dirty="0" smtClean="0"/>
              <a:t> </a:t>
            </a:r>
            <a:r>
              <a:rPr lang="tr-TR" sz="6400" dirty="0" err="1" smtClean="0"/>
              <a:t>matrix</a:t>
            </a:r>
            <a:r>
              <a:rPr lang="tr-TR" sz="6400" dirty="0" smtClean="0"/>
              <a:t> </a:t>
            </a:r>
            <a:r>
              <a:rPr lang="tr-TR" sz="6400" dirty="0" err="1" smtClean="0"/>
              <a:t>interactions</a:t>
            </a:r>
            <a:r>
              <a:rPr lang="tr-TR" sz="6400" dirty="0" smtClean="0"/>
              <a:t>.</a:t>
            </a:r>
          </a:p>
          <a:p>
            <a:pPr algn="just">
              <a:lnSpc>
                <a:spcPct val="140000"/>
              </a:lnSpc>
              <a:buNone/>
            </a:pPr>
            <a:r>
              <a:rPr lang="tr-TR" sz="6400" b="1" i="1" dirty="0" smtClean="0"/>
              <a:t>3.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Endocytotic</a:t>
            </a:r>
            <a:r>
              <a:rPr lang="tr-TR" sz="6400" dirty="0" smtClean="0"/>
              <a:t> </a:t>
            </a:r>
            <a:r>
              <a:rPr lang="tr-TR" sz="6400" dirty="0" err="1" smtClean="0"/>
              <a:t>pathway</a:t>
            </a:r>
            <a:r>
              <a:rPr lang="tr-TR" sz="6400" dirty="0" smtClean="0"/>
              <a:t> </a:t>
            </a:r>
            <a:r>
              <a:rPr lang="tr-TR" sz="6400" dirty="0" err="1" smtClean="0"/>
              <a:t>and</a:t>
            </a:r>
            <a:r>
              <a:rPr lang="tr-TR" sz="6400" dirty="0" smtClean="0"/>
              <a:t> </a:t>
            </a:r>
            <a:r>
              <a:rPr lang="tr-TR" sz="6400" dirty="0" err="1" smtClean="0"/>
              <a:t>intracellular</a:t>
            </a:r>
            <a:r>
              <a:rPr lang="tr-TR" sz="6400" dirty="0" smtClean="0"/>
              <a:t> </a:t>
            </a:r>
            <a:r>
              <a:rPr lang="tr-TR" sz="6400" dirty="0" err="1" smtClean="0"/>
              <a:t>movement</a:t>
            </a:r>
            <a:r>
              <a:rPr lang="tr-TR" sz="6400" dirty="0" smtClean="0"/>
              <a:t>.</a:t>
            </a:r>
          </a:p>
          <a:p>
            <a:pPr algn="just">
              <a:lnSpc>
                <a:spcPct val="140000"/>
              </a:lnSpc>
              <a:buNone/>
            </a:pPr>
            <a:r>
              <a:rPr lang="tr-TR" sz="6400" b="1" i="1" dirty="0" smtClean="0"/>
              <a:t>4.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Molecular</a:t>
            </a:r>
            <a:r>
              <a:rPr lang="tr-TR" sz="6400" dirty="0" smtClean="0"/>
              <a:t> </a:t>
            </a:r>
            <a:r>
              <a:rPr lang="tr-TR" sz="6400" dirty="0" err="1" smtClean="0"/>
              <a:t>basis</a:t>
            </a:r>
            <a:r>
              <a:rPr lang="tr-TR" sz="6400" dirty="0" smtClean="0"/>
              <a:t> of </a:t>
            </a:r>
            <a:r>
              <a:rPr lang="tr-TR" sz="6400" dirty="0" err="1" smtClean="0"/>
              <a:t>intracellular</a:t>
            </a:r>
            <a:r>
              <a:rPr lang="tr-TR" sz="6400" dirty="0" smtClean="0"/>
              <a:t> </a:t>
            </a:r>
            <a:r>
              <a:rPr lang="tr-TR" sz="6400" dirty="0" err="1" smtClean="0"/>
              <a:t>communication</a:t>
            </a:r>
            <a:endParaRPr lang="tr-TR" sz="6400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b="1" i="1" dirty="0" smtClean="0"/>
              <a:t>5.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Receptor</a:t>
            </a:r>
            <a:r>
              <a:rPr lang="tr-TR" sz="6400" dirty="0" smtClean="0"/>
              <a:t> </a:t>
            </a:r>
            <a:r>
              <a:rPr lang="tr-TR" sz="6400" dirty="0" err="1" smtClean="0"/>
              <a:t>ligand</a:t>
            </a:r>
            <a:r>
              <a:rPr lang="tr-TR" sz="6400" dirty="0" smtClean="0"/>
              <a:t> </a:t>
            </a:r>
            <a:r>
              <a:rPr lang="tr-TR" sz="6400" dirty="0" err="1" smtClean="0"/>
              <a:t>interactions</a:t>
            </a:r>
            <a:r>
              <a:rPr lang="tr-TR" sz="6400" dirty="0" smtClean="0"/>
              <a:t> </a:t>
            </a:r>
            <a:r>
              <a:rPr lang="tr-TR" sz="6400" dirty="0" err="1" smtClean="0"/>
              <a:t>and</a:t>
            </a:r>
            <a:r>
              <a:rPr lang="tr-TR" sz="6400" dirty="0" smtClean="0"/>
              <a:t> </a:t>
            </a:r>
            <a:r>
              <a:rPr lang="tr-TR" sz="6400" dirty="0" err="1" smtClean="0"/>
              <a:t>signal</a:t>
            </a:r>
            <a:r>
              <a:rPr lang="tr-TR" sz="6400" dirty="0" smtClean="0"/>
              <a:t> </a:t>
            </a:r>
            <a:r>
              <a:rPr lang="tr-TR" sz="6400" dirty="0" err="1" smtClean="0"/>
              <a:t>transduction</a:t>
            </a:r>
            <a:r>
              <a:rPr lang="tr-TR" sz="6400" dirty="0" smtClean="0"/>
              <a:t> </a:t>
            </a:r>
            <a:r>
              <a:rPr lang="tr-TR" sz="6400" dirty="0" err="1" smtClean="0"/>
              <a:t>mechanisms</a:t>
            </a:r>
            <a:r>
              <a:rPr lang="tr-TR" sz="6400" dirty="0" smtClean="0"/>
              <a:t>.</a:t>
            </a:r>
          </a:p>
          <a:p>
            <a:pPr algn="just">
              <a:lnSpc>
                <a:spcPct val="140000"/>
              </a:lnSpc>
              <a:buNone/>
            </a:pPr>
            <a:r>
              <a:rPr lang="tr-TR" sz="6400" b="1" i="1" dirty="0" smtClean="0"/>
              <a:t>6.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Intracellular</a:t>
            </a:r>
            <a:r>
              <a:rPr lang="tr-TR" sz="6400" dirty="0" smtClean="0"/>
              <a:t> </a:t>
            </a:r>
            <a:r>
              <a:rPr lang="tr-TR" sz="6400" dirty="0" err="1" smtClean="0"/>
              <a:t>membrane</a:t>
            </a:r>
            <a:r>
              <a:rPr lang="tr-TR" sz="6400" dirty="0" smtClean="0"/>
              <a:t> </a:t>
            </a:r>
            <a:r>
              <a:rPr lang="tr-TR" sz="6400" dirty="0" err="1" smtClean="0"/>
              <a:t>receptors</a:t>
            </a:r>
            <a:endParaRPr lang="tr-TR" sz="6400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b="1" i="1" dirty="0" smtClean="0"/>
              <a:t>7.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 algn="just">
              <a:lnSpc>
                <a:spcPct val="140000"/>
              </a:lnSpc>
              <a:buNone/>
            </a:pPr>
            <a:r>
              <a:rPr lang="tr-TR" sz="6400" dirty="0" err="1" smtClean="0"/>
              <a:t>Nuclear</a:t>
            </a:r>
            <a:r>
              <a:rPr lang="tr-TR" sz="6400" dirty="0" smtClean="0"/>
              <a:t> </a:t>
            </a:r>
            <a:r>
              <a:rPr lang="tr-TR" sz="6400" dirty="0" err="1" smtClean="0"/>
              <a:t>receptors</a:t>
            </a:r>
            <a:r>
              <a:rPr lang="tr-TR" sz="6400" dirty="0" smtClean="0"/>
              <a:t> </a:t>
            </a:r>
            <a:r>
              <a:rPr lang="tr-TR" sz="6400" dirty="0" err="1" smtClean="0"/>
              <a:t>and</a:t>
            </a:r>
            <a:r>
              <a:rPr lang="tr-TR" sz="6400" dirty="0" smtClean="0"/>
              <a:t> </a:t>
            </a:r>
            <a:r>
              <a:rPr lang="tr-TR" sz="6400" dirty="0" err="1" smtClean="0"/>
              <a:t>the</a:t>
            </a:r>
            <a:r>
              <a:rPr lang="tr-TR" sz="6400" dirty="0" smtClean="0"/>
              <a:t> </a:t>
            </a:r>
            <a:r>
              <a:rPr lang="tr-TR" sz="6400" dirty="0" err="1" smtClean="0"/>
              <a:t>molecular</a:t>
            </a:r>
            <a:r>
              <a:rPr lang="tr-TR" sz="6400" dirty="0" smtClean="0"/>
              <a:t> </a:t>
            </a:r>
            <a:r>
              <a:rPr lang="tr-TR" sz="6400" dirty="0" err="1" smtClean="0"/>
              <a:t>mechanism</a:t>
            </a:r>
            <a:r>
              <a:rPr lang="tr-TR" sz="6400" dirty="0" smtClean="0"/>
              <a:t> of </a:t>
            </a:r>
            <a:r>
              <a:rPr lang="tr-TR" sz="6400" dirty="0" err="1" smtClean="0"/>
              <a:t>signal</a:t>
            </a:r>
            <a:r>
              <a:rPr lang="tr-TR" sz="6400" dirty="0" smtClean="0"/>
              <a:t> </a:t>
            </a:r>
            <a:r>
              <a:rPr lang="tr-TR" sz="6400" dirty="0" err="1" smtClean="0"/>
              <a:t>transduction</a:t>
            </a:r>
            <a:r>
              <a:rPr lang="tr-TR" sz="6400" dirty="0" smtClean="0"/>
              <a:t> </a:t>
            </a:r>
            <a:r>
              <a:rPr lang="tr-TR" sz="6400" dirty="0" err="1" smtClean="0"/>
              <a:t>with</a:t>
            </a:r>
            <a:r>
              <a:rPr lang="tr-TR" sz="6400" dirty="0" smtClean="0"/>
              <a:t> </a:t>
            </a:r>
            <a:r>
              <a:rPr lang="tr-TR" sz="6400" dirty="0" err="1" smtClean="0"/>
              <a:t>nuclear</a:t>
            </a:r>
            <a:r>
              <a:rPr lang="tr-TR" sz="6400" dirty="0" smtClean="0"/>
              <a:t> </a:t>
            </a:r>
            <a:r>
              <a:rPr lang="tr-TR" sz="6400" dirty="0" err="1" smtClean="0"/>
              <a:t>receptors</a:t>
            </a:r>
            <a:endParaRPr lang="tr-TR" sz="6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>
            <a:no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Schedule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40000"/>
              </a:lnSpc>
              <a:buNone/>
            </a:pPr>
            <a:r>
              <a:rPr lang="tr-TR" sz="6400" b="1" i="1" dirty="0" smtClean="0"/>
              <a:t>8</a:t>
            </a:r>
            <a:r>
              <a:rPr lang="tr-TR" sz="6400" b="1" i="1" dirty="0" smtClean="0"/>
              <a:t>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>
              <a:lnSpc>
                <a:spcPct val="140000"/>
              </a:lnSpc>
              <a:buNone/>
            </a:pPr>
            <a:r>
              <a:rPr lang="tr-TR" sz="6400" dirty="0" smtClean="0"/>
              <a:t>Messenger </a:t>
            </a:r>
            <a:r>
              <a:rPr lang="tr-TR" sz="6400" dirty="0" err="1" smtClean="0"/>
              <a:t>molecules</a:t>
            </a:r>
            <a:r>
              <a:rPr lang="tr-TR" sz="6400" dirty="0" smtClean="0"/>
              <a:t> (</a:t>
            </a:r>
            <a:r>
              <a:rPr lang="tr-TR" sz="6400" dirty="0" err="1" smtClean="0"/>
              <a:t>first</a:t>
            </a:r>
            <a:r>
              <a:rPr lang="tr-TR" sz="6400" dirty="0" smtClean="0"/>
              <a:t> </a:t>
            </a:r>
            <a:r>
              <a:rPr lang="tr-TR" sz="6400" dirty="0" err="1" smtClean="0"/>
              <a:t>and</a:t>
            </a:r>
            <a:r>
              <a:rPr lang="tr-TR" sz="6400" dirty="0" smtClean="0"/>
              <a:t> </a:t>
            </a:r>
            <a:r>
              <a:rPr lang="tr-TR" sz="6400" dirty="0" err="1" smtClean="0"/>
              <a:t>second</a:t>
            </a:r>
            <a:r>
              <a:rPr lang="tr-TR" sz="6400" dirty="0" smtClean="0"/>
              <a:t> </a:t>
            </a:r>
            <a:r>
              <a:rPr lang="tr-TR" sz="6400" dirty="0" err="1" smtClean="0"/>
              <a:t>messengers</a:t>
            </a:r>
            <a:r>
              <a:rPr lang="tr-TR" sz="6400" dirty="0" smtClean="0"/>
              <a:t>)</a:t>
            </a:r>
          </a:p>
          <a:p>
            <a:pPr>
              <a:lnSpc>
                <a:spcPct val="140000"/>
              </a:lnSpc>
              <a:buNone/>
            </a:pPr>
            <a:r>
              <a:rPr lang="tr-TR" sz="6400" b="1" i="1" dirty="0" smtClean="0"/>
              <a:t>9.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>
              <a:lnSpc>
                <a:spcPct val="140000"/>
              </a:lnSpc>
              <a:buNone/>
            </a:pPr>
            <a:r>
              <a:rPr lang="tr-TR" sz="6400" dirty="0" err="1" smtClean="0"/>
              <a:t>Virus</a:t>
            </a:r>
            <a:r>
              <a:rPr lang="tr-TR" sz="6400" dirty="0" smtClean="0"/>
              <a:t> </a:t>
            </a:r>
            <a:r>
              <a:rPr lang="tr-TR" sz="6400" dirty="0" err="1" smtClean="0"/>
              <a:t>receptors</a:t>
            </a:r>
            <a:r>
              <a:rPr lang="tr-TR" sz="6400" dirty="0" smtClean="0"/>
              <a:t> </a:t>
            </a:r>
            <a:r>
              <a:rPr lang="tr-TR" sz="6400" dirty="0" err="1" smtClean="0"/>
              <a:t>and</a:t>
            </a:r>
            <a:r>
              <a:rPr lang="tr-TR" sz="6400" dirty="0" smtClean="0"/>
              <a:t> </a:t>
            </a:r>
            <a:r>
              <a:rPr lang="tr-TR" sz="6400" dirty="0" err="1" smtClean="0"/>
              <a:t>the</a:t>
            </a:r>
            <a:r>
              <a:rPr lang="tr-TR" sz="6400" dirty="0" smtClean="0"/>
              <a:t> </a:t>
            </a:r>
            <a:r>
              <a:rPr lang="tr-TR" sz="6400" dirty="0" err="1" smtClean="0"/>
              <a:t>mechanism</a:t>
            </a:r>
            <a:r>
              <a:rPr lang="tr-TR" sz="6400" dirty="0" smtClean="0"/>
              <a:t> of </a:t>
            </a:r>
            <a:r>
              <a:rPr lang="tr-TR" sz="6400" dirty="0" err="1" smtClean="0"/>
              <a:t>entry</a:t>
            </a:r>
            <a:r>
              <a:rPr lang="tr-TR" sz="6400" dirty="0" smtClean="0"/>
              <a:t> of </a:t>
            </a:r>
            <a:r>
              <a:rPr lang="tr-TR" sz="6400" dirty="0" err="1" smtClean="0"/>
              <a:t>viruses</a:t>
            </a:r>
            <a:r>
              <a:rPr lang="tr-TR" sz="6400" dirty="0" smtClean="0"/>
              <a:t> </a:t>
            </a:r>
            <a:r>
              <a:rPr lang="tr-TR" sz="6400" dirty="0" err="1" smtClean="0"/>
              <a:t>into</a:t>
            </a:r>
            <a:r>
              <a:rPr lang="tr-TR" sz="6400" dirty="0" smtClean="0"/>
              <a:t> </a:t>
            </a:r>
            <a:r>
              <a:rPr lang="tr-TR" sz="6400" dirty="0" err="1" smtClean="0"/>
              <a:t>cells</a:t>
            </a:r>
            <a:endParaRPr lang="tr-TR" sz="6400" dirty="0" smtClean="0"/>
          </a:p>
          <a:p>
            <a:pPr>
              <a:lnSpc>
                <a:spcPct val="140000"/>
              </a:lnSpc>
              <a:buNone/>
            </a:pPr>
            <a:r>
              <a:rPr lang="tr-TR" sz="6400" b="1" i="1" dirty="0" smtClean="0"/>
              <a:t>10.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>
              <a:lnSpc>
                <a:spcPct val="140000"/>
              </a:lnSpc>
              <a:buNone/>
            </a:pPr>
            <a:r>
              <a:rPr lang="en-US" sz="6400" dirty="0" smtClean="0"/>
              <a:t>Growth factors, characteristics and growth factor receptors: EGF (Epidermal growth factor</a:t>
            </a:r>
            <a:r>
              <a:rPr lang="en-US" sz="6400" dirty="0" smtClean="0"/>
              <a:t>)</a:t>
            </a:r>
            <a:r>
              <a:rPr lang="tr-TR" sz="6400" dirty="0" smtClean="0"/>
              <a:t> </a:t>
            </a:r>
            <a:r>
              <a:rPr lang="tr-TR" sz="6400" dirty="0" err="1" smtClean="0"/>
              <a:t>etc</a:t>
            </a:r>
            <a:r>
              <a:rPr lang="tr-TR" sz="6400" dirty="0" smtClean="0"/>
              <a:t>.</a:t>
            </a:r>
            <a:endParaRPr lang="tr-TR" sz="6400" dirty="0" smtClean="0"/>
          </a:p>
          <a:p>
            <a:pPr>
              <a:lnSpc>
                <a:spcPct val="140000"/>
              </a:lnSpc>
              <a:buNone/>
            </a:pPr>
            <a:r>
              <a:rPr lang="tr-TR" sz="6400" b="1" i="1" dirty="0" smtClean="0"/>
              <a:t>11. </a:t>
            </a:r>
            <a:r>
              <a:rPr lang="tr-TR" sz="6400" b="1" i="1" dirty="0" err="1" smtClean="0"/>
              <a:t>week</a:t>
            </a:r>
            <a:r>
              <a:rPr lang="tr-TR" sz="6400" b="1" i="1" dirty="0" smtClean="0"/>
              <a:t> </a:t>
            </a:r>
          </a:p>
          <a:p>
            <a:pPr>
              <a:lnSpc>
                <a:spcPct val="140000"/>
              </a:lnSpc>
              <a:buNone/>
            </a:pPr>
            <a:r>
              <a:rPr lang="tr-TR" sz="6400" dirty="0" err="1" smtClean="0"/>
              <a:t>Cell</a:t>
            </a:r>
            <a:r>
              <a:rPr lang="tr-TR" sz="6400" dirty="0" smtClean="0"/>
              <a:t> </a:t>
            </a:r>
            <a:r>
              <a:rPr lang="tr-TR" sz="6400" dirty="0" err="1" smtClean="0"/>
              <a:t>activation</a:t>
            </a:r>
            <a:r>
              <a:rPr lang="tr-TR" sz="6400" dirty="0" smtClean="0"/>
              <a:t> </a:t>
            </a:r>
            <a:r>
              <a:rPr lang="tr-TR" sz="6400" dirty="0" err="1" smtClean="0"/>
              <a:t>via</a:t>
            </a:r>
            <a:r>
              <a:rPr lang="tr-TR" sz="6400" dirty="0" smtClean="0"/>
              <a:t> </a:t>
            </a:r>
            <a:r>
              <a:rPr lang="tr-TR" sz="6400" dirty="0" err="1" smtClean="0"/>
              <a:t>immunoreceptors</a:t>
            </a:r>
            <a:r>
              <a:rPr lang="tr-TR" sz="6400" dirty="0" smtClean="0"/>
              <a:t> (</a:t>
            </a:r>
            <a:r>
              <a:rPr lang="tr-TR" sz="6400" dirty="0" err="1" smtClean="0"/>
              <a:t>recombinant</a:t>
            </a:r>
            <a:r>
              <a:rPr lang="tr-TR" sz="6400" dirty="0" smtClean="0"/>
              <a:t> </a:t>
            </a:r>
            <a:r>
              <a:rPr lang="tr-TR" sz="6400" dirty="0" err="1" smtClean="0"/>
              <a:t>receptors</a:t>
            </a:r>
            <a:r>
              <a:rPr lang="tr-TR" sz="6400" dirty="0" smtClean="0"/>
              <a:t>)</a:t>
            </a:r>
          </a:p>
          <a:p>
            <a:pPr>
              <a:lnSpc>
                <a:spcPct val="140000"/>
              </a:lnSpc>
              <a:buNone/>
            </a:pPr>
            <a:r>
              <a:rPr lang="tr-TR" sz="6400" b="1" i="1" dirty="0" smtClean="0"/>
              <a:t>12.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>
              <a:lnSpc>
                <a:spcPct val="140000"/>
              </a:lnSpc>
              <a:buNone/>
            </a:pPr>
            <a:r>
              <a:rPr lang="tr-TR" sz="6400" dirty="0" err="1" smtClean="0"/>
              <a:t>IgG</a:t>
            </a:r>
            <a:r>
              <a:rPr lang="tr-TR" sz="6400" dirty="0" smtClean="0"/>
              <a:t> </a:t>
            </a:r>
            <a:r>
              <a:rPr lang="tr-TR" sz="6400" dirty="0" err="1" smtClean="0"/>
              <a:t>Fc</a:t>
            </a:r>
            <a:r>
              <a:rPr lang="tr-TR" sz="6400" dirty="0" smtClean="0"/>
              <a:t> </a:t>
            </a:r>
            <a:r>
              <a:rPr lang="tr-TR" sz="6400" dirty="0" err="1" smtClean="0"/>
              <a:t>receptors</a:t>
            </a:r>
            <a:r>
              <a:rPr lang="tr-TR" sz="6400" dirty="0" smtClean="0"/>
              <a:t> in </a:t>
            </a:r>
            <a:r>
              <a:rPr lang="tr-TR" sz="6400" dirty="0" err="1" smtClean="0"/>
              <a:t>the</a:t>
            </a:r>
            <a:r>
              <a:rPr lang="tr-TR" sz="6400" dirty="0" smtClean="0"/>
              <a:t> </a:t>
            </a:r>
            <a:r>
              <a:rPr lang="tr-TR" sz="6400" dirty="0" err="1" smtClean="0"/>
              <a:t>regulation</a:t>
            </a:r>
            <a:r>
              <a:rPr lang="tr-TR" sz="6400" dirty="0" smtClean="0"/>
              <a:t> of </a:t>
            </a:r>
            <a:r>
              <a:rPr lang="tr-TR" sz="6400" dirty="0" err="1" smtClean="0"/>
              <a:t>the</a:t>
            </a:r>
            <a:r>
              <a:rPr lang="tr-TR" sz="6400" dirty="0" smtClean="0"/>
              <a:t> </a:t>
            </a:r>
            <a:r>
              <a:rPr lang="tr-TR" sz="6400" dirty="0" err="1" smtClean="0"/>
              <a:t>immune</a:t>
            </a:r>
            <a:r>
              <a:rPr lang="tr-TR" sz="6400" dirty="0" smtClean="0"/>
              <a:t> </a:t>
            </a:r>
            <a:r>
              <a:rPr lang="tr-TR" sz="6400" dirty="0" err="1" smtClean="0"/>
              <a:t>response</a:t>
            </a:r>
            <a:r>
              <a:rPr lang="tr-TR" sz="6400" dirty="0" smtClean="0"/>
              <a:t>,</a:t>
            </a:r>
          </a:p>
          <a:p>
            <a:pPr>
              <a:lnSpc>
                <a:spcPct val="140000"/>
              </a:lnSpc>
              <a:buNone/>
            </a:pPr>
            <a:r>
              <a:rPr lang="tr-TR" sz="6400" b="1" i="1" dirty="0" smtClean="0"/>
              <a:t>13.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>
              <a:lnSpc>
                <a:spcPct val="140000"/>
              </a:lnSpc>
              <a:buNone/>
            </a:pPr>
            <a:r>
              <a:rPr lang="tr-TR" sz="6400" dirty="0" err="1" smtClean="0"/>
              <a:t>Receptor</a:t>
            </a:r>
            <a:r>
              <a:rPr lang="tr-TR" sz="6400" dirty="0" smtClean="0"/>
              <a:t> </a:t>
            </a:r>
            <a:r>
              <a:rPr lang="tr-TR" sz="6400" dirty="0" err="1" smtClean="0"/>
              <a:t>related</a:t>
            </a:r>
            <a:r>
              <a:rPr lang="tr-TR" sz="6400" dirty="0" smtClean="0"/>
              <a:t> </a:t>
            </a:r>
            <a:r>
              <a:rPr lang="tr-TR" sz="6400" dirty="0" err="1" smtClean="0"/>
              <a:t>disorders</a:t>
            </a:r>
            <a:r>
              <a:rPr lang="tr-TR" sz="6400" dirty="0" smtClean="0"/>
              <a:t>, </a:t>
            </a:r>
            <a:r>
              <a:rPr lang="tr-TR" sz="6400" dirty="0" err="1" smtClean="0"/>
              <a:t>receptor</a:t>
            </a:r>
            <a:r>
              <a:rPr lang="tr-TR" sz="6400" dirty="0" smtClean="0"/>
              <a:t> </a:t>
            </a:r>
            <a:r>
              <a:rPr lang="tr-TR" sz="6400" dirty="0" err="1" smtClean="0"/>
              <a:t>regulation</a:t>
            </a:r>
            <a:endParaRPr lang="tr-TR" sz="6400" dirty="0" smtClean="0"/>
          </a:p>
          <a:p>
            <a:pPr>
              <a:lnSpc>
                <a:spcPct val="140000"/>
              </a:lnSpc>
              <a:buNone/>
            </a:pPr>
            <a:r>
              <a:rPr lang="tr-TR" sz="6400" b="1" i="1" dirty="0" smtClean="0"/>
              <a:t>14. </a:t>
            </a:r>
            <a:r>
              <a:rPr lang="tr-TR" sz="6400" b="1" i="1" dirty="0" err="1" smtClean="0"/>
              <a:t>week</a:t>
            </a:r>
            <a:endParaRPr lang="tr-TR" sz="6400" b="1" i="1" dirty="0" smtClean="0"/>
          </a:p>
          <a:p>
            <a:pPr>
              <a:lnSpc>
                <a:spcPct val="140000"/>
              </a:lnSpc>
              <a:buNone/>
            </a:pPr>
            <a:r>
              <a:rPr lang="tr-TR" sz="6400" dirty="0" err="1" smtClean="0"/>
              <a:t>Recent</a:t>
            </a:r>
            <a:r>
              <a:rPr lang="tr-TR" sz="6400" dirty="0" smtClean="0"/>
              <a:t> </a:t>
            </a:r>
            <a:r>
              <a:rPr lang="tr-TR" sz="6400" dirty="0" err="1" smtClean="0"/>
              <a:t>methodological</a:t>
            </a:r>
            <a:r>
              <a:rPr lang="tr-TR" sz="6400" dirty="0" smtClean="0"/>
              <a:t> </a:t>
            </a:r>
            <a:r>
              <a:rPr lang="tr-TR" sz="6400" dirty="0" err="1" smtClean="0"/>
              <a:t>developments</a:t>
            </a:r>
            <a:r>
              <a:rPr lang="tr-TR" sz="6400" dirty="0" smtClean="0"/>
              <a:t>.</a:t>
            </a:r>
            <a:endParaRPr lang="tr-TR" sz="6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Sources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Stanford C, Horton R. Receptors: Structure and Function. Second edition. Oxford University Press, 2002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 smtClean="0"/>
              <a:t>Handbook</a:t>
            </a:r>
            <a:r>
              <a:rPr lang="tr-TR" dirty="0" smtClean="0"/>
              <a:t> of </a:t>
            </a:r>
            <a:r>
              <a:rPr lang="tr-TR" dirty="0" err="1" smtClean="0"/>
              <a:t>Cell</a:t>
            </a:r>
            <a:r>
              <a:rPr lang="tr-TR" dirty="0" smtClean="0"/>
              <a:t> </a:t>
            </a:r>
            <a:r>
              <a:rPr lang="tr-TR" dirty="0" err="1" smtClean="0"/>
              <a:t>Signalling</a:t>
            </a:r>
            <a:r>
              <a:rPr lang="tr-TR" dirty="0" smtClean="0"/>
              <a:t>, 2003, </a:t>
            </a:r>
            <a:r>
              <a:rPr lang="tr-TR" dirty="0" err="1" smtClean="0"/>
              <a:t>Elsevier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>
                <a:latin typeface="Segoe UI" pitchFamily="34" charset="0"/>
                <a:cs typeface="Segoe UI" pitchFamily="34" charset="0"/>
              </a:rPr>
              <a:t>All organisms, whether unicellular or </a:t>
            </a:r>
            <a:r>
              <a:rPr lang="en-US" dirty="0" err="1" smtClean="0">
                <a:latin typeface="Segoe UI" pitchFamily="34" charset="0"/>
                <a:cs typeface="Segoe UI" pitchFamily="34" charset="0"/>
              </a:rPr>
              <a:t>multicellular</a:t>
            </a:r>
            <a:r>
              <a:rPr lang="en-US" dirty="0" smtClean="0">
                <a:latin typeface="Segoe UI" pitchFamily="34" charset="0"/>
                <a:cs typeface="Segoe UI" pitchFamily="34" charset="0"/>
              </a:rPr>
              <a:t>, need to respond to their ever-changing environment in order to survive and flourish.</a:t>
            </a:r>
            <a:endParaRPr lang="tr-TR" dirty="0" smtClean="0">
              <a:latin typeface="Segoe UI" pitchFamily="34" charset="0"/>
              <a:cs typeface="Segoe UI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Overview of Signal Transduction</a:t>
            </a:r>
            <a:endParaRPr lang="en-US" dirty="0"/>
          </a:p>
        </p:txBody>
      </p:sp>
      <p:sp>
        <p:nvSpPr>
          <p:cNvPr id="5" name="Rectangle 3"/>
          <p:cNvSpPr txBox="1"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chemeClr val="accent4"/>
                </a:solidFill>
                <a:ea typeface="+mn-ea"/>
                <a:cs typeface="Segoe UI" pitchFamily="34" charset="0"/>
              </a:rPr>
              <a:t>Signaling:  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Cell-cell communication via signals</a:t>
            </a:r>
            <a:endParaRPr lang="tr-TR" sz="2200" b="1" dirty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FE4D3B"/>
                </a:solidFill>
                <a:ea typeface="+mn-ea"/>
                <a:cs typeface="Segoe UI" pitchFamily="34" charset="0"/>
              </a:rPr>
              <a:t>Signal transduction: </a:t>
            </a:r>
            <a:r>
              <a:rPr lang="en-US" sz="2200" b="1" dirty="0">
                <a:solidFill>
                  <a:srgbClr val="FE4D3B"/>
                </a:solidFill>
                <a:ea typeface="+mn-ea"/>
                <a:cs typeface="Segoe UI" pitchFamily="34" charset="0"/>
              </a:rPr>
              <a:t> 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Process of </a:t>
            </a:r>
            <a:r>
              <a:rPr lang="en-US" sz="2200" b="1" dirty="0" smtClean="0">
                <a:solidFill>
                  <a:srgbClr val="000000"/>
                </a:solidFill>
                <a:ea typeface="+mn-ea"/>
                <a:cs typeface="Segoe UI" pitchFamily="34" charset="0"/>
              </a:rPr>
              <a:t>converting 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extracellular signals </a:t>
            </a:r>
            <a:endParaRPr lang="tr-TR" sz="2200" b="1" dirty="0" smtClean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None/>
              <a:defRPr/>
            </a:pPr>
            <a:r>
              <a:rPr lang="tr-TR" sz="2200" b="1" dirty="0" smtClean="0">
                <a:solidFill>
                  <a:srgbClr val="000000"/>
                </a:solidFill>
                <a:cs typeface="Segoe UI" pitchFamily="34" charset="0"/>
              </a:rPr>
              <a:t> </a:t>
            </a:r>
            <a:r>
              <a:rPr lang="tr-TR" sz="2200" b="1" dirty="0" smtClean="0">
                <a:solidFill>
                  <a:srgbClr val="000000"/>
                </a:solidFill>
                <a:cs typeface="Segoe UI" pitchFamily="34" charset="0"/>
              </a:rPr>
              <a:t>                                           </a:t>
            </a:r>
            <a:r>
              <a:rPr lang="en-US" sz="2200" b="1" dirty="0" smtClean="0">
                <a:solidFill>
                  <a:srgbClr val="000000"/>
                </a:solidFill>
                <a:ea typeface="+mn-ea"/>
                <a:cs typeface="Segoe UI" pitchFamily="34" charset="0"/>
              </a:rPr>
              <a:t>into 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intra-cellular </a:t>
            </a:r>
            <a:r>
              <a:rPr lang="tr-TR" sz="2200" b="1" dirty="0" smtClean="0">
                <a:solidFill>
                  <a:srgbClr val="000000"/>
                </a:solidFill>
                <a:ea typeface="+mn-ea"/>
                <a:cs typeface="Segoe UI" pitchFamily="34" charset="0"/>
              </a:rPr>
              <a:t> 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responses.</a:t>
            </a:r>
            <a:endParaRPr lang="tr-TR" sz="2200" b="1" dirty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 err="1">
                <a:solidFill>
                  <a:srgbClr val="33E97C"/>
                </a:solidFill>
                <a:ea typeface="+mn-ea"/>
                <a:cs typeface="Segoe UI" pitchFamily="34" charset="0"/>
              </a:rPr>
              <a:t>Ligand</a:t>
            </a:r>
            <a:r>
              <a:rPr lang="en-US" sz="2200" b="1" i="1" dirty="0">
                <a:solidFill>
                  <a:srgbClr val="33E97C"/>
                </a:solidFill>
                <a:ea typeface="+mn-ea"/>
                <a:cs typeface="Segoe UI" pitchFamily="34" charset="0"/>
              </a:rPr>
              <a:t>: </a:t>
            </a:r>
            <a:r>
              <a:rPr lang="en-US" sz="2200" b="1" dirty="0">
                <a:solidFill>
                  <a:srgbClr val="33E97C"/>
                </a:solidFill>
                <a:ea typeface="+mn-ea"/>
                <a:cs typeface="Segoe UI" pitchFamily="34" charset="0"/>
              </a:rPr>
              <a:t> 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The signaling molecule.</a:t>
            </a:r>
            <a:endParaRPr lang="tr-TR" sz="2200" b="1" dirty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200" b="1" dirty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chemeClr val="accent3">
                    <a:lumMod val="75000"/>
                  </a:schemeClr>
                </a:solidFill>
                <a:ea typeface="+mn-ea"/>
                <a:cs typeface="Segoe UI" pitchFamily="34" charset="0"/>
              </a:rPr>
              <a:t>Receptors:</a:t>
            </a:r>
            <a:r>
              <a:rPr lang="en-US" sz="2200" b="1" dirty="0">
                <a:solidFill>
                  <a:schemeClr val="accent3">
                    <a:lumMod val="75000"/>
                  </a:schemeClr>
                </a:solidFill>
                <a:ea typeface="+mn-ea"/>
                <a:cs typeface="Segoe UI" pitchFamily="34" charset="0"/>
              </a:rPr>
              <a:t>  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Bind specific </a:t>
            </a:r>
            <a:r>
              <a:rPr lang="en-US" sz="2200" b="1" dirty="0" err="1">
                <a:solidFill>
                  <a:srgbClr val="000000"/>
                </a:solidFill>
                <a:ea typeface="+mn-ea"/>
                <a:cs typeface="Segoe UI" pitchFamily="34" charset="0"/>
              </a:rPr>
              <a:t>ligands</a:t>
            </a:r>
            <a:r>
              <a:rPr lang="en-US" sz="2200" b="1" dirty="0">
                <a:solidFill>
                  <a:srgbClr val="000000"/>
                </a:solidFill>
                <a:ea typeface="+mn-ea"/>
                <a:cs typeface="Segoe UI" pitchFamily="34" charset="0"/>
              </a:rPr>
              <a:t>.  </a:t>
            </a:r>
            <a:endParaRPr lang="tr-TR" sz="2200" b="1" dirty="0">
              <a:solidFill>
                <a:srgbClr val="000000"/>
              </a:solidFill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defRPr/>
            </a:pPr>
            <a:endParaRPr lang="tr-TR" sz="1600" b="1" dirty="0">
              <a:solidFill>
                <a:schemeClr val="hlink"/>
              </a:solidFill>
              <a:latin typeface="Segoe UI" pitchFamily="34" charset="0"/>
              <a:ea typeface="+mn-ea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Grp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tr-TR" sz="1600" b="1" dirty="0">
              <a:solidFill>
                <a:schemeClr val="hlink"/>
              </a:solidFill>
              <a:latin typeface="Segoe UI" pitchFamily="34" charset="0"/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 err="1" smtClean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Ligands</a:t>
            </a:r>
            <a:endParaRPr lang="en-US" sz="2200" b="1" i="1" dirty="0">
              <a:solidFill>
                <a:srgbClr val="000000"/>
              </a:solidFill>
              <a:latin typeface="+mj-lt"/>
              <a:ea typeface="+mn-ea"/>
              <a:cs typeface="Segoe UI" pitchFamily="34" charset="0"/>
            </a:endParaRP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Receptors</a:t>
            </a: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Intracellular Signaling Proteins</a:t>
            </a: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	Intermediary Proteins</a:t>
            </a: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	Enzymes</a:t>
            </a: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	Second Messengers</a:t>
            </a: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	Target Proteins</a:t>
            </a:r>
          </a:p>
          <a:p>
            <a:pPr marL="290513" indent="-290513" algn="just" latinLnBrk="1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200" b="1" i="1" dirty="0">
                <a:solidFill>
                  <a:srgbClr val="000000"/>
                </a:solidFill>
                <a:latin typeface="+mj-lt"/>
                <a:ea typeface="+mn-ea"/>
                <a:cs typeface="Segoe UI" pitchFamily="34" charset="0"/>
              </a:rPr>
              <a:t>	Inactivating Proteins</a:t>
            </a:r>
            <a:endParaRPr lang="en-US" sz="2200" i="1" dirty="0">
              <a:solidFill>
                <a:srgbClr val="000000"/>
              </a:solidFill>
              <a:latin typeface="+mj-lt"/>
              <a:ea typeface="+mn-ea"/>
              <a:cs typeface="Segoe UI" pitchFamily="34" charset="0"/>
            </a:endParaRP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>
                <a:latin typeface="+mn-lt"/>
                <a:cs typeface="Segoe UI" pitchFamily="34" charset="0"/>
              </a:rPr>
              <a:t>Components involved in signaling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363</Words>
  <PresentationFormat>Ekran Gösterisi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BIO 473</vt:lpstr>
      <vt:lpstr>Content</vt:lpstr>
      <vt:lpstr>Goals</vt:lpstr>
      <vt:lpstr> Schedule </vt:lpstr>
      <vt:lpstr> Schedule </vt:lpstr>
      <vt:lpstr> Sources </vt:lpstr>
      <vt:lpstr>Slayt 7</vt:lpstr>
      <vt:lpstr>Overview of Signal Transduction</vt:lpstr>
      <vt:lpstr>Components involved in signaling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 473</dc:title>
  <dc:creator>User</dc:creator>
  <cp:lastModifiedBy>User</cp:lastModifiedBy>
  <cp:revision>2</cp:revision>
  <dcterms:created xsi:type="dcterms:W3CDTF">2020-01-30T14:28:48Z</dcterms:created>
  <dcterms:modified xsi:type="dcterms:W3CDTF">2020-01-30T15:20:38Z</dcterms:modified>
</cp:coreProperties>
</file>