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2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9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53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0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75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39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1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39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41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18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597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BA577-C256-46DF-BA00-3D018973C5F0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8F0F1-D747-4167-9E29-DC21F6C9F1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60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31273"/>
            <a:ext cx="9144000" cy="644236"/>
          </a:xfrm>
        </p:spPr>
        <p:txBody>
          <a:bodyPr>
            <a:noAutofit/>
          </a:bodyPr>
          <a:lstStyle/>
          <a:p>
            <a:r>
              <a:rPr lang="tr-TR" sz="4000" dirty="0" smtClean="0"/>
              <a:t>ULUSLARARASI FİNANS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58636"/>
            <a:ext cx="9144000" cy="3699164"/>
          </a:xfrm>
        </p:spPr>
        <p:txBody>
          <a:bodyPr/>
          <a:lstStyle/>
          <a:p>
            <a:r>
              <a:rPr lang="tr-TR" dirty="0" smtClean="0"/>
              <a:t>Dış Ödemeler Dengesi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401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510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Sermaye hesabı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18409"/>
            <a:ext cx="9144000" cy="4416136"/>
          </a:xfrm>
        </p:spPr>
        <p:txBody>
          <a:bodyPr/>
          <a:lstStyle/>
          <a:p>
            <a:r>
              <a:rPr lang="tr-TR" dirty="0" smtClean="0"/>
              <a:t>Cari işlemler hesabı ile yakın ilgilidir.</a:t>
            </a:r>
          </a:p>
          <a:p>
            <a:r>
              <a:rPr lang="tr-TR" dirty="0" smtClean="0"/>
              <a:t>Cari işlemler dengesinde açık var ise, sermaye hesabındaki bir fazlalık ile dengelenir.</a:t>
            </a:r>
          </a:p>
          <a:p>
            <a:r>
              <a:rPr lang="tr-TR" dirty="0"/>
              <a:t>Cari işlemler dengesinde </a:t>
            </a:r>
            <a:r>
              <a:rPr lang="tr-TR" dirty="0" smtClean="0"/>
              <a:t>fazlalık </a:t>
            </a:r>
            <a:r>
              <a:rPr lang="tr-TR" dirty="0"/>
              <a:t>var ise, sermaye hesabındaki </a:t>
            </a:r>
            <a:r>
              <a:rPr lang="tr-TR" dirty="0" smtClean="0"/>
              <a:t>bir açık </a:t>
            </a:r>
            <a:r>
              <a:rPr lang="tr-TR" dirty="0"/>
              <a:t>ile dengelenir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Sermaye hesabı ana kalemleri;</a:t>
            </a:r>
          </a:p>
          <a:p>
            <a:r>
              <a:rPr lang="tr-TR" dirty="0" smtClean="0"/>
              <a:t>-Doğrudan fiziki sermaye yatırımları,</a:t>
            </a:r>
          </a:p>
          <a:p>
            <a:r>
              <a:rPr lang="tr-TR" dirty="0" smtClean="0"/>
              <a:t>-Hisse senedi, bono ve tahvil gibi portföy yatırımları,</a:t>
            </a:r>
          </a:p>
          <a:p>
            <a:r>
              <a:rPr lang="tr-TR" dirty="0" smtClean="0"/>
              <a:t>-Kredi kullanımı ve borç para ödemeleri (Kısa ve uzun vadeli) ‘den oluşur.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380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43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Net hata ve noksan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13163"/>
            <a:ext cx="9144000" cy="4862945"/>
          </a:xfrm>
        </p:spPr>
        <p:txBody>
          <a:bodyPr/>
          <a:lstStyle/>
          <a:p>
            <a:r>
              <a:rPr lang="tr-TR" dirty="0" smtClean="0"/>
              <a:t>Cari işlemler dengesinde oluşan bir açık, rezervler (altın ve döviz rezervi) ve sermaye hesabındaki bir fazlalık ile kapatılır.</a:t>
            </a:r>
          </a:p>
          <a:p>
            <a:r>
              <a:rPr lang="tr-TR" dirty="0" smtClean="0"/>
              <a:t>Teoride;</a:t>
            </a:r>
          </a:p>
          <a:p>
            <a:r>
              <a:rPr lang="tr-TR" dirty="0" smtClean="0"/>
              <a:t>Cari işlemler dengesi + sermaye hareketleri + rezerv hareketleri  = 0 olması istenir.</a:t>
            </a:r>
          </a:p>
          <a:p>
            <a:r>
              <a:rPr lang="tr-TR" dirty="0" smtClean="0"/>
              <a:t>Eğer bu toplam sıfır yerine pozitif veya negatif bir değer çıkarsa, bu fark ödemeler dengesinde </a:t>
            </a:r>
            <a:r>
              <a:rPr lang="tr-TR" b="1" i="1" dirty="0"/>
              <a:t>Net hata ve </a:t>
            </a:r>
            <a:r>
              <a:rPr lang="tr-TR" b="1" i="1" dirty="0" smtClean="0"/>
              <a:t>noksan </a:t>
            </a:r>
            <a:r>
              <a:rPr lang="tr-TR" dirty="0" smtClean="0"/>
              <a:t>olarak belirmektedir.</a:t>
            </a:r>
          </a:p>
          <a:p>
            <a:r>
              <a:rPr lang="tr-TR" b="1" i="1" dirty="0"/>
              <a:t>Net hata ve </a:t>
            </a:r>
            <a:r>
              <a:rPr lang="tr-TR" b="1" i="1" dirty="0" smtClean="0"/>
              <a:t>noksan, </a:t>
            </a:r>
            <a:r>
              <a:rPr lang="tr-TR" dirty="0" smtClean="0"/>
              <a:t>ödemeler dengesinde denkleştirme görevini görür. Ayrıca, bu değer kayıtlarda kasıtlı veya bilmeden sonucun yanlış yazılması, eksik bilgi veya kaçakçılık gibi kayıt dışı faaliyetlerden oluşabilir.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2370968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119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Rezerv hareketleri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23555"/>
            <a:ext cx="9144000" cy="4727863"/>
          </a:xfrm>
        </p:spPr>
        <p:txBody>
          <a:bodyPr/>
          <a:lstStyle/>
          <a:p>
            <a:r>
              <a:rPr lang="tr-TR" dirty="0"/>
              <a:t>Rezerv </a:t>
            </a:r>
            <a:r>
              <a:rPr lang="tr-TR" dirty="0" smtClean="0"/>
              <a:t>hareketleri, bir ülkenin döviz ve altın rezervleri değişmelerini gösterir.</a:t>
            </a:r>
          </a:p>
          <a:p>
            <a:r>
              <a:rPr lang="tr-TR" dirty="0" smtClean="0"/>
              <a:t>Genel denge = Cari işlemler hesabı + Sermaye ve finans hesapları + Rezerv varlıklar toplamından oluşur. Bu toplama aynı zamanda Ödemeler dengesi adı da verilir.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513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86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İSTATİSTİKLER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20982"/>
            <a:ext cx="9144000" cy="3636818"/>
          </a:xfrm>
        </p:spPr>
        <p:txBody>
          <a:bodyPr/>
          <a:lstStyle/>
          <a:p>
            <a:r>
              <a:rPr lang="tr-TR" dirty="0" smtClean="0"/>
              <a:t>-Türkiye’nin ödemeler dengesinin ayrıntılı ve analitik sunumu</a:t>
            </a:r>
          </a:p>
          <a:p>
            <a:r>
              <a:rPr lang="tr-TR" dirty="0" smtClean="0"/>
              <a:t>Türkiye’nin dış ticaret rakamları (</a:t>
            </a:r>
            <a:r>
              <a:rPr lang="tr-TR" dirty="0" err="1" smtClean="0"/>
              <a:t>Sektörel</a:t>
            </a:r>
            <a:r>
              <a:rPr lang="tr-TR" smtClean="0"/>
              <a:t> dağılım)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3608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623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Göstergeler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Güncel Ekonomik / İstatistik Göstergeleri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535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055"/>
          </a:xfrm>
        </p:spPr>
        <p:txBody>
          <a:bodyPr>
            <a:normAutofit fontScale="90000"/>
          </a:bodyPr>
          <a:lstStyle/>
          <a:p>
            <a:r>
              <a:rPr lang="tr-TR" dirty="0"/>
              <a:t>Ödemeler Dengesi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79418"/>
            <a:ext cx="9144000" cy="3678382"/>
          </a:xfrm>
        </p:spPr>
        <p:txBody>
          <a:bodyPr>
            <a:normAutofit/>
          </a:bodyPr>
          <a:lstStyle/>
          <a:p>
            <a:r>
              <a:rPr lang="tr-TR" dirty="0"/>
              <a:t>Ödemeler Dengesi dört ana başlık altında toplanabilir:</a:t>
            </a:r>
          </a:p>
          <a:p>
            <a:pPr marL="457200" indent="-457200">
              <a:buAutoNum type="arabicPeriod"/>
            </a:pPr>
            <a:r>
              <a:rPr lang="tr-TR" dirty="0"/>
              <a:t>Cari işlemler hesabı</a:t>
            </a:r>
          </a:p>
          <a:p>
            <a:pPr marL="457200" indent="-457200">
              <a:buAutoNum type="arabicPeriod"/>
            </a:pPr>
            <a:r>
              <a:rPr lang="tr-TR" dirty="0"/>
              <a:t>Sermaye ve finans hesapları</a:t>
            </a:r>
          </a:p>
          <a:p>
            <a:pPr marL="457200" indent="-457200">
              <a:buAutoNum type="arabicPeriod"/>
            </a:pPr>
            <a:r>
              <a:rPr lang="tr-TR" dirty="0"/>
              <a:t>Rezerv hareketleri</a:t>
            </a:r>
          </a:p>
          <a:p>
            <a:pPr marL="457200" indent="-457200">
              <a:buAutoNum type="arabicPeriod"/>
            </a:pPr>
            <a:r>
              <a:rPr lang="tr-TR" dirty="0"/>
              <a:t>Net hata ve noksan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097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58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Cari işlemler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48245"/>
            <a:ext cx="9144000" cy="3709555"/>
          </a:xfrm>
        </p:spPr>
        <p:txBody>
          <a:bodyPr/>
          <a:lstStyle/>
          <a:p>
            <a:r>
              <a:rPr lang="tr-TR" dirty="0" smtClean="0"/>
              <a:t>Cari işlemler hesabında;</a:t>
            </a:r>
          </a:p>
          <a:p>
            <a:r>
              <a:rPr lang="tr-TR" dirty="0" smtClean="0"/>
              <a:t>Bir ülkenin </a:t>
            </a:r>
          </a:p>
          <a:p>
            <a:r>
              <a:rPr lang="tr-TR" dirty="0" smtClean="0"/>
              <a:t>mal ihracat ve ithalatı, </a:t>
            </a:r>
          </a:p>
          <a:p>
            <a:r>
              <a:rPr lang="tr-TR" dirty="0" smtClean="0"/>
              <a:t>hizmet ihracatı ve ithalatı, </a:t>
            </a:r>
          </a:p>
          <a:p>
            <a:r>
              <a:rPr lang="tr-TR" dirty="0" smtClean="0"/>
              <a:t>yatırım gelirleri ve giderleri, </a:t>
            </a:r>
          </a:p>
          <a:p>
            <a:r>
              <a:rPr lang="tr-TR" dirty="0" smtClean="0"/>
              <a:t>cari transferler</a:t>
            </a:r>
          </a:p>
          <a:p>
            <a:r>
              <a:rPr lang="tr-TR" dirty="0" smtClean="0"/>
              <a:t>yer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6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6664"/>
          </a:xfrm>
        </p:spPr>
        <p:txBody>
          <a:bodyPr>
            <a:normAutofit fontScale="90000"/>
          </a:bodyPr>
          <a:lstStyle/>
          <a:p>
            <a:r>
              <a:rPr lang="tr-TR" dirty="0"/>
              <a:t>hizmet ihracatı ve ithalatı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69027"/>
            <a:ext cx="9144000" cy="4291446"/>
          </a:xfrm>
        </p:spPr>
        <p:txBody>
          <a:bodyPr/>
          <a:lstStyle/>
          <a:p>
            <a:r>
              <a:rPr lang="tr-TR" dirty="0" smtClean="0"/>
              <a:t>Hizmetler;</a:t>
            </a:r>
          </a:p>
          <a:p>
            <a:r>
              <a:rPr lang="tr-TR" dirty="0" smtClean="0"/>
              <a:t>-Taşımacılık</a:t>
            </a:r>
          </a:p>
          <a:p>
            <a:r>
              <a:rPr lang="tr-TR" dirty="0" smtClean="0"/>
              <a:t>-Turizm</a:t>
            </a:r>
          </a:p>
          <a:p>
            <a:r>
              <a:rPr lang="tr-TR" dirty="0" smtClean="0"/>
              <a:t>-İnşaat </a:t>
            </a:r>
          </a:p>
          <a:p>
            <a:r>
              <a:rPr lang="tr-TR" dirty="0" smtClean="0"/>
              <a:t>-Finansal hizmetlerden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759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0573"/>
          </a:xfrm>
        </p:spPr>
        <p:txBody>
          <a:bodyPr>
            <a:normAutofit fontScale="90000"/>
          </a:bodyPr>
          <a:lstStyle/>
          <a:p>
            <a:r>
              <a:rPr lang="tr-TR" dirty="0"/>
              <a:t>yatırım gelirleri ve giderleri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89809"/>
            <a:ext cx="9144000" cy="4405746"/>
          </a:xfrm>
        </p:spPr>
        <p:txBody>
          <a:bodyPr/>
          <a:lstStyle/>
          <a:p>
            <a:r>
              <a:rPr lang="tr-TR" dirty="0" smtClean="0"/>
              <a:t>Yatırım gelirleri;</a:t>
            </a:r>
          </a:p>
          <a:p>
            <a:r>
              <a:rPr lang="tr-TR" dirty="0" smtClean="0"/>
              <a:t>-Dış ülkelerdeki doğrudan fiziki sermaye yatırımlarından elde edilen gelirleri,</a:t>
            </a:r>
          </a:p>
          <a:p>
            <a:r>
              <a:rPr lang="tr-TR" dirty="0" smtClean="0"/>
              <a:t>-Hisse senedi, bono, tahvil gibi portföy yatırımlarından elde edilen gelirleri,</a:t>
            </a:r>
          </a:p>
          <a:p>
            <a:r>
              <a:rPr lang="tr-TR" dirty="0" smtClean="0"/>
              <a:t>Ticari kredilerden elde edilen gelirlerden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828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65018"/>
            <a:ext cx="9144000" cy="768927"/>
          </a:xfrm>
        </p:spPr>
        <p:txBody>
          <a:bodyPr>
            <a:normAutofit fontScale="90000"/>
          </a:bodyPr>
          <a:lstStyle/>
          <a:p>
            <a:r>
              <a:rPr lang="tr-TR" dirty="0"/>
              <a:t>cari </a:t>
            </a:r>
            <a:r>
              <a:rPr lang="tr-TR" dirty="0" smtClean="0"/>
              <a:t>transferler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17073"/>
            <a:ext cx="9144000" cy="3740727"/>
          </a:xfrm>
        </p:spPr>
        <p:txBody>
          <a:bodyPr/>
          <a:lstStyle/>
          <a:p>
            <a:r>
              <a:rPr lang="tr-TR" dirty="0" smtClean="0"/>
              <a:t>Bu transferler ise;</a:t>
            </a:r>
          </a:p>
          <a:p>
            <a:r>
              <a:rPr lang="tr-TR" dirty="0" smtClean="0"/>
              <a:t>-İşçi gelirleri</a:t>
            </a:r>
          </a:p>
          <a:p>
            <a:r>
              <a:rPr lang="tr-TR" dirty="0" smtClean="0"/>
              <a:t>-Resmi transferler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1283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752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Dış ticaret dengesi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97627"/>
            <a:ext cx="9144000" cy="3460173"/>
          </a:xfrm>
        </p:spPr>
        <p:txBody>
          <a:bodyPr/>
          <a:lstStyle/>
          <a:p>
            <a:r>
              <a:rPr lang="tr-TR" dirty="0" smtClean="0"/>
              <a:t>Mal ihracatı ile mal ithalatı arasındaki farktır. Aynı zamanda kısaca, ticaret dengesi de denir.</a:t>
            </a:r>
          </a:p>
          <a:p>
            <a:r>
              <a:rPr lang="tr-TR" dirty="0"/>
              <a:t>Mal ihracatı ile mal ithalatı arasındaki </a:t>
            </a:r>
            <a:r>
              <a:rPr lang="tr-TR" dirty="0" smtClean="0"/>
              <a:t>fark negatif ise, ticaret açığı</a:t>
            </a:r>
          </a:p>
          <a:p>
            <a:r>
              <a:rPr lang="tr-TR" dirty="0"/>
              <a:t>Mal ihracatı ile mal ithalatı arasındaki </a:t>
            </a:r>
            <a:r>
              <a:rPr lang="tr-TR" dirty="0" smtClean="0"/>
              <a:t>fark pozitif ise, ticaret fazlası </a:t>
            </a:r>
            <a:r>
              <a:rPr lang="tr-TR" dirty="0" err="1" smtClean="0"/>
              <a:t>sözkonusu</a:t>
            </a:r>
            <a:r>
              <a:rPr lang="tr-TR" dirty="0" smtClean="0"/>
              <a:t> olur.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65700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5492"/>
          </a:xfrm>
        </p:spPr>
        <p:txBody>
          <a:bodyPr>
            <a:noAutofit/>
          </a:bodyPr>
          <a:lstStyle/>
          <a:p>
            <a:r>
              <a:rPr lang="tr-TR" sz="3000" dirty="0" smtClean="0"/>
              <a:t>Mal ve hizmetler dengesi, Yatırım gelirleri dengesi</a:t>
            </a:r>
            <a:endParaRPr lang="tr-TR" sz="3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37855"/>
            <a:ext cx="9144000" cy="4790209"/>
          </a:xfrm>
        </p:spPr>
        <p:txBody>
          <a:bodyPr/>
          <a:lstStyle/>
          <a:p>
            <a:r>
              <a:rPr lang="tr-TR" dirty="0" smtClean="0"/>
              <a:t>Mal ve hizmet ihracatı ile </a:t>
            </a:r>
            <a:r>
              <a:rPr lang="tr-TR" dirty="0"/>
              <a:t>Mal ve hizmet </a:t>
            </a:r>
            <a:r>
              <a:rPr lang="tr-TR" dirty="0" smtClean="0"/>
              <a:t>ithalatı arasındaki fara eşittir.</a:t>
            </a:r>
          </a:p>
          <a:p>
            <a:endParaRPr lang="tr-TR" dirty="0"/>
          </a:p>
          <a:p>
            <a:r>
              <a:rPr lang="tr-TR" dirty="0" smtClean="0"/>
              <a:t>Yatırım gelirleri ile yatım giderleri arasındaki fark ise yatım gelirleri dengesi adını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6473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549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Cari işlemler dengesi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87236"/>
            <a:ext cx="9144000" cy="3470564"/>
          </a:xfrm>
        </p:spPr>
        <p:txBody>
          <a:bodyPr/>
          <a:lstStyle/>
          <a:p>
            <a:r>
              <a:rPr lang="tr-TR" dirty="0"/>
              <a:t>Cari işlemler </a:t>
            </a:r>
            <a:r>
              <a:rPr lang="tr-TR" dirty="0" smtClean="0"/>
              <a:t>dengesi = Mal ve hizmet dengesi + Yatırım gelirleri dengesi + Cari transferler</a:t>
            </a:r>
          </a:p>
          <a:p>
            <a:r>
              <a:rPr lang="tr-TR" dirty="0" smtClean="0"/>
              <a:t>Eğer </a:t>
            </a:r>
            <a:r>
              <a:rPr lang="tr-TR" dirty="0"/>
              <a:t>Cari işlemler </a:t>
            </a:r>
            <a:r>
              <a:rPr lang="tr-TR" dirty="0" smtClean="0"/>
              <a:t>dengesi pozitif ise, cari işlemler fazlası</a:t>
            </a:r>
          </a:p>
          <a:p>
            <a:r>
              <a:rPr lang="tr-TR" dirty="0"/>
              <a:t>Eğer Cari işlemler dengesi </a:t>
            </a:r>
            <a:r>
              <a:rPr lang="tr-TR" dirty="0" smtClean="0"/>
              <a:t>negatif </a:t>
            </a:r>
            <a:r>
              <a:rPr lang="tr-TR" dirty="0"/>
              <a:t>ise, cari işlemler </a:t>
            </a:r>
            <a:r>
              <a:rPr lang="tr-TR" dirty="0" smtClean="0"/>
              <a:t>açığı veya cari açık adı verilir.</a:t>
            </a:r>
          </a:p>
          <a:p>
            <a:r>
              <a:rPr lang="tr-TR" dirty="0" smtClean="0"/>
              <a:t>Örneğin; </a:t>
            </a:r>
            <a:r>
              <a:rPr lang="tr-TR" dirty="0"/>
              <a:t>Mal ve hizmet </a:t>
            </a:r>
            <a:r>
              <a:rPr lang="tr-TR" dirty="0" smtClean="0"/>
              <a:t>dengesi: -27429, </a:t>
            </a:r>
            <a:r>
              <a:rPr lang="tr-TR" dirty="0"/>
              <a:t>Yatırım gelirleri </a:t>
            </a:r>
            <a:r>
              <a:rPr lang="tr-TR" dirty="0" smtClean="0"/>
              <a:t>dengesi:-6661, Cari transferler: 1687 ise, </a:t>
            </a:r>
            <a:r>
              <a:rPr lang="tr-TR" dirty="0"/>
              <a:t>Cari işlemler dengesi </a:t>
            </a:r>
            <a:r>
              <a:rPr lang="tr-TR" dirty="0" smtClean="0"/>
              <a:t>= -32331’dir. Cari açık </a:t>
            </a:r>
            <a:r>
              <a:rPr lang="tr-TR" dirty="0" err="1" smtClean="0"/>
              <a:t>sözkonusudur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2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521</Words>
  <Application>Microsoft Office PowerPoint</Application>
  <PresentationFormat>Geniş ekran</PresentationFormat>
  <Paragraphs>67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ULUSLARARASI FİNANS</vt:lpstr>
      <vt:lpstr>Ödemeler Dengesi</vt:lpstr>
      <vt:lpstr>Cari işlemler</vt:lpstr>
      <vt:lpstr>hizmet ihracatı ve ithalatı</vt:lpstr>
      <vt:lpstr>yatırım gelirleri ve giderleri</vt:lpstr>
      <vt:lpstr>cari transferler</vt:lpstr>
      <vt:lpstr>Dış ticaret dengesi</vt:lpstr>
      <vt:lpstr>Mal ve hizmetler dengesi, Yatırım gelirleri dengesi</vt:lpstr>
      <vt:lpstr>Cari işlemler dengesi</vt:lpstr>
      <vt:lpstr>Sermaye hesabı</vt:lpstr>
      <vt:lpstr>Net hata ve noksan</vt:lpstr>
      <vt:lpstr>Rezerv hareketleri</vt:lpstr>
      <vt:lpstr>İSTATİSTİKLER</vt:lpstr>
      <vt:lpstr>Göstergeler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15</cp:revision>
  <dcterms:created xsi:type="dcterms:W3CDTF">2018-01-10T13:12:07Z</dcterms:created>
  <dcterms:modified xsi:type="dcterms:W3CDTF">2019-11-20T10:23:14Z</dcterms:modified>
</cp:coreProperties>
</file>