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15326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884082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7051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1194998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2823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6953202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625068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81537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50363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292551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596007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185EE17-99B0-41EF-A268-0DB2701E0C87}"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856570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185EE17-99B0-41EF-A268-0DB2701E0C87}"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81588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5EE17-99B0-41EF-A268-0DB2701E0C87}"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618165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3391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2927914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185EE17-99B0-41EF-A268-0DB2701E0C87}" type="datetimeFigureOut">
              <a:rPr lang="tr-TR" smtClean="0"/>
              <a:t>6.05.2020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B7978AA-03ED-473E-BE42-5F43B925BF7B}" type="slidenum">
              <a:rPr lang="tr-TR" smtClean="0"/>
              <a:t>‹#›</a:t>
            </a:fld>
            <a:endParaRPr lang="tr-TR"/>
          </a:p>
        </p:txBody>
      </p:sp>
    </p:spTree>
    <p:extLst>
      <p:ext uri="{BB962C8B-B14F-4D97-AF65-F5344CB8AC3E}">
        <p14:creationId xmlns:p14="http://schemas.microsoft.com/office/powerpoint/2010/main" val="20667643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plato.stanford.edu/entries/kant/" TargetMode="External"/><Relationship Id="rId2" Type="http://schemas.openxmlformats.org/officeDocument/2006/relationships/hyperlink" Target="http://wrap.warwick.ac.uk/id/eprint/5991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The_Antichrist_(book)" TargetMode="External"/><Relationship Id="rId2" Type="http://schemas.openxmlformats.org/officeDocument/2006/relationships/hyperlink" Target="https://en.wikipedia.org/w/index.php?title=%27%27On_the_basis_of_Morals%27%27&amp;action=edit&amp;redlink=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IMMANUEL KANT</a:t>
            </a:r>
            <a:br>
              <a:rPr lang="tr-TR" dirty="0" smtClean="0"/>
            </a:br>
            <a:endParaRPr lang="tr-TR" dirty="0"/>
          </a:p>
        </p:txBody>
      </p:sp>
    </p:spTree>
    <p:extLst>
      <p:ext uri="{BB962C8B-B14F-4D97-AF65-F5344CB8AC3E}">
        <p14:creationId xmlns:p14="http://schemas.microsoft.com/office/powerpoint/2010/main" val="1064367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966651"/>
            <a:ext cx="10058400" cy="4902443"/>
          </a:xfrm>
        </p:spPr>
        <p:txBody>
          <a:bodyPr>
            <a:normAutofit fontScale="92500" lnSpcReduction="20000"/>
          </a:bodyPr>
          <a:lstStyle/>
          <a:p>
            <a:r>
              <a:rPr lang="en-US" dirty="0"/>
              <a:t>Immanuel </a:t>
            </a:r>
            <a:r>
              <a:rPr lang="en-US" dirty="0" smtClean="0"/>
              <a:t>Kant</a:t>
            </a:r>
            <a:r>
              <a:rPr lang="tr-TR" dirty="0" smtClean="0"/>
              <a:t>, (</a:t>
            </a:r>
            <a:r>
              <a:rPr lang="en-US" dirty="0" smtClean="0"/>
              <a:t>2</a:t>
            </a:r>
            <a:r>
              <a:rPr lang="tr-TR" dirty="0" smtClean="0"/>
              <a:t>2</a:t>
            </a:r>
            <a:r>
              <a:rPr lang="en-US" dirty="0" smtClean="0"/>
              <a:t> </a:t>
            </a:r>
            <a:r>
              <a:rPr lang="en-US" dirty="0"/>
              <a:t>April 1724 – 12 February 1804) was an influential German philosopher[23] in </a:t>
            </a:r>
            <a:r>
              <a:rPr lang="en-US" dirty="0" smtClean="0"/>
              <a:t>the </a:t>
            </a:r>
            <a:r>
              <a:rPr lang="en-US" dirty="0"/>
              <a:t>Age of Enlightenment</a:t>
            </a:r>
            <a:r>
              <a:rPr lang="en-US" dirty="0" smtClean="0"/>
              <a:t>.</a:t>
            </a:r>
            <a:endParaRPr lang="tr-TR" dirty="0" smtClean="0"/>
          </a:p>
          <a:p>
            <a:endParaRPr lang="tr-TR" dirty="0"/>
          </a:p>
          <a:p>
            <a:r>
              <a:rPr lang="en-US" dirty="0"/>
              <a:t> In his doctrine of transcendental </a:t>
            </a:r>
            <a:r>
              <a:rPr lang="en-US" dirty="0" smtClean="0"/>
              <a:t>idealism, </a:t>
            </a:r>
            <a:r>
              <a:rPr lang="en-US" dirty="0"/>
              <a:t>he argued that </a:t>
            </a:r>
            <a:r>
              <a:rPr lang="en-US" dirty="0" smtClean="0"/>
              <a:t>space,</a:t>
            </a:r>
            <a:r>
              <a:rPr lang="en-US" dirty="0"/>
              <a:t> </a:t>
            </a:r>
            <a:r>
              <a:rPr lang="en-US" dirty="0" smtClean="0"/>
              <a:t>time, </a:t>
            </a:r>
            <a:r>
              <a:rPr lang="en-US" dirty="0"/>
              <a:t>and </a:t>
            </a:r>
            <a:r>
              <a:rPr lang="en-US" dirty="0" smtClean="0"/>
              <a:t>causation</a:t>
            </a:r>
            <a:r>
              <a:rPr lang="en-US" dirty="0"/>
              <a:t> are mere sensibilities; "</a:t>
            </a:r>
            <a:r>
              <a:rPr lang="en-US" dirty="0" smtClean="0"/>
              <a:t>things-in-themselves" </a:t>
            </a:r>
            <a:r>
              <a:rPr lang="en-US" dirty="0"/>
              <a:t>exist, but their nature is unknowable</a:t>
            </a:r>
            <a:r>
              <a:rPr lang="en-US" dirty="0" smtClean="0"/>
              <a:t>.</a:t>
            </a:r>
            <a:r>
              <a:rPr lang="tr-TR" dirty="0" smtClean="0"/>
              <a:t> (</a:t>
            </a:r>
            <a:r>
              <a:rPr lang="en-US" dirty="0"/>
              <a:t>Durant, Will; Durant, Ariel (1967). </a:t>
            </a:r>
            <a:r>
              <a:rPr lang="en-US" i="1" dirty="0"/>
              <a:t>The Story of Civilization: Rousseau and </a:t>
            </a:r>
            <a:r>
              <a:rPr lang="en-US" i="1" dirty="0" smtClean="0"/>
              <a:t>Revolution</a:t>
            </a:r>
            <a:r>
              <a:rPr lang="en-US" dirty="0" smtClean="0"/>
              <a:t>. </a:t>
            </a:r>
            <a:r>
              <a:rPr lang="en-US" dirty="0"/>
              <a:t>MJF Books. pp. 571, </a:t>
            </a:r>
            <a:r>
              <a:rPr lang="en-US" dirty="0" smtClean="0"/>
              <a:t>574</a:t>
            </a:r>
            <a:r>
              <a:rPr lang="tr-TR" dirty="0" smtClean="0"/>
              <a:t>)</a:t>
            </a:r>
          </a:p>
          <a:p>
            <a:r>
              <a:rPr lang="tr-TR" dirty="0"/>
              <a:t> </a:t>
            </a:r>
            <a:r>
              <a:rPr lang="en-US" dirty="0"/>
              <a:t>Kant believed that reason is also the source of morality, and that aesthetics arise from a faculty of disinterested judgment. Kant's views continue to have a major influence on contemporary philosophy, especially the fields of epistemology, ethics, political </a:t>
            </a:r>
            <a:r>
              <a:rPr lang="en-US" dirty="0" smtClean="0"/>
              <a:t>theory</a:t>
            </a:r>
            <a:r>
              <a:rPr lang="tr-TR" dirty="0"/>
              <a:t>,</a:t>
            </a:r>
            <a:r>
              <a:rPr lang="en-US" dirty="0" smtClean="0"/>
              <a:t> </a:t>
            </a:r>
            <a:r>
              <a:rPr lang="en-US" dirty="0"/>
              <a:t>and </a:t>
            </a:r>
            <a:r>
              <a:rPr lang="en-US" dirty="0" smtClean="0"/>
              <a:t>post-mode</a:t>
            </a:r>
            <a:r>
              <a:rPr lang="tr-TR" dirty="0" err="1" smtClean="0"/>
              <a:t>rn</a:t>
            </a:r>
            <a:r>
              <a:rPr lang="tr-TR" dirty="0" smtClean="0"/>
              <a:t> </a:t>
            </a:r>
            <a:r>
              <a:rPr lang="en-US" dirty="0" smtClean="0"/>
              <a:t> </a:t>
            </a:r>
            <a:r>
              <a:rPr lang="en-US" dirty="0"/>
              <a:t>aesthetics. He attempted to explain the relationship between reason and human experience and to move beyond the failures of traditional philosophy and metaphysics. He wanted to put an end to what he saw as an era of futile and speculative theories of human experience, while resisting the skepticism of thinkers such as David Hume. He regarded himself as showing the way past the impasse between rationalists and empiricists</a:t>
            </a:r>
            <a:r>
              <a:rPr lang="en-US" dirty="0" smtClean="0"/>
              <a:t>,</a:t>
            </a:r>
            <a:r>
              <a:rPr lang="tr-TR" baseline="30000" dirty="0"/>
              <a:t> </a:t>
            </a:r>
            <a:r>
              <a:rPr lang="tr-TR" baseline="30000" dirty="0" smtClean="0"/>
              <a:t>(</a:t>
            </a:r>
            <a:r>
              <a:rPr lang="en-US" dirty="0" err="1"/>
              <a:t>Vanzo</a:t>
            </a:r>
            <a:r>
              <a:rPr lang="en-US" dirty="0"/>
              <a:t>, Alberto (January 2013). </a:t>
            </a:r>
            <a:r>
              <a:rPr lang="en-US" dirty="0">
                <a:hlinkClick r:id="rId2"/>
              </a:rPr>
              <a:t>"Kant on Empiricism and </a:t>
            </a:r>
            <a:r>
              <a:rPr lang="en-US" dirty="0" smtClean="0">
                <a:hlinkClick r:id="rId2"/>
              </a:rPr>
              <a:t>Rationalism"</a:t>
            </a:r>
            <a:r>
              <a:rPr lang="en-US" dirty="0" smtClean="0"/>
              <a:t>.</a:t>
            </a:r>
            <a:r>
              <a:rPr lang="en-US" dirty="0"/>
              <a:t> </a:t>
            </a:r>
            <a:r>
              <a:rPr lang="en-US" i="1" dirty="0"/>
              <a:t>History of Philosophy Quarterly</a:t>
            </a:r>
            <a:r>
              <a:rPr lang="en-US" dirty="0"/>
              <a:t>. </a:t>
            </a:r>
            <a:r>
              <a:rPr lang="en-US" b="1" dirty="0"/>
              <a:t>30</a:t>
            </a:r>
            <a:r>
              <a:rPr lang="en-US" dirty="0"/>
              <a:t> (1): 53–74</a:t>
            </a:r>
            <a:r>
              <a:rPr lang="en-US" dirty="0" smtClean="0"/>
              <a:t>.</a:t>
            </a:r>
            <a:r>
              <a:rPr lang="tr-TR" dirty="0" smtClean="0"/>
              <a:t>)</a:t>
            </a:r>
            <a:r>
              <a:rPr lang="en-US" dirty="0"/>
              <a:t> and is widely held to have synthesized both traditions in his thought</a:t>
            </a:r>
            <a:r>
              <a:rPr lang="en-US" dirty="0" smtClean="0"/>
              <a:t>.</a:t>
            </a:r>
            <a:r>
              <a:rPr lang="tr-TR" baseline="30000" dirty="0"/>
              <a:t> </a:t>
            </a:r>
            <a:r>
              <a:rPr lang="tr-TR" baseline="30000" dirty="0" smtClean="0"/>
              <a:t>(</a:t>
            </a:r>
            <a:r>
              <a:rPr lang="tr-TR" dirty="0" err="1"/>
              <a:t>Rohlf</a:t>
            </a:r>
            <a:r>
              <a:rPr lang="tr-TR" dirty="0"/>
              <a:t>, Michael. </a:t>
            </a:r>
            <a:r>
              <a:rPr lang="tr-TR" dirty="0">
                <a:hlinkClick r:id="rId3"/>
              </a:rPr>
              <a:t>"</a:t>
            </a:r>
            <a:r>
              <a:rPr lang="tr-TR" dirty="0" err="1">
                <a:hlinkClick r:id="rId3"/>
              </a:rPr>
              <a:t>Immanuel</a:t>
            </a:r>
            <a:r>
              <a:rPr lang="tr-TR" dirty="0">
                <a:hlinkClick r:id="rId3"/>
              </a:rPr>
              <a:t> Kant"</a:t>
            </a:r>
            <a:r>
              <a:rPr lang="tr-TR" dirty="0"/>
              <a:t>. </a:t>
            </a:r>
            <a:r>
              <a:rPr lang="tr-TR" dirty="0" err="1"/>
              <a:t>In</a:t>
            </a:r>
            <a:r>
              <a:rPr lang="tr-TR" dirty="0"/>
              <a:t> </a:t>
            </a:r>
            <a:r>
              <a:rPr lang="tr-TR" dirty="0" err="1"/>
              <a:t>Zalta</a:t>
            </a:r>
            <a:r>
              <a:rPr lang="tr-TR" dirty="0"/>
              <a:t>, Edward N. (ed.). </a:t>
            </a:r>
            <a:r>
              <a:rPr lang="tr-TR" i="1" dirty="0"/>
              <a:t>Stanford Encyclopedia of </a:t>
            </a:r>
            <a:r>
              <a:rPr lang="tr-TR" i="1" dirty="0" err="1"/>
              <a:t>Philosophy</a:t>
            </a:r>
            <a:r>
              <a:rPr lang="tr-TR" dirty="0"/>
              <a:t> (</a:t>
            </a:r>
            <a:r>
              <a:rPr lang="tr-TR" dirty="0" err="1"/>
              <a:t>Summer</a:t>
            </a:r>
            <a:r>
              <a:rPr lang="tr-TR" dirty="0"/>
              <a:t> 2018 ed.). </a:t>
            </a:r>
            <a:r>
              <a:rPr lang="tr-TR" dirty="0" err="1"/>
              <a:t>Metaphysics</a:t>
            </a:r>
            <a:r>
              <a:rPr lang="tr-TR" dirty="0"/>
              <a:t> </a:t>
            </a:r>
            <a:r>
              <a:rPr lang="tr-TR" dirty="0" err="1"/>
              <a:t>Research</a:t>
            </a:r>
            <a:r>
              <a:rPr lang="tr-TR" dirty="0"/>
              <a:t> </a:t>
            </a:r>
            <a:r>
              <a:rPr lang="tr-TR" dirty="0" err="1"/>
              <a:t>Lab</a:t>
            </a:r>
            <a:r>
              <a:rPr lang="tr-TR" dirty="0"/>
              <a:t>, Stanford </a:t>
            </a:r>
            <a:r>
              <a:rPr lang="tr-TR" dirty="0" err="1"/>
              <a:t>University</a:t>
            </a:r>
            <a:r>
              <a:rPr lang="tr-TR" dirty="0"/>
              <a:t>. </a:t>
            </a:r>
            <a:r>
              <a:rPr lang="tr-TR" dirty="0" err="1"/>
              <a:t>Retrieved</a:t>
            </a:r>
            <a:r>
              <a:rPr lang="tr-TR" dirty="0"/>
              <a:t> 6 </a:t>
            </a:r>
            <a:r>
              <a:rPr lang="tr-TR" dirty="0" err="1"/>
              <a:t>October</a:t>
            </a:r>
            <a:r>
              <a:rPr lang="tr-TR" dirty="0"/>
              <a:t> 2015</a:t>
            </a:r>
            <a:r>
              <a:rPr lang="tr-TR" dirty="0" smtClean="0"/>
              <a:t>.)</a:t>
            </a:r>
            <a:endParaRPr lang="tr-TR" dirty="0"/>
          </a:p>
        </p:txBody>
      </p:sp>
    </p:spTree>
    <p:extLst>
      <p:ext uri="{BB962C8B-B14F-4D97-AF65-F5344CB8AC3E}">
        <p14:creationId xmlns:p14="http://schemas.microsoft.com/office/powerpoint/2010/main" val="3053803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 The nature of Kant's religious ideas continues to be the subject of philosophical dispute, with viewpoints ranging from the impression that he was an initial advocate of </a:t>
            </a:r>
            <a:r>
              <a:rPr lang="en-US" dirty="0" smtClean="0"/>
              <a:t>atheism</a:t>
            </a:r>
            <a:r>
              <a:rPr lang="en-US" dirty="0"/>
              <a:t> who at some point developed an ontological argument for God, to more critical treatments epitomized by Schopenhauer, who criticized the imperative form of Kantian ethics as "theological morals" and the "Mosaic Decalogue in disguise</a:t>
            </a:r>
            <a:r>
              <a:rPr lang="en-US" dirty="0" smtClean="0"/>
              <a:t>",</a:t>
            </a:r>
            <a:r>
              <a:rPr lang="tr-TR" baseline="30000" dirty="0" smtClean="0"/>
              <a:t>(</a:t>
            </a:r>
            <a:r>
              <a:rPr lang="en-US" dirty="0"/>
              <a:t>Arthur Schopenhauer, </a:t>
            </a:r>
            <a:r>
              <a:rPr lang="en-US" dirty="0">
                <a:hlinkClick r:id="rId2" tooltip="''On the basis of Morals'' (page does not exist)"/>
              </a:rPr>
              <a:t>''On the basis of </a:t>
            </a:r>
            <a:r>
              <a:rPr lang="en-US" dirty="0" smtClean="0">
                <a:hlinkClick r:id="rId2" tooltip="''On the basis of Morals'' (page does not exist)"/>
              </a:rPr>
              <a:t>Moral</a:t>
            </a:r>
            <a:r>
              <a:rPr lang="tr-TR" dirty="0" smtClean="0">
                <a:hlinkClick r:id="rId2" tooltip="''On the basis of Morals'' (page does not exist)"/>
              </a:rPr>
              <a:t>s</a:t>
            </a:r>
            <a:r>
              <a:rPr lang="en-US" dirty="0" smtClean="0">
                <a:hlinkClick r:id="rId2" tooltip="''On the basis of Morals'' (page does not exist)"/>
              </a:rPr>
              <a:t>''</a:t>
            </a:r>
            <a:r>
              <a:rPr lang="en-US" dirty="0" smtClean="0"/>
              <a:t>, </a:t>
            </a:r>
            <a:r>
              <a:rPr lang="en-US" dirty="0"/>
              <a:t>in </a:t>
            </a:r>
            <a:r>
              <a:rPr lang="en-US" i="1" dirty="0"/>
              <a:t>The Two Fundamental Problems of Ethics</a:t>
            </a:r>
            <a:r>
              <a:rPr lang="en-US" dirty="0"/>
              <a:t> trans. Chris </a:t>
            </a:r>
            <a:r>
              <a:rPr lang="en-US" dirty="0" err="1" smtClean="0"/>
              <a:t>Janaway</a:t>
            </a:r>
            <a:r>
              <a:rPr lang="en-US" dirty="0"/>
              <a:t> 2009, sections 4-5 </a:t>
            </a:r>
            <a:r>
              <a:rPr lang="tr-TR" dirty="0" smtClean="0"/>
              <a:t>)</a:t>
            </a:r>
            <a:r>
              <a:rPr lang="en-US" dirty="0"/>
              <a:t> and Nietzsche, who claimed that Kant had "theologian </a:t>
            </a:r>
            <a:r>
              <a:rPr lang="en-US" dirty="0" smtClean="0"/>
              <a:t>blood«</a:t>
            </a:r>
            <a:r>
              <a:rPr lang="tr-TR" baseline="30000" dirty="0" smtClean="0"/>
              <a:t> (</a:t>
            </a:r>
            <a:r>
              <a:rPr lang="en-US" dirty="0"/>
              <a:t>Friedrich Nietzsche, </a:t>
            </a:r>
            <a:r>
              <a:rPr lang="en-US" i="1" dirty="0">
                <a:hlinkClick r:id="rId3" tooltip="The Antichrist (book)"/>
              </a:rPr>
              <a:t>The Anti-Christ</a:t>
            </a:r>
            <a:r>
              <a:rPr lang="en-US" dirty="0"/>
              <a:t> (1895</a:t>
            </a:r>
            <a:r>
              <a:rPr lang="en-US" dirty="0" smtClean="0"/>
              <a:t>)</a:t>
            </a:r>
            <a:r>
              <a:rPr lang="en-US" dirty="0"/>
              <a:t> and was merely a sophisticated apologist for traditional Christian faith</a:t>
            </a:r>
            <a:r>
              <a:rPr lang="en-US" dirty="0" smtClean="0"/>
              <a:t>.</a:t>
            </a:r>
            <a:endParaRPr lang="tr-TR" dirty="0"/>
          </a:p>
        </p:txBody>
      </p:sp>
    </p:spTree>
    <p:extLst>
      <p:ext uri="{BB962C8B-B14F-4D97-AF65-F5344CB8AC3E}">
        <p14:creationId xmlns:p14="http://schemas.microsoft.com/office/powerpoint/2010/main" val="1091781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WORKS:</a:t>
            </a:r>
            <a:endParaRPr lang="tr-TR" dirty="0"/>
          </a:p>
        </p:txBody>
      </p:sp>
      <p:sp>
        <p:nvSpPr>
          <p:cNvPr id="3" name="İçerik Yer Tutucusu 2"/>
          <p:cNvSpPr>
            <a:spLocks noGrp="1"/>
          </p:cNvSpPr>
          <p:nvPr>
            <p:ph idx="1"/>
          </p:nvPr>
        </p:nvSpPr>
        <p:spPr/>
        <p:txBody>
          <a:bodyPr/>
          <a:lstStyle/>
          <a:p>
            <a:r>
              <a:rPr lang="tr-TR" i="1" dirty="0" err="1"/>
              <a:t>Metaphysics</a:t>
            </a:r>
            <a:r>
              <a:rPr lang="tr-TR" i="1" dirty="0"/>
              <a:t> of </a:t>
            </a:r>
            <a:r>
              <a:rPr lang="tr-TR" i="1" dirty="0" err="1" smtClean="0"/>
              <a:t>Morals</a:t>
            </a:r>
            <a:endParaRPr lang="tr-TR" dirty="0"/>
          </a:p>
          <a:p>
            <a:r>
              <a:rPr lang="tr-TR" i="1" dirty="0" err="1"/>
              <a:t>Critique</a:t>
            </a:r>
            <a:r>
              <a:rPr lang="tr-TR" i="1" dirty="0"/>
              <a:t> of </a:t>
            </a:r>
            <a:r>
              <a:rPr lang="tr-TR" i="1" dirty="0" err="1"/>
              <a:t>Practical</a:t>
            </a:r>
            <a:r>
              <a:rPr lang="tr-TR" i="1" dirty="0"/>
              <a:t> </a:t>
            </a:r>
            <a:r>
              <a:rPr lang="tr-TR" i="1" dirty="0" err="1" smtClean="0"/>
              <a:t>Reason</a:t>
            </a:r>
            <a:endParaRPr lang="tr-TR" i="1" dirty="0" smtClean="0"/>
          </a:p>
          <a:p>
            <a:r>
              <a:rPr lang="tr-TR" i="1" dirty="0"/>
              <a:t>Universal Natural </a:t>
            </a:r>
            <a:r>
              <a:rPr lang="tr-TR" i="1" dirty="0" err="1" smtClean="0"/>
              <a:t>History</a:t>
            </a:r>
            <a:endParaRPr lang="tr-TR" dirty="0"/>
          </a:p>
          <a:p>
            <a:r>
              <a:rPr lang="tr-TR" i="1" dirty="0" err="1"/>
              <a:t>Critique</a:t>
            </a:r>
            <a:r>
              <a:rPr lang="tr-TR" i="1" dirty="0"/>
              <a:t> of </a:t>
            </a:r>
            <a:r>
              <a:rPr lang="tr-TR" i="1" dirty="0" err="1" smtClean="0"/>
              <a:t>Judgment</a:t>
            </a:r>
            <a:endParaRPr lang="tr-TR" dirty="0"/>
          </a:p>
          <a:p>
            <a:r>
              <a:rPr lang="tr-TR" i="1" dirty="0" smtClean="0"/>
              <a:t>R</a:t>
            </a:r>
            <a:r>
              <a:rPr lang="en-US" i="1" dirty="0" err="1" smtClean="0"/>
              <a:t>eligion</a:t>
            </a:r>
            <a:r>
              <a:rPr lang="en-US" i="1" dirty="0" smtClean="0"/>
              <a:t> </a:t>
            </a:r>
            <a:r>
              <a:rPr lang="en-US" i="1" dirty="0"/>
              <a:t>within the Bounds of Bare Reason</a:t>
            </a:r>
            <a:endParaRPr lang="tr-TR" dirty="0"/>
          </a:p>
        </p:txBody>
      </p:sp>
    </p:spTree>
    <p:extLst>
      <p:ext uri="{BB962C8B-B14F-4D97-AF65-F5344CB8AC3E}">
        <p14:creationId xmlns:p14="http://schemas.microsoft.com/office/powerpoint/2010/main" val="406945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In Kant's essay "Answering the Question: What is Enlightenment?", he defined the Enlightenment as an age shaped by the Latin motto </a:t>
            </a:r>
            <a:r>
              <a:rPr lang="en-US" i="1" dirty="0" err="1"/>
              <a:t>Sapere</a:t>
            </a:r>
            <a:r>
              <a:rPr lang="en-US" i="1" dirty="0"/>
              <a:t> </a:t>
            </a:r>
            <a:r>
              <a:rPr lang="en-US" i="1" dirty="0" err="1"/>
              <a:t>aude</a:t>
            </a:r>
            <a:r>
              <a:rPr lang="en-US" dirty="0"/>
              <a:t> ("Dare to be wise"). Kant maintained that one ought to think autonomously, free of the dictates of external authority. His work reconciled many of the differences between the rationalist and empiricist traditions of the 18th century. He had a decisive impact on the Romantic and German Idealist philosophies of the 19th century. His work has also been a starting point for many 20th century </a:t>
            </a:r>
            <a:r>
              <a:rPr lang="en-US" dirty="0" smtClean="0"/>
              <a:t>philosophers.</a:t>
            </a:r>
            <a:r>
              <a:rPr lang="tr-TR"/>
              <a:t> </a:t>
            </a:r>
            <a:r>
              <a:rPr lang="tr-TR" smtClean="0"/>
              <a:t>(</a:t>
            </a:r>
            <a:r>
              <a:rPr lang="tr-TR"/>
              <a:t>https</a:t>
            </a:r>
            <a:r>
              <a:rPr lang="tr-TR"/>
              <a:t>://</a:t>
            </a:r>
            <a:r>
              <a:rPr lang="tr-TR" smtClean="0"/>
              <a:t>en.wikipedia.org/wiki/Immanuel_Kant)</a:t>
            </a:r>
            <a:endParaRPr lang="tr-TR" dirty="0"/>
          </a:p>
        </p:txBody>
      </p:sp>
    </p:spTree>
    <p:extLst>
      <p:ext uri="{BB962C8B-B14F-4D97-AF65-F5344CB8AC3E}">
        <p14:creationId xmlns:p14="http://schemas.microsoft.com/office/powerpoint/2010/main" val="52859724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TotalTime>
  <Words>612</Words>
  <Application>Microsoft Office PowerPoint</Application>
  <PresentationFormat>Geniş ekran</PresentationFormat>
  <Paragraphs>13</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IMMANUEL KANT </vt:lpstr>
      <vt:lpstr>PowerPoint Sunusu</vt:lpstr>
      <vt:lpstr>PowerPoint Sunusu</vt:lpstr>
      <vt:lpstr>WORKS:</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IMMANUEL KANT</dc:title>
  <dc:creator>ZEHRA</dc:creator>
  <cp:lastModifiedBy>ZEHRA</cp:lastModifiedBy>
  <cp:revision>2</cp:revision>
  <dcterms:created xsi:type="dcterms:W3CDTF">2020-05-05T22:25:57Z</dcterms:created>
  <dcterms:modified xsi:type="dcterms:W3CDTF">2020-05-05T22:38:25Z</dcterms:modified>
</cp:coreProperties>
</file>